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60" r:id="rId3"/>
  </p:sldMasterIdLst>
  <p:notesMasterIdLst>
    <p:notesMasterId r:id="rId18"/>
  </p:notesMasterIdLst>
  <p:sldIdLst>
    <p:sldId id="256" r:id="rId4"/>
    <p:sldId id="257" r:id="rId5"/>
    <p:sldId id="267" r:id="rId6"/>
    <p:sldId id="262" r:id="rId7"/>
    <p:sldId id="258" r:id="rId8"/>
    <p:sldId id="263" r:id="rId9"/>
    <p:sldId id="259" r:id="rId10"/>
    <p:sldId id="260" r:id="rId11"/>
    <p:sldId id="261" r:id="rId12"/>
    <p:sldId id="268" r:id="rId13"/>
    <p:sldId id="269" r:id="rId14"/>
    <p:sldId id="270" r:id="rId15"/>
    <p:sldId id="271" r:id="rId16"/>
    <p:sldId id="272"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CC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A4FC0C-C80F-49B1-86AF-D3ACEA9CBF14}" type="datetimeFigureOut">
              <a:rPr lang="es-ES" smtClean="0"/>
              <a:pPr/>
              <a:t>02/05/2011</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056F3E-9C4D-47FB-BE6E-BBDFFFCF4974}"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96D43994-BA33-4D92-AEB1-A68D66E4E369}" type="datetime1">
              <a:rPr lang="es-ES" smtClean="0"/>
              <a:pPr/>
              <a:t>02/05/2011</a:t>
            </a:fld>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29338503-A5A3-44A7-8A74-553AACF840BE}"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41A60490-B437-4EB2-9C9B-F2499F9F7AB1}" type="datetime1">
              <a:rPr lang="es-ES" smtClean="0"/>
              <a:pPr/>
              <a:t>02/05/2011</a:t>
            </a:fld>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29338503-A5A3-44A7-8A74-553AACF840BE}" type="slidenum">
              <a:rPr lang="es-ES" smtClean="0"/>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08D16977-BAC9-4045-AE7D-23EDBCAFC494}" type="datetimeFigureOut">
              <a:rPr lang="es-ES" smtClean="0"/>
              <a:pPr/>
              <a:t>02/05/2011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0CBBA00-8AD3-402E-9753-DC9DE133E884}" type="slidenum">
              <a:rPr lang="es-ES" smtClean="0"/>
              <a:pPr/>
              <a:t>‹Nº›</a:t>
            </a:fld>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8D16977-BAC9-4045-AE7D-23EDBCAFC494}" type="datetimeFigureOut">
              <a:rPr lang="es-ES" smtClean="0"/>
              <a:pPr/>
              <a:t>02/05/2011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0CBBA00-8AD3-402E-9753-DC9DE133E884}" type="slidenum">
              <a:rPr lang="es-ES" smtClean="0"/>
              <a:pPr/>
              <a:t>‹Nº›</a:t>
            </a:fld>
            <a:endParaRPr lang="es-E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8D16977-BAC9-4045-AE7D-23EDBCAFC494}" type="datetimeFigureOut">
              <a:rPr lang="es-ES" smtClean="0"/>
              <a:pPr/>
              <a:t>02/05/2011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0CBBA00-8AD3-402E-9753-DC9DE133E884}" type="slidenum">
              <a:rPr lang="es-ES" smtClean="0"/>
              <a:pPr/>
              <a:t>‹Nº›</a:t>
            </a:fld>
            <a:endParaRPr lang="es-E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08D16977-BAC9-4045-AE7D-23EDBCAFC494}" type="datetimeFigureOut">
              <a:rPr lang="es-ES" smtClean="0"/>
              <a:pPr/>
              <a:t>02/05/2011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0CBBA00-8AD3-402E-9753-DC9DE133E884}" type="slidenum">
              <a:rPr lang="es-ES" smtClean="0"/>
              <a:pPr/>
              <a:t>‹Nº›</a:t>
            </a:fld>
            <a:endParaRPr lang="es-E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08D16977-BAC9-4045-AE7D-23EDBCAFC494}" type="datetimeFigureOut">
              <a:rPr lang="es-ES" smtClean="0"/>
              <a:pPr/>
              <a:t>02/05/2011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60CBBA00-8AD3-402E-9753-DC9DE133E884}" type="slidenum">
              <a:rPr lang="es-ES" smtClean="0"/>
              <a:pPr/>
              <a:t>‹Nº›</a:t>
            </a:fld>
            <a:endParaRPr lang="es-E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08D16977-BAC9-4045-AE7D-23EDBCAFC494}" type="datetimeFigureOut">
              <a:rPr lang="es-ES" smtClean="0"/>
              <a:pPr/>
              <a:t>02/05/2011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0CBBA00-8AD3-402E-9753-DC9DE133E884}" type="slidenum">
              <a:rPr lang="es-ES" smtClean="0"/>
              <a:pPr/>
              <a:t>‹Nº›</a:t>
            </a:fld>
            <a:endParaRPr lang="es-E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8D16977-BAC9-4045-AE7D-23EDBCAFC494}" type="datetimeFigureOut">
              <a:rPr lang="es-ES" smtClean="0"/>
              <a:pPr/>
              <a:t>02/05/2011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0CBBA00-8AD3-402E-9753-DC9DE133E884}" type="slidenum">
              <a:rPr lang="es-ES" smtClean="0"/>
              <a:pPr/>
              <a:t>‹Nº›</a:t>
            </a:fld>
            <a:endParaRPr lang="es-E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8D16977-BAC9-4045-AE7D-23EDBCAFC494}" type="datetimeFigureOut">
              <a:rPr lang="es-ES" smtClean="0"/>
              <a:pPr/>
              <a:t>02/05/2011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0CBBA00-8AD3-402E-9753-DC9DE133E884}"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8D16977-BAC9-4045-AE7D-23EDBCAFC494}" type="datetimeFigureOut">
              <a:rPr lang="es-ES" smtClean="0"/>
              <a:pPr/>
              <a:t>02/05/2011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0CBBA00-8AD3-402E-9753-DC9DE133E884}" type="slidenum">
              <a:rPr lang="es-ES" smtClean="0"/>
              <a:pPr/>
              <a:t>‹Nº›</a:t>
            </a:fld>
            <a:endParaRPr lang="es-E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8D16977-BAC9-4045-AE7D-23EDBCAFC494}" type="datetimeFigureOut">
              <a:rPr lang="es-ES" smtClean="0"/>
              <a:pPr/>
              <a:t>02/05/2011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0CBBA00-8AD3-402E-9753-DC9DE133E884}" type="slidenum">
              <a:rPr lang="es-ES" smtClean="0"/>
              <a:pPr/>
              <a:t>‹Nº›</a:t>
            </a:fld>
            <a:endParaRPr lang="es-E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8D16977-BAC9-4045-AE7D-23EDBCAFC494}" type="datetimeFigureOut">
              <a:rPr lang="es-ES" smtClean="0"/>
              <a:pPr/>
              <a:t>02/05/2011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0CBBA00-8AD3-402E-9753-DC9DE133E884}" type="slidenum">
              <a:rPr lang="es-ES" smtClean="0"/>
              <a:pPr/>
              <a:t>‹Nº›</a:t>
            </a:fld>
            <a:endParaRPr lang="es-E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64BEBA5-3FCF-43EA-AC03-F7F55CD441B5}" type="datetimeFigureOut">
              <a:rPr lang="es-ES" smtClean="0"/>
              <a:pPr/>
              <a:t>02/05/2011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008ED8F-AB50-41F5-8890-23AC87764E50}" type="slidenum">
              <a:rPr lang="es-ES" smtClean="0"/>
              <a:pPr/>
              <a:t>‹Nº›</a:t>
            </a:fld>
            <a:endParaRPr lang="es-E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64BEBA5-3FCF-43EA-AC03-F7F55CD441B5}" type="datetimeFigureOut">
              <a:rPr lang="es-ES" smtClean="0"/>
              <a:pPr/>
              <a:t>02/05/2011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008ED8F-AB50-41F5-8890-23AC87764E50}" type="slidenum">
              <a:rPr lang="es-ES" smtClean="0"/>
              <a:pPr/>
              <a:t>‹Nº›</a:t>
            </a:fld>
            <a:endParaRPr lang="es-E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64BEBA5-3FCF-43EA-AC03-F7F55CD441B5}" type="datetimeFigureOut">
              <a:rPr lang="es-ES" smtClean="0"/>
              <a:pPr/>
              <a:t>02/05/2011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008ED8F-AB50-41F5-8890-23AC87764E50}" type="slidenum">
              <a:rPr lang="es-ES" smtClean="0"/>
              <a:pPr/>
              <a:t>‹Nº›</a:t>
            </a:fld>
            <a:endParaRPr lang="es-E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64BEBA5-3FCF-43EA-AC03-F7F55CD441B5}" type="datetimeFigureOut">
              <a:rPr lang="es-ES" smtClean="0"/>
              <a:pPr/>
              <a:t>02/05/2011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008ED8F-AB50-41F5-8890-23AC87764E50}" type="slidenum">
              <a:rPr lang="es-ES" smtClean="0"/>
              <a:pPr/>
              <a:t>‹Nº›</a:t>
            </a:fld>
            <a:endParaRPr lang="es-E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64BEBA5-3FCF-43EA-AC03-F7F55CD441B5}" type="datetimeFigureOut">
              <a:rPr lang="es-ES" smtClean="0"/>
              <a:pPr/>
              <a:t>02/05/2011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008ED8F-AB50-41F5-8890-23AC87764E50}" type="slidenum">
              <a:rPr lang="es-ES" smtClean="0"/>
              <a:pPr/>
              <a:t>‹Nº›</a:t>
            </a:fld>
            <a:endParaRPr lang="es-E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64BEBA5-3FCF-43EA-AC03-F7F55CD441B5}" type="datetimeFigureOut">
              <a:rPr lang="es-ES" smtClean="0"/>
              <a:pPr/>
              <a:t>02/05/2011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008ED8F-AB50-41F5-8890-23AC87764E50}" type="slidenum">
              <a:rPr lang="es-ES" smtClean="0"/>
              <a:pPr/>
              <a:t>‹Nº›</a:t>
            </a:fld>
            <a:endParaRPr lang="es-E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64BEBA5-3FCF-43EA-AC03-F7F55CD441B5}" type="datetimeFigureOut">
              <a:rPr lang="es-ES" smtClean="0"/>
              <a:pPr/>
              <a:t>02/05/2011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008ED8F-AB50-41F5-8890-23AC87764E50}"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A8DF83C7-9273-4222-803C-623A3E588122}" type="datetime1">
              <a:rPr lang="es-ES" smtClean="0"/>
              <a:pPr/>
              <a:t>02/05/2011</a:t>
            </a:fld>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29338503-A5A3-44A7-8A74-553AACF840BE}" type="slidenum">
              <a:rPr lang="es-ES" smtClean="0"/>
              <a:pPr/>
              <a:t>‹Nº›</a:t>
            </a:fld>
            <a:endParaRPr lang="es-E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64BEBA5-3FCF-43EA-AC03-F7F55CD441B5}" type="datetimeFigureOut">
              <a:rPr lang="es-ES" smtClean="0"/>
              <a:pPr/>
              <a:t>02/05/2011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008ED8F-AB50-41F5-8890-23AC87764E50}" type="slidenum">
              <a:rPr lang="es-ES" smtClean="0"/>
              <a:pPr/>
              <a:t>‹Nº›</a:t>
            </a:fld>
            <a:endParaRPr lang="es-E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64BEBA5-3FCF-43EA-AC03-F7F55CD441B5}" type="datetimeFigureOut">
              <a:rPr lang="es-ES" smtClean="0"/>
              <a:pPr/>
              <a:t>02/05/2011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008ED8F-AB50-41F5-8890-23AC87764E50}" type="slidenum">
              <a:rPr lang="es-ES" smtClean="0"/>
              <a:pPr/>
              <a:t>‹Nº›</a:t>
            </a:fld>
            <a:endParaRPr lang="es-E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64BEBA5-3FCF-43EA-AC03-F7F55CD441B5}" type="datetimeFigureOut">
              <a:rPr lang="es-ES" smtClean="0"/>
              <a:pPr/>
              <a:t>02/05/2011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008ED8F-AB50-41F5-8890-23AC87764E50}" type="slidenum">
              <a:rPr lang="es-ES" smtClean="0"/>
              <a:pPr/>
              <a:t>‹Nº›</a:t>
            </a:fld>
            <a:endParaRPr lang="es-E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64BEBA5-3FCF-43EA-AC03-F7F55CD441B5}" type="datetimeFigureOut">
              <a:rPr lang="es-ES" smtClean="0"/>
              <a:pPr/>
              <a:t>02/05/2011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008ED8F-AB50-41F5-8890-23AC87764E50}"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301EAEE1-56BA-481D-9AB7-A9CA12C435E4}" type="datetime1">
              <a:rPr lang="es-ES" smtClean="0"/>
              <a:pPr/>
              <a:t>02/05/2011</a:t>
            </a:fld>
            <a:endParaRPr lang="es-ES"/>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29338503-A5A3-44A7-8A74-553AACF840BE}"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p>
            <a:fld id="{B29B356B-055C-4367-9D78-FDB6F14819B0}" type="datetime1">
              <a:rPr lang="es-ES" smtClean="0"/>
              <a:pPr/>
              <a:t>02/05/2011</a:t>
            </a:fld>
            <a:endParaRPr lang="es-ES"/>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29338503-A5A3-44A7-8A74-553AACF840BE}"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a:xfrm>
            <a:off x="457200" y="6356350"/>
            <a:ext cx="2133600" cy="365125"/>
          </a:xfrm>
          <a:prstGeom prst="rect">
            <a:avLst/>
          </a:prstGeom>
        </p:spPr>
        <p:txBody>
          <a:bodyPr/>
          <a:lstStyle/>
          <a:p>
            <a:fld id="{E5A900A7-5C0E-4F22-908E-52BDEB74E265}" type="datetime1">
              <a:rPr lang="es-ES" smtClean="0"/>
              <a:pPr/>
              <a:t>02/05/2011</a:t>
            </a:fld>
            <a:endParaRPr lang="es-ES"/>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29338503-A5A3-44A7-8A74-553AACF840BE}"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fld id="{F33553EE-EE45-42D4-99FA-2BC174BDCA28}" type="datetime1">
              <a:rPr lang="es-ES" smtClean="0"/>
              <a:pPr/>
              <a:t>02/05/2011</a:t>
            </a:fld>
            <a:endParaRPr lang="es-ES"/>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29338503-A5A3-44A7-8A74-553AACF840BE}"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C934CCD6-E35B-4492-A3F4-FA4896388BAE}" type="datetime1">
              <a:rPr lang="es-ES" smtClean="0"/>
              <a:pPr/>
              <a:t>02/05/2011</a:t>
            </a:fld>
            <a:endParaRPr lang="es-ES"/>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29338503-A5A3-44A7-8A74-553AACF840BE}"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B8090B63-4E87-4230-8283-A72B645177C6}" type="datetime1">
              <a:rPr lang="es-ES" smtClean="0"/>
              <a:pPr/>
              <a:t>02/05/2011</a:t>
            </a:fld>
            <a:endParaRPr lang="es-ES"/>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29338503-A5A3-44A7-8A74-553AACF840BE}"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5000">
              <a:schemeClr val="accent1">
                <a:lumMod val="40000"/>
                <a:lumOff val="60000"/>
              </a:schemeClr>
            </a:gs>
            <a:gs pos="47000">
              <a:schemeClr val="accent6">
                <a:lumMod val="20000"/>
                <a:lumOff val="80000"/>
              </a:schemeClr>
            </a:gs>
            <a:gs pos="77000">
              <a:schemeClr val="bg1">
                <a:lumMod val="50000"/>
              </a:schemeClr>
            </a:gs>
            <a:gs pos="100000">
              <a:srgbClr val="E6E6E6"/>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8" name="5 Marcador de número de diapositiva"/>
          <p:cNvSpPr>
            <a:spLocks noGrp="1"/>
          </p:cNvSpPr>
          <p:nvPr>
            <p:ph type="sldNum" sz="quarter" idx="4"/>
          </p:nvPr>
        </p:nvSpPr>
        <p:spPr>
          <a:xfrm>
            <a:off x="539552" y="6356350"/>
            <a:ext cx="8147248" cy="365125"/>
          </a:xfrm>
          <a:prstGeom prst="rect">
            <a:avLst/>
          </a:prstGeom>
        </p:spPr>
        <p:txBody>
          <a:bodyPr/>
          <a:lstStyle>
            <a:lvl1pPr>
              <a:defRPr sz="2000" i="1">
                <a:solidFill>
                  <a:schemeClr val="tx1">
                    <a:lumMod val="50000"/>
                    <a:lumOff val="50000"/>
                  </a:schemeClr>
                </a:solidFill>
              </a:defRPr>
            </a:lvl1pPr>
          </a:lstStyle>
          <a:p>
            <a:pPr algn="r"/>
            <a:r>
              <a:rPr lang="es-ES" dirty="0" smtClean="0"/>
              <a:t>I³C: Índice Iberoamericano de Investigación y Conocimiento</a:t>
            </a:r>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D16977-BAC9-4045-AE7D-23EDBCAFC494}" type="datetimeFigureOut">
              <a:rPr lang="es-ES" smtClean="0"/>
              <a:pPr/>
              <a:t>02/05/2011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CBBA00-8AD3-402E-9753-DC9DE133E884}" type="slidenum">
              <a:rPr lang="es-ES" smtClean="0"/>
              <a:pPr/>
              <a:t>‹Nº›</a:t>
            </a:fld>
            <a:endParaRPr lang="es-ES"/>
          </a:p>
        </p:txBody>
      </p:sp>
      <p:sp>
        <p:nvSpPr>
          <p:cNvPr id="7" name="5 Marcador de número de diapositiva"/>
          <p:cNvSpPr txBox="1">
            <a:spLocks/>
          </p:cNvSpPr>
          <p:nvPr userDrawn="1"/>
        </p:nvSpPr>
        <p:spPr>
          <a:xfrm>
            <a:off x="539552" y="6356350"/>
            <a:ext cx="8147248" cy="365125"/>
          </a:xfrm>
          <a:prstGeom prst="rect">
            <a:avLst/>
          </a:prstGeom>
        </p:spPr>
        <p:txBody>
          <a:bodyPr/>
          <a:lstStyle>
            <a:lvl1pPr>
              <a:defRPr sz="2000" i="1">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200" cap="none" spc="0" normalizeH="0" baseline="0" noProof="0" smtClean="0">
                <a:ln>
                  <a:noFill/>
                </a:ln>
                <a:solidFill>
                  <a:schemeClr val="tx1">
                    <a:lumMod val="50000"/>
                    <a:lumOff val="50000"/>
                  </a:schemeClr>
                </a:solidFill>
                <a:effectLst/>
                <a:uLnTx/>
                <a:uFillTx/>
                <a:latin typeface="+mn-lt"/>
                <a:ea typeface="+mn-ea"/>
                <a:cs typeface="+mn-cs"/>
              </a:rPr>
              <a:t>I³C: Índice Iberoamericano de Investigación y Conocimiento</a:t>
            </a:r>
            <a:endParaRPr kumimoji="0" lang="es-ES" sz="20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4BEBA5-3FCF-43EA-AC03-F7F55CD441B5}" type="datetimeFigureOut">
              <a:rPr lang="es-ES" smtClean="0"/>
              <a:pPr/>
              <a:t>02/05/2011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08ED8F-AB50-41F5-8890-23AC87764E50}"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457200" y="991269"/>
            <a:ext cx="8229600" cy="4525963"/>
          </a:xfrm>
        </p:spPr>
        <p:txBody>
          <a:bodyPr>
            <a:normAutofit/>
          </a:bodyPr>
          <a:lstStyle/>
          <a:p>
            <a:pPr algn="ctr">
              <a:buNone/>
            </a:pPr>
            <a:endParaRPr lang="es-ES" dirty="0"/>
          </a:p>
          <a:p>
            <a:pPr lvl="0" algn="ctr">
              <a:buNone/>
            </a:pPr>
            <a:r>
              <a:rPr lang="es-ES" sz="6600" b="1" dirty="0" smtClean="0">
                <a:solidFill>
                  <a:srgbClr val="CC0000"/>
                </a:solidFill>
              </a:rPr>
              <a:t>I³C</a:t>
            </a:r>
            <a:r>
              <a:rPr lang="es-ES" sz="6600" b="1" dirty="0" smtClean="0">
                <a:solidFill>
                  <a:srgbClr val="CC0000"/>
                </a:solidFill>
              </a:rPr>
              <a:t>:</a:t>
            </a:r>
          </a:p>
          <a:p>
            <a:pPr lvl="0" algn="ctr">
              <a:buNone/>
            </a:pPr>
            <a:r>
              <a:rPr lang="es-ES" sz="3600" b="1" dirty="0" smtClean="0">
                <a:solidFill>
                  <a:schemeClr val="tx1">
                    <a:lumMod val="75000"/>
                    <a:lumOff val="25000"/>
                  </a:schemeClr>
                </a:solidFill>
              </a:rPr>
              <a:t> ÍNDICE IBEROAMERICANO DE INVESTIGACIÓN Y CONOCIMIENTO</a:t>
            </a:r>
          </a:p>
          <a:p>
            <a:pPr algn="ctr">
              <a:buNone/>
            </a:pPr>
            <a:endParaRPr lang="es-ES" sz="6600" b="1" dirty="0" smtClean="0">
              <a:solidFill>
                <a:srgbClr val="CC0000"/>
              </a:solidFill>
            </a:endParaRPr>
          </a:p>
          <a:p>
            <a:pPr algn="ctr">
              <a:buNone/>
            </a:pPr>
            <a:endParaRPr lang="es-ES" sz="6600" b="1" dirty="0" smtClean="0">
              <a:solidFill>
                <a:srgbClr val="CC0000"/>
              </a:solidFill>
            </a:endParaRPr>
          </a:p>
          <a:p>
            <a:pPr algn="ctr">
              <a:buNone/>
            </a:pPr>
            <a:endParaRPr lang="es-ES" sz="6600" b="1" dirty="0">
              <a:solidFill>
                <a:srgbClr val="CC0000"/>
              </a:solidFill>
            </a:endParaRPr>
          </a:p>
        </p:txBody>
      </p:sp>
      <p:sp>
        <p:nvSpPr>
          <p:cNvPr id="7" name="2 Subtítulo"/>
          <p:cNvSpPr txBox="1">
            <a:spLocks/>
          </p:cNvSpPr>
          <p:nvPr/>
        </p:nvSpPr>
        <p:spPr>
          <a:xfrm>
            <a:off x="4932040" y="5301208"/>
            <a:ext cx="3960440" cy="1224136"/>
          </a:xfrm>
          <a:prstGeom prst="rect">
            <a:avLst/>
          </a:prstGeom>
        </p:spPr>
        <p:txBody>
          <a:bodyPr vert="horz" lIns="91440" tIns="45720" rIns="91440" bIns="45720" rtlCol="0">
            <a:normAutofit fontScale="92500" lnSpcReduction="10000"/>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s-ES" sz="2400" b="1"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José Manuel Báez Cristóbal</a:t>
            </a:r>
          </a:p>
          <a:p>
            <a:pPr marL="342900" marR="0" lvl="0" indent="-342900" algn="ctr" defTabSz="914400" rtl="0" eaLnBrk="1" fontAlgn="auto" latinLnBrk="0" hangingPunct="1">
              <a:lnSpc>
                <a:spcPct val="100000"/>
              </a:lnSpc>
              <a:spcBef>
                <a:spcPct val="20000"/>
              </a:spcBef>
              <a:spcAft>
                <a:spcPts val="0"/>
              </a:spcAft>
              <a:buClrTx/>
              <a:buSzTx/>
              <a:tabLst/>
              <a:defRPr/>
            </a:pPr>
            <a:r>
              <a:rPr lang="es-ES" sz="2400" b="1" dirty="0" smtClean="0">
                <a:solidFill>
                  <a:schemeClr val="tx1">
                    <a:lumMod val="75000"/>
                    <a:lumOff val="25000"/>
                  </a:schemeClr>
                </a:solidFill>
              </a:rPr>
              <a:t>Jornadas CRECS</a:t>
            </a:r>
            <a:endParaRPr kumimoji="0" lang="es-ES" sz="2400" b="1"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tabLst/>
              <a:defRPr/>
            </a:pPr>
            <a:r>
              <a:rPr lang="es-ES" sz="2400" b="1" dirty="0" smtClean="0">
                <a:solidFill>
                  <a:schemeClr val="tx1">
                    <a:lumMod val="75000"/>
                    <a:lumOff val="25000"/>
                  </a:schemeClr>
                </a:solidFill>
              </a:rPr>
              <a:t>Barcelona, 3 de mayo de 2011</a:t>
            </a:r>
            <a:endParaRPr kumimoji="0" lang="es-ES" sz="2400" b="1"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8" name="1 Título"/>
          <p:cNvSpPr txBox="1">
            <a:spLocks/>
          </p:cNvSpPr>
          <p:nvPr/>
        </p:nvSpPr>
        <p:spPr>
          <a:xfrm>
            <a:off x="1115616" y="3471143"/>
            <a:ext cx="6910536" cy="1181993"/>
          </a:xfrm>
          <a:prstGeom prst="rect">
            <a:avLst/>
          </a:prstGeom>
        </p:spPr>
        <p:txBody>
          <a:bodyPr vert="horz" lIns="91440" tIns="45720" rIns="91440" bIns="45720" rtlCol="0" anchor="ctr">
            <a:normAutofit fontScale="97500"/>
          </a:bodyPr>
          <a:lstStyle/>
          <a:p>
            <a:pPr marL="0" marR="0" lvl="0" indent="0" algn="r" defTabSz="914400" rtl="0" eaLnBrk="1" fontAlgn="auto" latinLnBrk="0" hangingPunct="1">
              <a:lnSpc>
                <a:spcPct val="100000"/>
              </a:lnSpc>
              <a:spcBef>
                <a:spcPct val="0"/>
              </a:spcBef>
              <a:spcAft>
                <a:spcPts val="0"/>
              </a:spcAft>
              <a:buClrTx/>
              <a:buSzTx/>
              <a:buFontTx/>
              <a:buNone/>
              <a:tabLst/>
              <a:defRPr/>
            </a:pPr>
            <a:endParaRPr kumimoji="0" lang="es-ES" sz="4400" b="1" i="0" u="none" strike="noStrike" kern="1200" cap="none" spc="0" normalizeH="0" baseline="0" noProof="0" dirty="0">
              <a:ln>
                <a:noFill/>
              </a:ln>
              <a:solidFill>
                <a:schemeClr val="tx1">
                  <a:lumMod val="75000"/>
                  <a:lumOff val="25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dirty="0" smtClean="0">
                <a:solidFill>
                  <a:srgbClr val="C00000"/>
                </a:solidFill>
              </a:rPr>
              <a:t>Área Tecnológica</a:t>
            </a:r>
            <a:endParaRPr lang="es-ES" dirty="0">
              <a:solidFill>
                <a:srgbClr val="C00000"/>
              </a:solidFill>
            </a:endParaRPr>
          </a:p>
        </p:txBody>
      </p:sp>
      <p:sp>
        <p:nvSpPr>
          <p:cNvPr id="10" name="2 Marcador de contenido"/>
          <p:cNvSpPr>
            <a:spLocks noGrp="1"/>
          </p:cNvSpPr>
          <p:nvPr>
            <p:ph idx="1"/>
          </p:nvPr>
        </p:nvSpPr>
        <p:spPr>
          <a:xfrm>
            <a:off x="251520" y="1268760"/>
            <a:ext cx="8435280" cy="5328592"/>
          </a:xfrm>
        </p:spPr>
        <p:txBody>
          <a:bodyPr>
            <a:normAutofit fontScale="92500"/>
          </a:bodyPr>
          <a:lstStyle/>
          <a:p>
            <a:pPr marL="538163" indent="-360363">
              <a:lnSpc>
                <a:spcPct val="150000"/>
              </a:lnSpc>
              <a:buFont typeface="Arial" pitchFamily="34" charset="0"/>
              <a:buChar char="•"/>
            </a:pPr>
            <a:r>
              <a:rPr lang="es-ES" sz="4000" dirty="0" smtClean="0">
                <a:solidFill>
                  <a:schemeClr val="tx1">
                    <a:lumMod val="95000"/>
                    <a:lumOff val="5000"/>
                  </a:schemeClr>
                </a:solidFill>
              </a:rPr>
              <a:t>Objetivos:</a:t>
            </a:r>
          </a:p>
          <a:p>
            <a:pPr marL="893763" lvl="1" indent="-360363" algn="just">
              <a:lnSpc>
                <a:spcPct val="150000"/>
              </a:lnSpc>
              <a:buFont typeface="Calibri" pitchFamily="34" charset="0"/>
              <a:buChar char="₋"/>
            </a:pPr>
            <a:r>
              <a:rPr lang="es-ES" sz="2400" b="0" dirty="0" smtClean="0">
                <a:solidFill>
                  <a:schemeClr val="tx1">
                    <a:lumMod val="95000"/>
                    <a:lumOff val="5000"/>
                  </a:schemeClr>
                </a:solidFill>
              </a:rPr>
              <a:t>Desarrollo de una plataforma con tres componentes:</a:t>
            </a:r>
          </a:p>
          <a:p>
            <a:pPr marL="1350963" lvl="2" indent="-360363" algn="just">
              <a:lnSpc>
                <a:spcPct val="150000"/>
              </a:lnSpc>
              <a:buFont typeface="Calibri" pitchFamily="34" charset="0"/>
              <a:buChar char="₋"/>
            </a:pPr>
            <a:r>
              <a:rPr lang="es-ES" sz="2200" b="0" dirty="0" smtClean="0">
                <a:solidFill>
                  <a:schemeClr val="tx1">
                    <a:lumMod val="95000"/>
                    <a:lumOff val="5000"/>
                  </a:schemeClr>
                </a:solidFill>
              </a:rPr>
              <a:t>Sistema de edición (OJS)</a:t>
            </a:r>
          </a:p>
          <a:p>
            <a:pPr marL="1350963" lvl="2" indent="-360363" algn="just">
              <a:lnSpc>
                <a:spcPct val="150000"/>
              </a:lnSpc>
              <a:buFont typeface="Calibri" pitchFamily="34" charset="0"/>
              <a:buChar char="₋"/>
            </a:pPr>
            <a:r>
              <a:rPr lang="es-ES" sz="2200" b="0" dirty="0" smtClean="0">
                <a:solidFill>
                  <a:schemeClr val="tx1">
                    <a:lumMod val="95000"/>
                    <a:lumOff val="5000"/>
                  </a:schemeClr>
                </a:solidFill>
              </a:rPr>
              <a:t>Repositorio (con marcado exhaustivo XML)</a:t>
            </a:r>
          </a:p>
          <a:p>
            <a:pPr marL="1350963" lvl="2" indent="-360363" algn="just">
              <a:lnSpc>
                <a:spcPct val="150000"/>
              </a:lnSpc>
              <a:buFont typeface="Calibri" pitchFamily="34" charset="0"/>
              <a:buChar char="₋"/>
            </a:pPr>
            <a:r>
              <a:rPr lang="es-ES" sz="2200" b="0" dirty="0" smtClean="0">
                <a:solidFill>
                  <a:schemeClr val="tx1">
                    <a:lumMod val="95000"/>
                    <a:lumOff val="5000"/>
                  </a:schemeClr>
                </a:solidFill>
              </a:rPr>
              <a:t>Generación de indicadores</a:t>
            </a:r>
            <a:endParaRPr lang="es-ES" sz="2400" b="0" dirty="0" smtClean="0">
              <a:solidFill>
                <a:schemeClr val="tx1">
                  <a:lumMod val="95000"/>
                  <a:lumOff val="5000"/>
                </a:schemeClr>
              </a:solidFill>
            </a:endParaRPr>
          </a:p>
          <a:p>
            <a:pPr marL="893763" lvl="1" indent="-360363" algn="just">
              <a:lnSpc>
                <a:spcPct val="150000"/>
              </a:lnSpc>
              <a:buFont typeface="Calibri" pitchFamily="34" charset="0"/>
              <a:buChar char="₋"/>
            </a:pPr>
            <a:r>
              <a:rPr lang="es-ES" sz="2400" b="0" dirty="0" smtClean="0">
                <a:solidFill>
                  <a:schemeClr val="tx1">
                    <a:lumMod val="95000"/>
                    <a:lumOff val="5000"/>
                  </a:schemeClr>
                </a:solidFill>
              </a:rPr>
              <a:t>Instalación y mantenimiento de las plataformas de acceso y gestión editorial </a:t>
            </a:r>
            <a:endParaRPr lang="es-ES" sz="2400" b="0" dirty="0" smtClean="0">
              <a:solidFill>
                <a:schemeClr val="tx1">
                  <a:lumMod val="95000"/>
                  <a:lumOff val="5000"/>
                </a:schemeClr>
              </a:solidFill>
            </a:endParaRPr>
          </a:p>
          <a:p>
            <a:pPr marL="893763" lvl="1" indent="-360363" algn="just">
              <a:lnSpc>
                <a:spcPct val="150000"/>
              </a:lnSpc>
              <a:buFont typeface="Calibri" pitchFamily="34" charset="0"/>
              <a:buChar char="₋"/>
            </a:pPr>
            <a:r>
              <a:rPr lang="es-ES" sz="2400" b="0" dirty="0" smtClean="0">
                <a:solidFill>
                  <a:schemeClr val="tx1">
                    <a:lumMod val="95000"/>
                    <a:lumOff val="5000"/>
                  </a:schemeClr>
                </a:solidFill>
              </a:rPr>
              <a:t>Supervisión </a:t>
            </a:r>
            <a:r>
              <a:rPr lang="es-ES" sz="2400" b="0" dirty="0" smtClean="0">
                <a:solidFill>
                  <a:schemeClr val="tx1">
                    <a:lumMod val="95000"/>
                    <a:lumOff val="5000"/>
                  </a:schemeClr>
                </a:solidFill>
              </a:rPr>
              <a:t>y control de calidad de los entregables XML </a:t>
            </a:r>
          </a:p>
          <a:p>
            <a:pPr marL="893763" lvl="1" indent="-360363" algn="just">
              <a:lnSpc>
                <a:spcPct val="150000"/>
              </a:lnSpc>
              <a:buFont typeface="Calibri" pitchFamily="34" charset="0"/>
              <a:buChar char="₋"/>
            </a:pPr>
            <a:r>
              <a:rPr lang="es-ES" sz="2400" b="0" dirty="0" smtClean="0">
                <a:solidFill>
                  <a:schemeClr val="tx1">
                    <a:lumMod val="95000"/>
                    <a:lumOff val="5000"/>
                  </a:schemeClr>
                </a:solidFill>
              </a:rPr>
              <a:t>Diseño </a:t>
            </a:r>
            <a:r>
              <a:rPr lang="es-ES" sz="2400" b="0" dirty="0" smtClean="0">
                <a:solidFill>
                  <a:schemeClr val="tx1">
                    <a:lumMod val="95000"/>
                    <a:lumOff val="5000"/>
                  </a:schemeClr>
                </a:solidFill>
              </a:rPr>
              <a:t>de las </a:t>
            </a:r>
            <a:r>
              <a:rPr lang="es-ES" sz="2400" b="0" dirty="0" smtClean="0">
                <a:solidFill>
                  <a:schemeClr val="tx1">
                    <a:lumMod val="95000"/>
                    <a:lumOff val="5000"/>
                  </a:schemeClr>
                </a:solidFill>
              </a:rPr>
              <a:t>interfaces </a:t>
            </a:r>
            <a:r>
              <a:rPr lang="es-ES" sz="2400" b="0" dirty="0" smtClean="0">
                <a:solidFill>
                  <a:schemeClr val="tx1">
                    <a:lumMod val="95000"/>
                    <a:lumOff val="5000"/>
                  </a:schemeClr>
                </a:solidFill>
              </a:rPr>
              <a:t>con plataformas </a:t>
            </a:r>
            <a:r>
              <a:rPr lang="es-ES" sz="2400" b="0" dirty="0" smtClean="0">
                <a:solidFill>
                  <a:schemeClr val="tx1">
                    <a:lumMod val="95000"/>
                    <a:lumOff val="5000"/>
                  </a:schemeClr>
                </a:solidFill>
              </a:rPr>
              <a:t>internacionales</a:t>
            </a:r>
          </a:p>
          <a:p>
            <a:pPr lvl="1">
              <a:buNone/>
            </a:pPr>
            <a:endParaRPr lang="es-ES" dirty="0"/>
          </a:p>
        </p:txBody>
      </p:sp>
      <p:sp>
        <p:nvSpPr>
          <p:cNvPr id="4" name="5 Marcador de número de diapositiva"/>
          <p:cNvSpPr>
            <a:spLocks noGrp="1"/>
          </p:cNvSpPr>
          <p:nvPr>
            <p:ph type="sldNum" sz="quarter" idx="4"/>
          </p:nvPr>
        </p:nvSpPr>
        <p:spPr>
          <a:xfrm>
            <a:off x="539552" y="6356350"/>
            <a:ext cx="8147248" cy="365125"/>
          </a:xfrm>
          <a:prstGeom prst="rect">
            <a:avLst/>
          </a:prstGeom>
        </p:spPr>
        <p:txBody>
          <a:bodyPr>
            <a:normAutofit fontScale="92500" lnSpcReduction="10000"/>
          </a:bodyPr>
          <a:lstStyle>
            <a:lvl1pPr>
              <a:defRPr sz="2000" i="1">
                <a:solidFill>
                  <a:schemeClr val="tx1">
                    <a:lumMod val="50000"/>
                    <a:lumOff val="50000"/>
                  </a:schemeClr>
                </a:solidFill>
              </a:defRPr>
            </a:lvl1pPr>
          </a:lstStyle>
          <a:p>
            <a:pPr algn="r"/>
            <a:r>
              <a:rPr lang="es-ES" dirty="0" smtClean="0"/>
              <a:t>I³C: Índice Iberoamericano de Investigación y Conocimiento</a:t>
            </a:r>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solidFill>
                  <a:srgbClr val="C00000"/>
                </a:solidFill>
              </a:rPr>
              <a:t>Área Editorial</a:t>
            </a:r>
            <a:endParaRPr lang="es-ES" dirty="0">
              <a:solidFill>
                <a:srgbClr val="C00000"/>
              </a:solidFill>
            </a:endParaRPr>
          </a:p>
        </p:txBody>
      </p:sp>
      <p:sp>
        <p:nvSpPr>
          <p:cNvPr id="3" name="2 Marcador de contenido"/>
          <p:cNvSpPr>
            <a:spLocks noGrp="1"/>
          </p:cNvSpPr>
          <p:nvPr>
            <p:ph idx="1"/>
          </p:nvPr>
        </p:nvSpPr>
        <p:spPr>
          <a:xfrm>
            <a:off x="251520" y="1279301"/>
            <a:ext cx="8435280" cy="4525963"/>
          </a:xfrm>
        </p:spPr>
        <p:txBody>
          <a:bodyPr>
            <a:normAutofit fontScale="92500" lnSpcReduction="10000"/>
          </a:bodyPr>
          <a:lstStyle/>
          <a:p>
            <a:pPr marL="538163" indent="-360363">
              <a:lnSpc>
                <a:spcPct val="150000"/>
              </a:lnSpc>
            </a:pPr>
            <a:r>
              <a:rPr lang="es-ES" sz="3100" b="1" dirty="0" smtClean="0">
                <a:solidFill>
                  <a:schemeClr val="tx1">
                    <a:lumMod val="95000"/>
                    <a:lumOff val="5000"/>
                  </a:schemeClr>
                </a:solidFill>
              </a:rPr>
              <a:t>Objetivos</a:t>
            </a:r>
            <a:r>
              <a:rPr lang="es-ES" sz="3100" dirty="0" smtClean="0">
                <a:solidFill>
                  <a:schemeClr val="tx1">
                    <a:lumMod val="95000"/>
                    <a:lumOff val="5000"/>
                  </a:schemeClr>
                </a:solidFill>
              </a:rPr>
              <a:t>:</a:t>
            </a:r>
          </a:p>
          <a:p>
            <a:pPr marL="900113" lvl="1" indent="-360363">
              <a:lnSpc>
                <a:spcPct val="150000"/>
              </a:lnSpc>
              <a:buFont typeface="Calibri" pitchFamily="34" charset="0"/>
              <a:buChar char="₋"/>
            </a:pPr>
            <a:r>
              <a:rPr lang="es-ES" sz="2400" dirty="0" smtClean="0">
                <a:solidFill>
                  <a:schemeClr val="tx1">
                    <a:lumMod val="95000"/>
                    <a:lumOff val="5000"/>
                  </a:schemeClr>
                </a:solidFill>
              </a:rPr>
              <a:t>Establecer un modelo </a:t>
            </a:r>
            <a:r>
              <a:rPr lang="es-ES" sz="2400" dirty="0" smtClean="0">
                <a:solidFill>
                  <a:schemeClr val="tx1">
                    <a:lumMod val="95000"/>
                    <a:lumOff val="5000"/>
                  </a:schemeClr>
                </a:solidFill>
              </a:rPr>
              <a:t>de </a:t>
            </a:r>
            <a:r>
              <a:rPr lang="es-ES" sz="2400" dirty="0" smtClean="0">
                <a:solidFill>
                  <a:schemeClr val="tx1">
                    <a:lumMod val="95000"/>
                    <a:lumOff val="5000"/>
                  </a:schemeClr>
                </a:solidFill>
              </a:rPr>
              <a:t>relación </a:t>
            </a:r>
            <a:r>
              <a:rPr lang="es-ES" sz="2400" dirty="0" smtClean="0">
                <a:solidFill>
                  <a:schemeClr val="tx1">
                    <a:lumMod val="95000"/>
                    <a:lumOff val="5000"/>
                  </a:schemeClr>
                </a:solidFill>
              </a:rPr>
              <a:t>con editores</a:t>
            </a:r>
          </a:p>
          <a:p>
            <a:pPr marL="900113" lvl="1" indent="-360363">
              <a:lnSpc>
                <a:spcPct val="150000"/>
              </a:lnSpc>
              <a:buFont typeface="Calibri" pitchFamily="34" charset="0"/>
              <a:buChar char="₋"/>
            </a:pPr>
            <a:r>
              <a:rPr lang="es-ES" sz="2400" dirty="0" smtClean="0">
                <a:solidFill>
                  <a:schemeClr val="tx1">
                    <a:lumMod val="95000"/>
                    <a:lumOff val="5000"/>
                  </a:schemeClr>
                </a:solidFill>
              </a:rPr>
              <a:t>	Acordar con los editores de las publicaciones seleccionadas las condiciones de integración de sus publicaciones en </a:t>
            </a:r>
            <a:r>
              <a:rPr lang="es-ES" sz="2400" dirty="0" smtClean="0">
                <a:solidFill>
                  <a:schemeClr val="tx1">
                    <a:lumMod val="95000"/>
                    <a:lumOff val="5000"/>
                  </a:schemeClr>
                </a:solidFill>
              </a:rPr>
              <a:t>la plataforma </a:t>
            </a:r>
            <a:r>
              <a:rPr lang="es-ES" sz="2400" dirty="0" smtClean="0">
                <a:solidFill>
                  <a:schemeClr val="tx1">
                    <a:lumMod val="95000"/>
                    <a:lumOff val="5000"/>
                  </a:schemeClr>
                </a:solidFill>
              </a:rPr>
              <a:t>I³C</a:t>
            </a:r>
          </a:p>
          <a:p>
            <a:pPr marL="900113" lvl="1" indent="-360363">
              <a:lnSpc>
                <a:spcPct val="150000"/>
              </a:lnSpc>
              <a:buFont typeface="Calibri" pitchFamily="34" charset="0"/>
              <a:buChar char="₋"/>
            </a:pPr>
            <a:r>
              <a:rPr lang="es-ES" sz="2400" dirty="0" smtClean="0">
                <a:solidFill>
                  <a:schemeClr val="tx1">
                    <a:lumMod val="95000"/>
                    <a:lumOff val="5000"/>
                  </a:schemeClr>
                </a:solidFill>
              </a:rPr>
              <a:t>	Desarrollar el acuerdo con </a:t>
            </a:r>
            <a:r>
              <a:rPr lang="es-ES" sz="2400" dirty="0" smtClean="0">
                <a:solidFill>
                  <a:schemeClr val="tx1">
                    <a:lumMod val="95000"/>
                    <a:lumOff val="5000"/>
                  </a:schemeClr>
                </a:solidFill>
              </a:rPr>
              <a:t>editores (UNE y otros) </a:t>
            </a:r>
            <a:r>
              <a:rPr lang="es-ES" sz="2400" dirty="0" smtClean="0">
                <a:solidFill>
                  <a:schemeClr val="tx1">
                    <a:lumMod val="95000"/>
                    <a:lumOff val="5000"/>
                  </a:schemeClr>
                </a:solidFill>
              </a:rPr>
              <a:t>tanto </a:t>
            </a:r>
            <a:r>
              <a:rPr lang="es-ES" sz="2400" dirty="0" smtClean="0">
                <a:solidFill>
                  <a:schemeClr val="tx1">
                    <a:lumMod val="95000"/>
                    <a:lumOff val="5000"/>
                  </a:schemeClr>
                </a:solidFill>
              </a:rPr>
              <a:t>en publicaciones </a:t>
            </a:r>
            <a:r>
              <a:rPr lang="es-ES" sz="2400" dirty="0" smtClean="0">
                <a:solidFill>
                  <a:schemeClr val="tx1">
                    <a:lumMod val="95000"/>
                    <a:lumOff val="5000"/>
                  </a:schemeClr>
                </a:solidFill>
              </a:rPr>
              <a:t>periódicas como </a:t>
            </a:r>
            <a:r>
              <a:rPr lang="es-ES" sz="2400" dirty="0" smtClean="0">
                <a:solidFill>
                  <a:schemeClr val="tx1">
                    <a:lumMod val="95000"/>
                    <a:lumOff val="5000"/>
                  </a:schemeClr>
                </a:solidFill>
              </a:rPr>
              <a:t>monografías.</a:t>
            </a:r>
          </a:p>
          <a:p>
            <a:pPr marL="900113" lvl="1" indent="-360363">
              <a:lnSpc>
                <a:spcPct val="150000"/>
              </a:lnSpc>
              <a:buFont typeface="Calibri" pitchFamily="34" charset="0"/>
              <a:buChar char="₋"/>
            </a:pPr>
            <a:r>
              <a:rPr lang="es-ES" sz="2400" dirty="0" smtClean="0">
                <a:solidFill>
                  <a:schemeClr val="tx1">
                    <a:lumMod val="95000"/>
                    <a:lumOff val="5000"/>
                  </a:schemeClr>
                </a:solidFill>
              </a:rPr>
              <a:t>Gestionar la relación con editores.</a:t>
            </a:r>
            <a:endParaRPr lang="es-ES" sz="2400" dirty="0" smtClean="0">
              <a:solidFill>
                <a:schemeClr val="tx1">
                  <a:lumMod val="95000"/>
                  <a:lumOff val="5000"/>
                </a:schemeClr>
              </a:solidFill>
            </a:endParaRPr>
          </a:p>
          <a:p>
            <a:pPr marL="360363" lvl="0" indent="-360363">
              <a:lnSpc>
                <a:spcPct val="150000"/>
              </a:lnSpc>
              <a:buNone/>
            </a:pPr>
            <a:endParaRPr lang="es-ES" dirty="0">
              <a:solidFill>
                <a:schemeClr val="tx1">
                  <a:lumMod val="95000"/>
                  <a:lumOff val="5000"/>
                </a:schemeClr>
              </a:solidFill>
            </a:endParaRPr>
          </a:p>
        </p:txBody>
      </p:sp>
      <p:sp>
        <p:nvSpPr>
          <p:cNvPr id="4" name="5 Marcador de número de diapositiva"/>
          <p:cNvSpPr txBox="1">
            <a:spLocks/>
          </p:cNvSpPr>
          <p:nvPr/>
        </p:nvSpPr>
        <p:spPr>
          <a:xfrm>
            <a:off x="539552" y="6356350"/>
            <a:ext cx="8147248" cy="365125"/>
          </a:xfrm>
          <a:prstGeom prst="rect">
            <a:avLst/>
          </a:prstGeom>
        </p:spPr>
        <p:txBody>
          <a:bodyPr/>
          <a:lstStyle>
            <a:lvl1pPr>
              <a:defRPr sz="2000" i="1">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200" cap="none" spc="0" normalizeH="0" baseline="0" noProof="0" smtClean="0">
                <a:ln>
                  <a:noFill/>
                </a:ln>
                <a:solidFill>
                  <a:schemeClr val="tx1">
                    <a:lumMod val="50000"/>
                    <a:lumOff val="50000"/>
                  </a:schemeClr>
                </a:solidFill>
                <a:effectLst/>
                <a:uLnTx/>
                <a:uFillTx/>
                <a:latin typeface="+mn-lt"/>
                <a:ea typeface="+mn-ea"/>
                <a:cs typeface="+mn-cs"/>
              </a:rPr>
              <a:t>I³C: Índice Iberoamericano de Investigación y Conocimiento</a:t>
            </a:r>
            <a:endParaRPr kumimoji="0" lang="es-ES" sz="20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dirty="0" smtClean="0">
                <a:solidFill>
                  <a:srgbClr val="C00000"/>
                </a:solidFill>
              </a:rPr>
              <a:t>Área de evaluación de revistas</a:t>
            </a:r>
            <a:endParaRPr lang="es-ES" dirty="0">
              <a:solidFill>
                <a:srgbClr val="C00000"/>
              </a:solidFill>
            </a:endParaRPr>
          </a:p>
        </p:txBody>
      </p:sp>
      <p:sp>
        <p:nvSpPr>
          <p:cNvPr id="10" name="2 Marcador de contenido"/>
          <p:cNvSpPr>
            <a:spLocks noGrp="1"/>
          </p:cNvSpPr>
          <p:nvPr>
            <p:ph idx="1"/>
          </p:nvPr>
        </p:nvSpPr>
        <p:spPr>
          <a:xfrm>
            <a:off x="251520" y="1268760"/>
            <a:ext cx="8435280" cy="5328592"/>
          </a:xfrm>
        </p:spPr>
        <p:txBody>
          <a:bodyPr>
            <a:normAutofit/>
          </a:bodyPr>
          <a:lstStyle/>
          <a:p>
            <a:pPr marL="538163" indent="-360363">
              <a:lnSpc>
                <a:spcPct val="150000"/>
              </a:lnSpc>
              <a:buFont typeface="Arial" pitchFamily="34" charset="0"/>
              <a:buChar char="•"/>
            </a:pPr>
            <a:r>
              <a:rPr lang="es-ES" sz="4000" dirty="0" smtClean="0">
                <a:solidFill>
                  <a:schemeClr val="tx1">
                    <a:lumMod val="95000"/>
                    <a:lumOff val="5000"/>
                  </a:schemeClr>
                </a:solidFill>
              </a:rPr>
              <a:t>Objetivos:</a:t>
            </a:r>
          </a:p>
          <a:p>
            <a:pPr marL="900113" lvl="1" indent="-360363">
              <a:lnSpc>
                <a:spcPct val="170000"/>
              </a:lnSpc>
              <a:buFont typeface="Calibri" pitchFamily="34" charset="0"/>
              <a:buChar char="₋"/>
            </a:pPr>
            <a:r>
              <a:rPr lang="es-ES" sz="2500" b="0" dirty="0" smtClean="0">
                <a:solidFill>
                  <a:schemeClr val="tx1">
                    <a:lumMod val="95000"/>
                    <a:lumOff val="5000"/>
                  </a:schemeClr>
                </a:solidFill>
              </a:rPr>
              <a:t>Definición del protocolo de selección de </a:t>
            </a:r>
            <a:r>
              <a:rPr lang="es-ES" sz="2500" b="0" dirty="0" smtClean="0">
                <a:solidFill>
                  <a:schemeClr val="tx1">
                    <a:lumMod val="95000"/>
                    <a:lumOff val="5000"/>
                  </a:schemeClr>
                </a:solidFill>
              </a:rPr>
              <a:t>publicaciones.</a:t>
            </a:r>
            <a:endParaRPr lang="es-ES" sz="2500" b="0" dirty="0" smtClean="0">
              <a:solidFill>
                <a:schemeClr val="tx1">
                  <a:lumMod val="95000"/>
                  <a:lumOff val="5000"/>
                </a:schemeClr>
              </a:solidFill>
            </a:endParaRPr>
          </a:p>
          <a:p>
            <a:pPr marL="900113" lvl="1" indent="-360363">
              <a:lnSpc>
                <a:spcPct val="170000"/>
              </a:lnSpc>
              <a:buFont typeface="Calibri" pitchFamily="34" charset="0"/>
              <a:buChar char="₋"/>
            </a:pPr>
            <a:r>
              <a:rPr lang="es-ES" sz="2500" b="0" dirty="0" smtClean="0">
                <a:solidFill>
                  <a:schemeClr val="tx1">
                    <a:lumMod val="95000"/>
                    <a:lumOff val="5000"/>
                  </a:schemeClr>
                </a:solidFill>
              </a:rPr>
              <a:t>Constitución de comités de expertos: evaluación.</a:t>
            </a:r>
            <a:endParaRPr lang="es-ES" sz="2500" b="0" dirty="0" smtClean="0">
              <a:solidFill>
                <a:schemeClr val="tx1">
                  <a:lumMod val="95000"/>
                  <a:lumOff val="5000"/>
                </a:schemeClr>
              </a:solidFill>
            </a:endParaRPr>
          </a:p>
          <a:p>
            <a:pPr marL="900113" lvl="1" indent="-360363">
              <a:lnSpc>
                <a:spcPct val="170000"/>
              </a:lnSpc>
              <a:buFont typeface="Calibri" pitchFamily="34" charset="0"/>
              <a:buChar char="₋"/>
            </a:pPr>
            <a:r>
              <a:rPr lang="es-ES" sz="2500" b="0" dirty="0" smtClean="0">
                <a:solidFill>
                  <a:schemeClr val="tx1">
                    <a:lumMod val="95000"/>
                    <a:lumOff val="5000"/>
                  </a:schemeClr>
                </a:solidFill>
              </a:rPr>
              <a:t>	</a:t>
            </a:r>
            <a:r>
              <a:rPr lang="es-ES" sz="2500" b="0" dirty="0" smtClean="0">
                <a:solidFill>
                  <a:schemeClr val="tx1">
                    <a:lumMod val="95000"/>
                    <a:lumOff val="5000"/>
                  </a:schemeClr>
                </a:solidFill>
              </a:rPr>
              <a:t>Comisión </a:t>
            </a:r>
            <a:r>
              <a:rPr lang="es-ES" sz="2500" b="0" dirty="0" smtClean="0">
                <a:solidFill>
                  <a:schemeClr val="tx1">
                    <a:lumMod val="95000"/>
                    <a:lumOff val="5000"/>
                  </a:schemeClr>
                </a:solidFill>
              </a:rPr>
              <a:t>de selección: resolución.</a:t>
            </a:r>
            <a:endParaRPr lang="es-ES" sz="2500" b="0" dirty="0" smtClean="0">
              <a:solidFill>
                <a:schemeClr val="tx1">
                  <a:lumMod val="95000"/>
                  <a:lumOff val="5000"/>
                </a:schemeClr>
              </a:solidFill>
            </a:endParaRPr>
          </a:p>
          <a:p>
            <a:pPr marL="900113" lvl="1" indent="-360363">
              <a:lnSpc>
                <a:spcPct val="170000"/>
              </a:lnSpc>
              <a:buFont typeface="Calibri" pitchFamily="34" charset="0"/>
              <a:buChar char="₋"/>
            </a:pPr>
            <a:r>
              <a:rPr lang="es-ES" sz="2500" b="0" dirty="0" smtClean="0">
                <a:solidFill>
                  <a:schemeClr val="tx1">
                    <a:lumMod val="95000"/>
                    <a:lumOff val="5000"/>
                  </a:schemeClr>
                </a:solidFill>
              </a:rPr>
              <a:t>Coordinación con FECYT.</a:t>
            </a:r>
            <a:endParaRPr lang="es-ES" sz="2500" b="0" dirty="0" smtClean="0">
              <a:solidFill>
                <a:schemeClr val="tx1">
                  <a:lumMod val="95000"/>
                  <a:lumOff val="5000"/>
                </a:schemeClr>
              </a:solidFill>
            </a:endParaRPr>
          </a:p>
          <a:p>
            <a:pPr marL="900113" lvl="1" indent="-360363">
              <a:lnSpc>
                <a:spcPct val="170000"/>
              </a:lnSpc>
              <a:buFont typeface="Calibri" pitchFamily="34" charset="0"/>
              <a:buChar char="₋"/>
            </a:pPr>
            <a:r>
              <a:rPr lang="es-ES" sz="2500" b="0" dirty="0" smtClean="0">
                <a:solidFill>
                  <a:schemeClr val="tx1">
                    <a:lumMod val="95000"/>
                    <a:lumOff val="5000"/>
                  </a:schemeClr>
                </a:solidFill>
              </a:rPr>
              <a:t>	Garantizar la máxima convergencia con </a:t>
            </a:r>
            <a:r>
              <a:rPr lang="es-ES" sz="2500" b="0" dirty="0" smtClean="0">
                <a:solidFill>
                  <a:schemeClr val="tx1">
                    <a:lumMod val="95000"/>
                    <a:lumOff val="5000"/>
                  </a:schemeClr>
                </a:solidFill>
              </a:rPr>
              <a:t>otros </a:t>
            </a:r>
            <a:r>
              <a:rPr lang="es-ES" sz="2500" b="0" dirty="0" smtClean="0">
                <a:solidFill>
                  <a:schemeClr val="tx1">
                    <a:lumMod val="95000"/>
                    <a:lumOff val="5000"/>
                  </a:schemeClr>
                </a:solidFill>
              </a:rPr>
              <a:t>procesos selectivos </a:t>
            </a:r>
            <a:r>
              <a:rPr lang="es-ES" sz="2500" b="0" dirty="0" smtClean="0">
                <a:solidFill>
                  <a:schemeClr val="tx1">
                    <a:lumMod val="95000"/>
                    <a:lumOff val="5000"/>
                  </a:schemeClr>
                </a:solidFill>
              </a:rPr>
              <a:t>internacionales (SCIELO</a:t>
            </a:r>
            <a:r>
              <a:rPr lang="es-ES" sz="2500" b="0" dirty="0" smtClean="0">
                <a:solidFill>
                  <a:schemeClr val="tx1">
                    <a:lumMod val="95000"/>
                    <a:lumOff val="5000"/>
                  </a:schemeClr>
                </a:solidFill>
              </a:rPr>
              <a:t>, </a:t>
            </a:r>
            <a:r>
              <a:rPr lang="es-ES" sz="2500" b="0" dirty="0" err="1" smtClean="0">
                <a:solidFill>
                  <a:schemeClr val="tx1">
                    <a:lumMod val="95000"/>
                    <a:lumOff val="5000"/>
                  </a:schemeClr>
                </a:solidFill>
              </a:rPr>
              <a:t>Thomson</a:t>
            </a:r>
            <a:r>
              <a:rPr lang="es-ES" sz="2500" b="0" dirty="0" smtClean="0">
                <a:solidFill>
                  <a:schemeClr val="tx1">
                    <a:lumMod val="95000"/>
                    <a:lumOff val="5000"/>
                  </a:schemeClr>
                </a:solidFill>
              </a:rPr>
              <a:t>, </a:t>
            </a:r>
            <a:r>
              <a:rPr lang="es-ES" sz="2500" b="0" dirty="0" err="1" smtClean="0">
                <a:solidFill>
                  <a:schemeClr val="tx1">
                    <a:lumMod val="95000"/>
                    <a:lumOff val="5000"/>
                  </a:schemeClr>
                </a:solidFill>
              </a:rPr>
              <a:t>Elsevier</a:t>
            </a:r>
            <a:r>
              <a:rPr lang="es-ES" sz="2500" b="0" dirty="0" smtClean="0">
                <a:solidFill>
                  <a:schemeClr val="tx1">
                    <a:lumMod val="95000"/>
                    <a:lumOff val="5000"/>
                  </a:schemeClr>
                </a:solidFill>
              </a:rPr>
              <a:t>).</a:t>
            </a:r>
            <a:endParaRPr lang="es-ES" sz="2600" b="1" dirty="0" smtClean="0">
              <a:solidFill>
                <a:schemeClr val="tx1">
                  <a:lumMod val="95000"/>
                  <a:lumOff val="5000"/>
                </a:schemeClr>
              </a:solidFill>
            </a:endParaRPr>
          </a:p>
          <a:p>
            <a:pPr lvl="1">
              <a:buNone/>
            </a:pPr>
            <a:endParaRPr lang="es-ES" dirty="0"/>
          </a:p>
        </p:txBody>
      </p:sp>
      <p:sp>
        <p:nvSpPr>
          <p:cNvPr id="4" name="5 Marcador de número de diapositiva"/>
          <p:cNvSpPr>
            <a:spLocks noGrp="1"/>
          </p:cNvSpPr>
          <p:nvPr>
            <p:ph type="sldNum" sz="quarter" idx="4"/>
          </p:nvPr>
        </p:nvSpPr>
        <p:spPr>
          <a:xfrm>
            <a:off x="539552" y="6356350"/>
            <a:ext cx="8147248" cy="365125"/>
          </a:xfrm>
          <a:prstGeom prst="rect">
            <a:avLst/>
          </a:prstGeom>
        </p:spPr>
        <p:txBody>
          <a:bodyPr>
            <a:normAutofit fontScale="92500" lnSpcReduction="10000"/>
          </a:bodyPr>
          <a:lstStyle>
            <a:lvl1pPr>
              <a:defRPr sz="2000" i="1">
                <a:solidFill>
                  <a:schemeClr val="tx1">
                    <a:lumMod val="50000"/>
                    <a:lumOff val="50000"/>
                  </a:schemeClr>
                </a:solidFill>
              </a:defRPr>
            </a:lvl1pPr>
          </a:lstStyle>
          <a:p>
            <a:pPr algn="r"/>
            <a:r>
              <a:rPr lang="es-ES" dirty="0" smtClean="0"/>
              <a:t>I³C: Índice Iberoamericano de Investigación y Conocimiento</a:t>
            </a:r>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dirty="0" smtClean="0">
                <a:solidFill>
                  <a:srgbClr val="C00000"/>
                </a:solidFill>
              </a:rPr>
              <a:t>Área de </a:t>
            </a:r>
            <a:r>
              <a:rPr lang="es-ES" dirty="0" smtClean="0">
                <a:solidFill>
                  <a:srgbClr val="C00000"/>
                </a:solidFill>
              </a:rPr>
              <a:t>indicadores</a:t>
            </a:r>
            <a:endParaRPr lang="es-ES" dirty="0">
              <a:solidFill>
                <a:srgbClr val="C00000"/>
              </a:solidFill>
            </a:endParaRPr>
          </a:p>
        </p:txBody>
      </p:sp>
      <p:sp>
        <p:nvSpPr>
          <p:cNvPr id="10" name="2 Marcador de contenido"/>
          <p:cNvSpPr>
            <a:spLocks noGrp="1"/>
          </p:cNvSpPr>
          <p:nvPr>
            <p:ph idx="1"/>
          </p:nvPr>
        </p:nvSpPr>
        <p:spPr>
          <a:xfrm>
            <a:off x="251520" y="1556792"/>
            <a:ext cx="8435280" cy="4320480"/>
          </a:xfrm>
        </p:spPr>
        <p:txBody>
          <a:bodyPr>
            <a:normAutofit/>
          </a:bodyPr>
          <a:lstStyle/>
          <a:p>
            <a:pPr marL="538163" indent="-360363">
              <a:lnSpc>
                <a:spcPct val="150000"/>
              </a:lnSpc>
              <a:buFont typeface="Arial" pitchFamily="34" charset="0"/>
              <a:buChar char="•"/>
            </a:pPr>
            <a:r>
              <a:rPr lang="es-ES" sz="4000" dirty="0" smtClean="0">
                <a:solidFill>
                  <a:schemeClr val="tx1">
                    <a:lumMod val="95000"/>
                    <a:lumOff val="5000"/>
                  </a:schemeClr>
                </a:solidFill>
              </a:rPr>
              <a:t>Objetivos:</a:t>
            </a:r>
          </a:p>
          <a:p>
            <a:pPr marL="900113" lvl="1" indent="-360363">
              <a:lnSpc>
                <a:spcPct val="170000"/>
              </a:lnSpc>
              <a:buFont typeface="Calibri" pitchFamily="34" charset="0"/>
              <a:buChar char="₋"/>
            </a:pPr>
            <a:r>
              <a:rPr lang="es-ES" sz="2500" b="0" dirty="0" smtClean="0">
                <a:solidFill>
                  <a:schemeClr val="tx1">
                    <a:lumMod val="95000"/>
                    <a:lumOff val="5000"/>
                  </a:schemeClr>
                </a:solidFill>
              </a:rPr>
              <a:t>Diseño de indicadores de interés.</a:t>
            </a:r>
            <a:endParaRPr lang="es-ES" sz="2500" b="0" dirty="0" smtClean="0">
              <a:solidFill>
                <a:schemeClr val="tx1">
                  <a:lumMod val="95000"/>
                  <a:lumOff val="5000"/>
                </a:schemeClr>
              </a:solidFill>
            </a:endParaRPr>
          </a:p>
          <a:p>
            <a:pPr marL="900113" lvl="1" indent="-360363">
              <a:lnSpc>
                <a:spcPct val="170000"/>
              </a:lnSpc>
              <a:buFont typeface="Calibri" pitchFamily="34" charset="0"/>
              <a:buChar char="₋"/>
            </a:pPr>
            <a:r>
              <a:rPr lang="es-ES" sz="2500" b="0" dirty="0" smtClean="0">
                <a:solidFill>
                  <a:schemeClr val="tx1">
                    <a:lumMod val="95000"/>
                    <a:lumOff val="5000"/>
                  </a:schemeClr>
                </a:solidFill>
              </a:rPr>
              <a:t>Desarrollo de indicadores.</a:t>
            </a:r>
            <a:endParaRPr lang="es-ES" sz="2500" b="0" dirty="0" smtClean="0">
              <a:solidFill>
                <a:schemeClr val="tx1">
                  <a:lumMod val="95000"/>
                  <a:lumOff val="5000"/>
                </a:schemeClr>
              </a:solidFill>
            </a:endParaRPr>
          </a:p>
          <a:p>
            <a:pPr marL="900113" lvl="1" indent="-360363">
              <a:lnSpc>
                <a:spcPct val="170000"/>
              </a:lnSpc>
              <a:buFont typeface="Calibri" pitchFamily="34" charset="0"/>
              <a:buChar char="₋"/>
            </a:pPr>
            <a:r>
              <a:rPr lang="es-ES" sz="2500" b="0" dirty="0" smtClean="0">
                <a:solidFill>
                  <a:schemeClr val="tx1">
                    <a:lumMod val="95000"/>
                    <a:lumOff val="5000"/>
                  </a:schemeClr>
                </a:solidFill>
              </a:rPr>
              <a:t>Implementación y operación de indicadores.</a:t>
            </a:r>
            <a:endParaRPr lang="es-ES" sz="2500" b="0" dirty="0" smtClean="0">
              <a:solidFill>
                <a:schemeClr val="tx1">
                  <a:lumMod val="95000"/>
                  <a:lumOff val="5000"/>
                </a:schemeClr>
              </a:solidFill>
            </a:endParaRPr>
          </a:p>
          <a:p>
            <a:pPr marL="900113" lvl="1" indent="-360363">
              <a:lnSpc>
                <a:spcPct val="170000"/>
              </a:lnSpc>
              <a:buFont typeface="Calibri" pitchFamily="34" charset="0"/>
              <a:buChar char="₋"/>
            </a:pPr>
            <a:r>
              <a:rPr lang="es-ES" sz="2500" b="0" dirty="0" smtClean="0">
                <a:solidFill>
                  <a:schemeClr val="tx1">
                    <a:lumMod val="95000"/>
                    <a:lumOff val="5000"/>
                  </a:schemeClr>
                </a:solidFill>
              </a:rPr>
              <a:t>Difusión de los indicadores  e implantación internacional</a:t>
            </a:r>
            <a:r>
              <a:rPr lang="es-ES" sz="2500" b="0" dirty="0" smtClean="0">
                <a:solidFill>
                  <a:schemeClr val="tx1">
                    <a:lumMod val="95000"/>
                    <a:lumOff val="5000"/>
                  </a:schemeClr>
                </a:solidFill>
              </a:rPr>
              <a:t>.</a:t>
            </a:r>
            <a:endParaRPr lang="es-ES" sz="2600" b="1" dirty="0" smtClean="0">
              <a:solidFill>
                <a:schemeClr val="tx1">
                  <a:lumMod val="95000"/>
                  <a:lumOff val="5000"/>
                </a:schemeClr>
              </a:solidFill>
            </a:endParaRPr>
          </a:p>
          <a:p>
            <a:pPr lvl="1">
              <a:buNone/>
            </a:pPr>
            <a:endParaRPr lang="es-ES" dirty="0"/>
          </a:p>
        </p:txBody>
      </p:sp>
      <p:sp>
        <p:nvSpPr>
          <p:cNvPr id="4" name="5 Marcador de número de diapositiva"/>
          <p:cNvSpPr>
            <a:spLocks noGrp="1"/>
          </p:cNvSpPr>
          <p:nvPr>
            <p:ph type="sldNum" sz="quarter" idx="4"/>
          </p:nvPr>
        </p:nvSpPr>
        <p:spPr>
          <a:xfrm>
            <a:off x="539552" y="6356350"/>
            <a:ext cx="8147248" cy="365125"/>
          </a:xfrm>
          <a:prstGeom prst="rect">
            <a:avLst/>
          </a:prstGeom>
        </p:spPr>
        <p:txBody>
          <a:bodyPr>
            <a:normAutofit fontScale="92500" lnSpcReduction="10000"/>
          </a:bodyPr>
          <a:lstStyle>
            <a:lvl1pPr>
              <a:defRPr sz="2000" i="1">
                <a:solidFill>
                  <a:schemeClr val="tx1">
                    <a:lumMod val="50000"/>
                    <a:lumOff val="50000"/>
                  </a:schemeClr>
                </a:solidFill>
              </a:defRPr>
            </a:lvl1pPr>
          </a:lstStyle>
          <a:p>
            <a:pPr algn="r"/>
            <a:r>
              <a:rPr lang="es-ES" dirty="0" smtClean="0"/>
              <a:t>I³C: Índice Iberoamericano de Investigación y Conocimiento</a:t>
            </a:r>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457200" y="991269"/>
            <a:ext cx="8229600" cy="4525963"/>
          </a:xfrm>
        </p:spPr>
        <p:txBody>
          <a:bodyPr>
            <a:normAutofit/>
          </a:bodyPr>
          <a:lstStyle/>
          <a:p>
            <a:pPr lvl="0" algn="ctr">
              <a:buNone/>
            </a:pPr>
            <a:r>
              <a:rPr lang="es-ES" sz="6600" b="1" dirty="0" smtClean="0">
                <a:solidFill>
                  <a:srgbClr val="CC0000"/>
                </a:solidFill>
              </a:rPr>
              <a:t>I³C</a:t>
            </a:r>
            <a:r>
              <a:rPr lang="es-ES" sz="6600" b="1" dirty="0" smtClean="0">
                <a:solidFill>
                  <a:srgbClr val="CC0000"/>
                </a:solidFill>
              </a:rPr>
              <a:t>:</a:t>
            </a:r>
          </a:p>
          <a:p>
            <a:pPr lvl="0" algn="ctr">
              <a:buNone/>
            </a:pPr>
            <a:r>
              <a:rPr lang="es-ES" sz="3600" b="1" dirty="0" smtClean="0">
                <a:solidFill>
                  <a:schemeClr val="tx1">
                    <a:lumMod val="75000"/>
                    <a:lumOff val="25000"/>
                  </a:schemeClr>
                </a:solidFill>
              </a:rPr>
              <a:t> ÍNDICE IBEROAMERICANO DE INVESTIGACIÓN Y CONOCIMIENTO</a:t>
            </a:r>
          </a:p>
          <a:p>
            <a:pPr algn="ctr">
              <a:buNone/>
            </a:pPr>
            <a:r>
              <a:rPr lang="es-ES" sz="4300" b="1" dirty="0" smtClean="0">
                <a:solidFill>
                  <a:srgbClr val="CC0000"/>
                </a:solidFill>
              </a:rPr>
              <a:t>Muchas gracias por su atención</a:t>
            </a:r>
            <a:endParaRPr lang="es-ES" sz="4300" b="1" dirty="0" smtClean="0">
              <a:solidFill>
                <a:srgbClr val="CC0000"/>
              </a:solidFill>
            </a:endParaRPr>
          </a:p>
          <a:p>
            <a:pPr algn="ctr">
              <a:buNone/>
            </a:pPr>
            <a:endParaRPr lang="es-ES" sz="6600" b="1" dirty="0" smtClean="0">
              <a:solidFill>
                <a:srgbClr val="CC0000"/>
              </a:solidFill>
            </a:endParaRPr>
          </a:p>
          <a:p>
            <a:pPr algn="ctr">
              <a:buNone/>
            </a:pPr>
            <a:endParaRPr lang="es-ES" sz="6600" b="1" dirty="0">
              <a:solidFill>
                <a:srgbClr val="CC0000"/>
              </a:solidFill>
            </a:endParaRPr>
          </a:p>
        </p:txBody>
      </p:sp>
      <p:sp>
        <p:nvSpPr>
          <p:cNvPr id="7" name="2 Subtítulo"/>
          <p:cNvSpPr txBox="1">
            <a:spLocks/>
          </p:cNvSpPr>
          <p:nvPr/>
        </p:nvSpPr>
        <p:spPr>
          <a:xfrm>
            <a:off x="4932040" y="5301208"/>
            <a:ext cx="3960440" cy="1224136"/>
          </a:xfrm>
          <a:prstGeom prst="rect">
            <a:avLst/>
          </a:prstGeom>
        </p:spPr>
        <p:txBody>
          <a:bodyPr vert="horz" lIns="91440" tIns="45720" rIns="91440" bIns="45720" rtlCol="0">
            <a:normAutofit fontScale="92500" lnSpcReduction="10000"/>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s-ES" sz="2400" b="1"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José Manuel Báez Cristóbal</a:t>
            </a:r>
          </a:p>
          <a:p>
            <a:pPr marL="342900" marR="0" lvl="0" indent="-342900" algn="ctr" defTabSz="914400" rtl="0" eaLnBrk="1" fontAlgn="auto" latinLnBrk="0" hangingPunct="1">
              <a:lnSpc>
                <a:spcPct val="100000"/>
              </a:lnSpc>
              <a:spcBef>
                <a:spcPct val="20000"/>
              </a:spcBef>
              <a:spcAft>
                <a:spcPts val="0"/>
              </a:spcAft>
              <a:buClrTx/>
              <a:buSzTx/>
              <a:tabLst/>
              <a:defRPr/>
            </a:pPr>
            <a:r>
              <a:rPr lang="es-ES" sz="2400" b="1" dirty="0" smtClean="0">
                <a:solidFill>
                  <a:schemeClr val="tx1">
                    <a:lumMod val="75000"/>
                    <a:lumOff val="25000"/>
                  </a:schemeClr>
                </a:solidFill>
              </a:rPr>
              <a:t>Jornadas CRECS</a:t>
            </a:r>
            <a:endParaRPr kumimoji="0" lang="es-ES" sz="2400" b="1"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tabLst/>
              <a:defRPr/>
            </a:pPr>
            <a:r>
              <a:rPr lang="es-ES" sz="2400" b="1" dirty="0" smtClean="0">
                <a:solidFill>
                  <a:schemeClr val="tx1">
                    <a:lumMod val="75000"/>
                    <a:lumOff val="25000"/>
                  </a:schemeClr>
                </a:solidFill>
              </a:rPr>
              <a:t>Barcelona, 3 de mayo de 2011</a:t>
            </a:r>
            <a:endParaRPr kumimoji="0" lang="es-ES" sz="2400" b="1"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8" name="1 Título"/>
          <p:cNvSpPr txBox="1">
            <a:spLocks/>
          </p:cNvSpPr>
          <p:nvPr/>
        </p:nvSpPr>
        <p:spPr>
          <a:xfrm>
            <a:off x="1115616" y="3471143"/>
            <a:ext cx="6910536" cy="1181993"/>
          </a:xfrm>
          <a:prstGeom prst="rect">
            <a:avLst/>
          </a:prstGeom>
        </p:spPr>
        <p:txBody>
          <a:bodyPr vert="horz" lIns="91440" tIns="45720" rIns="91440" bIns="45720" rtlCol="0" anchor="ctr">
            <a:normAutofit fontScale="97500"/>
          </a:bodyPr>
          <a:lstStyle/>
          <a:p>
            <a:pPr marL="0" marR="0" lvl="0" indent="0" algn="r" defTabSz="914400" rtl="0" eaLnBrk="1" fontAlgn="auto" latinLnBrk="0" hangingPunct="1">
              <a:lnSpc>
                <a:spcPct val="100000"/>
              </a:lnSpc>
              <a:spcBef>
                <a:spcPct val="0"/>
              </a:spcBef>
              <a:spcAft>
                <a:spcPts val="0"/>
              </a:spcAft>
              <a:buClrTx/>
              <a:buSzTx/>
              <a:buFontTx/>
              <a:buNone/>
              <a:tabLst/>
              <a:defRPr/>
            </a:pPr>
            <a:endParaRPr kumimoji="0" lang="es-ES" sz="4400" b="1" i="0" u="none" strike="noStrike" kern="1200" cap="none" spc="0" normalizeH="0" baseline="0" noProof="0" dirty="0">
              <a:ln>
                <a:noFill/>
              </a:ln>
              <a:solidFill>
                <a:schemeClr val="tx1">
                  <a:lumMod val="75000"/>
                  <a:lumOff val="25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268760"/>
            <a:ext cx="8435280" cy="4525963"/>
          </a:xfrm>
        </p:spPr>
        <p:txBody>
          <a:bodyPr>
            <a:normAutofit lnSpcReduction="10000"/>
          </a:bodyPr>
          <a:lstStyle/>
          <a:p>
            <a:pPr marL="533400" lvl="1" indent="-355600">
              <a:buNone/>
            </a:pPr>
            <a:endParaRPr lang="es-ES" dirty="0" smtClean="0">
              <a:solidFill>
                <a:srgbClr val="C00000"/>
              </a:solidFill>
            </a:endParaRPr>
          </a:p>
          <a:p>
            <a:pPr marL="533400" lvl="1" indent="-355600">
              <a:buFont typeface="Arial" pitchFamily="34" charset="0"/>
              <a:buChar char="•"/>
            </a:pPr>
            <a:r>
              <a:rPr lang="es-ES" dirty="0" smtClean="0"/>
              <a:t>Proyecto I3C: </a:t>
            </a:r>
            <a:r>
              <a:rPr lang="es-ES" dirty="0" smtClean="0"/>
              <a:t>Visió</a:t>
            </a:r>
            <a:r>
              <a:rPr lang="es-ES" dirty="0" smtClean="0"/>
              <a:t>n y </a:t>
            </a:r>
            <a:r>
              <a:rPr lang="es-ES" dirty="0" smtClean="0"/>
              <a:t>objetivos.</a:t>
            </a:r>
            <a:endParaRPr lang="es-ES" dirty="0" smtClean="0"/>
          </a:p>
          <a:p>
            <a:pPr marL="533400" lvl="1" indent="-355600">
              <a:buFont typeface="Arial" pitchFamily="34" charset="0"/>
              <a:buChar char="•"/>
            </a:pPr>
            <a:endParaRPr lang="es-ES" sz="600" dirty="0" smtClean="0"/>
          </a:p>
          <a:p>
            <a:pPr marL="533400" lvl="1" indent="-355600">
              <a:buFont typeface="Arial" pitchFamily="34" charset="0"/>
              <a:buChar char="•"/>
            </a:pPr>
            <a:r>
              <a:rPr lang="es-ES" dirty="0" smtClean="0"/>
              <a:t>Proyecto I3C: </a:t>
            </a:r>
            <a:r>
              <a:rPr lang="es-ES" dirty="0" smtClean="0"/>
              <a:t>Estructura.</a:t>
            </a:r>
            <a:endParaRPr lang="es-ES" dirty="0" smtClean="0"/>
          </a:p>
          <a:p>
            <a:pPr marL="533400" lvl="1" indent="-355600">
              <a:buFont typeface="Arial" pitchFamily="34" charset="0"/>
              <a:buChar char="•"/>
            </a:pPr>
            <a:endParaRPr lang="es-ES" sz="600" dirty="0" smtClean="0"/>
          </a:p>
          <a:p>
            <a:pPr marL="533400" lvl="1" indent="-355600">
              <a:buFont typeface="Arial" pitchFamily="34" charset="0"/>
              <a:buChar char="•"/>
            </a:pPr>
            <a:r>
              <a:rPr lang="es-ES" dirty="0" smtClean="0"/>
              <a:t>Socios y </a:t>
            </a:r>
            <a:r>
              <a:rPr lang="es-ES" dirty="0" smtClean="0"/>
              <a:t>colaboradores.</a:t>
            </a:r>
            <a:endParaRPr lang="es-ES" dirty="0" smtClean="0"/>
          </a:p>
          <a:p>
            <a:pPr marL="533400" lvl="1" indent="-355600">
              <a:buFont typeface="Arial" pitchFamily="34" charset="0"/>
              <a:buChar char="•"/>
            </a:pPr>
            <a:endParaRPr lang="es-ES" sz="600" dirty="0" smtClean="0"/>
          </a:p>
          <a:p>
            <a:pPr marL="533400" lvl="1" indent="-355600">
              <a:buFont typeface="Arial" pitchFamily="34" charset="0"/>
              <a:buChar char="•"/>
            </a:pPr>
            <a:r>
              <a:rPr lang="es-ES" dirty="0" smtClean="0"/>
              <a:t>Área </a:t>
            </a:r>
            <a:r>
              <a:rPr lang="es-ES" dirty="0" smtClean="0"/>
              <a:t>tecnológica.</a:t>
            </a:r>
            <a:endParaRPr lang="es-ES" dirty="0" smtClean="0"/>
          </a:p>
          <a:p>
            <a:pPr marL="533400" lvl="1" indent="-355600">
              <a:buFont typeface="Arial" pitchFamily="34" charset="0"/>
              <a:buChar char="•"/>
            </a:pPr>
            <a:endParaRPr lang="es-ES" sz="500" dirty="0" smtClean="0"/>
          </a:p>
          <a:p>
            <a:pPr marL="533400" lvl="1" indent="-355600">
              <a:buFont typeface="Arial" pitchFamily="34" charset="0"/>
              <a:buChar char="•"/>
            </a:pPr>
            <a:r>
              <a:rPr lang="es-ES" dirty="0" smtClean="0"/>
              <a:t>Área  </a:t>
            </a:r>
            <a:r>
              <a:rPr lang="es-ES" dirty="0" smtClean="0"/>
              <a:t>Editorial.</a:t>
            </a:r>
            <a:endParaRPr lang="es-ES" dirty="0" smtClean="0"/>
          </a:p>
          <a:p>
            <a:pPr marL="533400" lvl="1" indent="-355600">
              <a:buFont typeface="Arial" pitchFamily="34" charset="0"/>
              <a:buChar char="•"/>
            </a:pPr>
            <a:endParaRPr lang="es-ES" sz="500" dirty="0" smtClean="0"/>
          </a:p>
          <a:p>
            <a:pPr marL="533400" lvl="1" indent="-355600">
              <a:buFont typeface="Arial" pitchFamily="34" charset="0"/>
              <a:buChar char="•"/>
            </a:pPr>
            <a:r>
              <a:rPr lang="es-ES" dirty="0" smtClean="0"/>
              <a:t>Area de evaluación de revistas</a:t>
            </a:r>
            <a:r>
              <a:rPr lang="es-ES" dirty="0" smtClean="0"/>
              <a:t>.</a:t>
            </a:r>
          </a:p>
          <a:p>
            <a:pPr marL="533400" lvl="1" indent="-355600">
              <a:buFont typeface="Arial" pitchFamily="34" charset="0"/>
              <a:buChar char="•"/>
            </a:pPr>
            <a:r>
              <a:rPr lang="es-ES" dirty="0" smtClean="0"/>
              <a:t>Area de indicadores.</a:t>
            </a:r>
            <a:endParaRPr lang="es-ES" dirty="0" smtClean="0"/>
          </a:p>
        </p:txBody>
      </p:sp>
      <p:sp>
        <p:nvSpPr>
          <p:cNvPr id="5" name="1 Título"/>
          <p:cNvSpPr>
            <a:spLocks noGrp="1"/>
          </p:cNvSpPr>
          <p:nvPr>
            <p:ph type="title"/>
          </p:nvPr>
        </p:nvSpPr>
        <p:spPr>
          <a:xfrm>
            <a:off x="457200" y="274638"/>
            <a:ext cx="8229600" cy="1143000"/>
          </a:xfrm>
        </p:spPr>
        <p:txBody>
          <a:bodyPr>
            <a:normAutofit/>
          </a:bodyPr>
          <a:lstStyle/>
          <a:p>
            <a:pPr algn="l"/>
            <a:r>
              <a:rPr lang="es-ES" dirty="0" smtClean="0">
                <a:solidFill>
                  <a:srgbClr val="C00000"/>
                </a:solidFill>
              </a:rPr>
              <a:t>Índice</a:t>
            </a:r>
            <a:endParaRPr lang="es-ES" dirty="0">
              <a:solidFill>
                <a:srgbClr val="C00000"/>
              </a:solidFill>
            </a:endParaRPr>
          </a:p>
        </p:txBody>
      </p:sp>
      <p:sp>
        <p:nvSpPr>
          <p:cNvPr id="4" name="5 Marcador de número de diapositiva"/>
          <p:cNvSpPr txBox="1">
            <a:spLocks/>
          </p:cNvSpPr>
          <p:nvPr/>
        </p:nvSpPr>
        <p:spPr>
          <a:xfrm>
            <a:off x="539552" y="6356350"/>
            <a:ext cx="8147248" cy="365125"/>
          </a:xfrm>
          <a:prstGeom prst="rect">
            <a:avLst/>
          </a:prstGeom>
        </p:spPr>
        <p:txBody>
          <a:bodyPr/>
          <a:lstStyle>
            <a:lvl1pPr>
              <a:defRPr sz="2000" i="1">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200" cap="none" spc="0" normalizeH="0" baseline="0" noProof="0" smtClean="0">
                <a:ln>
                  <a:noFill/>
                </a:ln>
                <a:solidFill>
                  <a:schemeClr val="tx1">
                    <a:lumMod val="50000"/>
                    <a:lumOff val="50000"/>
                  </a:schemeClr>
                </a:solidFill>
                <a:effectLst/>
                <a:uLnTx/>
                <a:uFillTx/>
                <a:latin typeface="+mn-lt"/>
                <a:ea typeface="+mn-ea"/>
                <a:cs typeface="+mn-cs"/>
              </a:rPr>
              <a:t>I³C: Índice Iberoamericano de Investigación y Conocimiento</a:t>
            </a:r>
            <a:endParaRPr kumimoji="0" lang="es-ES" sz="20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268760"/>
            <a:ext cx="8435280" cy="5589240"/>
          </a:xfrm>
        </p:spPr>
        <p:txBody>
          <a:bodyPr>
            <a:normAutofit/>
          </a:bodyPr>
          <a:lstStyle/>
          <a:p>
            <a:pPr marL="360363" indent="-360363"/>
            <a:endParaRPr lang="es-ES" dirty="0" smtClean="0">
              <a:solidFill>
                <a:schemeClr val="tx1">
                  <a:lumMod val="95000"/>
                  <a:lumOff val="5000"/>
                </a:schemeClr>
              </a:solidFill>
            </a:endParaRPr>
          </a:p>
          <a:p>
            <a:pPr marL="533400" indent="-355600" algn="just"/>
            <a:r>
              <a:rPr lang="es-ES" sz="2600" dirty="0" smtClean="0">
                <a:solidFill>
                  <a:schemeClr val="tx1">
                    <a:lumMod val="95000"/>
                    <a:lumOff val="5000"/>
                  </a:schemeClr>
                </a:solidFill>
              </a:rPr>
              <a:t>Integrar en un repositorio nacional las publicaciones de investigación de calidad contrastada que se vienen editando en nuestro país en las diferentes lenguas y por diferentes instituciones con el fin de que alcancen la máxima difusión entre las diferentes comunidades científicas, ayudando a superar así la tradicional invisibilidad internacional de gran parte de la ciencia publicada en España</a:t>
            </a:r>
          </a:p>
        </p:txBody>
      </p:sp>
      <p:sp>
        <p:nvSpPr>
          <p:cNvPr id="5" name="1 Título"/>
          <p:cNvSpPr>
            <a:spLocks noGrp="1"/>
          </p:cNvSpPr>
          <p:nvPr>
            <p:ph type="title"/>
          </p:nvPr>
        </p:nvSpPr>
        <p:spPr>
          <a:xfrm>
            <a:off x="457200" y="274638"/>
            <a:ext cx="8229600" cy="1143000"/>
          </a:xfrm>
        </p:spPr>
        <p:txBody>
          <a:bodyPr/>
          <a:lstStyle/>
          <a:p>
            <a:pPr algn="l"/>
            <a:r>
              <a:rPr lang="es-ES" dirty="0" smtClean="0">
                <a:solidFill>
                  <a:srgbClr val="C00000"/>
                </a:solidFill>
              </a:rPr>
              <a:t>Objetivo</a:t>
            </a:r>
            <a:endParaRPr lang="es-ES" dirty="0">
              <a:solidFill>
                <a:srgbClr val="C00000"/>
              </a:solidFill>
            </a:endParaRPr>
          </a:p>
        </p:txBody>
      </p:sp>
      <p:sp>
        <p:nvSpPr>
          <p:cNvPr id="4" name="5 Marcador de número de diapositiva"/>
          <p:cNvSpPr txBox="1">
            <a:spLocks/>
          </p:cNvSpPr>
          <p:nvPr/>
        </p:nvSpPr>
        <p:spPr>
          <a:xfrm>
            <a:off x="539552" y="6356350"/>
            <a:ext cx="8147248" cy="365125"/>
          </a:xfrm>
          <a:prstGeom prst="rect">
            <a:avLst/>
          </a:prstGeom>
        </p:spPr>
        <p:txBody>
          <a:bodyPr/>
          <a:lstStyle>
            <a:lvl1pPr>
              <a:defRPr sz="2000" i="1">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200" cap="none" spc="0" normalizeH="0" baseline="0" noProof="0" smtClean="0">
                <a:ln>
                  <a:noFill/>
                </a:ln>
                <a:solidFill>
                  <a:schemeClr val="tx1">
                    <a:lumMod val="50000"/>
                    <a:lumOff val="50000"/>
                  </a:schemeClr>
                </a:solidFill>
                <a:effectLst/>
                <a:uLnTx/>
                <a:uFillTx/>
                <a:latin typeface="+mn-lt"/>
                <a:ea typeface="+mn-ea"/>
                <a:cs typeface="+mn-cs"/>
              </a:rPr>
              <a:t>I³C: Índice Iberoamericano de Investigación y Conocimiento</a:t>
            </a:r>
            <a:endParaRPr kumimoji="0" lang="es-ES" sz="20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solidFill>
                  <a:srgbClr val="C00000"/>
                </a:solidFill>
              </a:rPr>
              <a:t>Objetivos específicos</a:t>
            </a:r>
            <a:endParaRPr lang="es-ES" dirty="0">
              <a:solidFill>
                <a:srgbClr val="C00000"/>
              </a:solidFill>
            </a:endParaRPr>
          </a:p>
        </p:txBody>
      </p:sp>
      <p:sp>
        <p:nvSpPr>
          <p:cNvPr id="3" name="2 Marcador de contenido"/>
          <p:cNvSpPr>
            <a:spLocks noGrp="1"/>
          </p:cNvSpPr>
          <p:nvPr>
            <p:ph idx="1"/>
          </p:nvPr>
        </p:nvSpPr>
        <p:spPr>
          <a:xfrm>
            <a:off x="251520" y="1412776"/>
            <a:ext cx="8435280" cy="5328592"/>
          </a:xfrm>
        </p:spPr>
        <p:txBody>
          <a:bodyPr>
            <a:normAutofit fontScale="62500" lnSpcReduction="20000"/>
          </a:bodyPr>
          <a:lstStyle/>
          <a:p>
            <a:pPr marL="533400" indent="-355600" algn="just">
              <a:lnSpc>
                <a:spcPct val="110000"/>
              </a:lnSpc>
            </a:pPr>
            <a:r>
              <a:rPr lang="es-ES" dirty="0" smtClean="0">
                <a:solidFill>
                  <a:schemeClr val="tx1">
                    <a:lumMod val="95000"/>
                    <a:lumOff val="5000"/>
                  </a:schemeClr>
                </a:solidFill>
              </a:rPr>
              <a:t>Facilitar el acceso abierto y con ello la difusión de los resultados de investigación generados en el ámbito español y que no se difunden a través de canales internacionales acreditados.</a:t>
            </a:r>
          </a:p>
          <a:p>
            <a:pPr marL="533400" indent="-355600" algn="just">
              <a:lnSpc>
                <a:spcPct val="110000"/>
              </a:lnSpc>
            </a:pPr>
            <a:endParaRPr lang="es-ES" sz="800" dirty="0" smtClean="0">
              <a:solidFill>
                <a:schemeClr val="tx1">
                  <a:lumMod val="95000"/>
                  <a:lumOff val="5000"/>
                </a:schemeClr>
              </a:solidFill>
            </a:endParaRPr>
          </a:p>
          <a:p>
            <a:pPr marL="533400" indent="-355600" algn="just">
              <a:lnSpc>
                <a:spcPct val="110000"/>
              </a:lnSpc>
            </a:pPr>
            <a:r>
              <a:rPr lang="es-ES" dirty="0" smtClean="0">
                <a:solidFill>
                  <a:schemeClr val="tx1">
                    <a:lumMod val="95000"/>
                    <a:lumOff val="5000"/>
                  </a:schemeClr>
                </a:solidFill>
              </a:rPr>
              <a:t>Internacionalizar y, con ello, mejorar la calidad de dichos resultados de </a:t>
            </a:r>
            <a:r>
              <a:rPr lang="es-ES" dirty="0" smtClean="0">
                <a:solidFill>
                  <a:schemeClr val="tx1">
                    <a:lumMod val="95000"/>
                    <a:lumOff val="5000"/>
                  </a:schemeClr>
                </a:solidFill>
              </a:rPr>
              <a:t>investigación, </a:t>
            </a:r>
            <a:r>
              <a:rPr lang="es-ES" dirty="0" smtClean="0">
                <a:solidFill>
                  <a:schemeClr val="tx1">
                    <a:lumMod val="95000"/>
                    <a:lumOff val="5000"/>
                  </a:schemeClr>
                </a:solidFill>
              </a:rPr>
              <a:t>homologando internacionalmente las pautas de comunicación científica de los investigadores y los procesos de revisión por pares de las </a:t>
            </a:r>
            <a:r>
              <a:rPr lang="es-ES" dirty="0" smtClean="0">
                <a:solidFill>
                  <a:schemeClr val="tx1">
                    <a:lumMod val="95000"/>
                    <a:lumOff val="5000"/>
                  </a:schemeClr>
                </a:solidFill>
              </a:rPr>
              <a:t>revistas; así como </a:t>
            </a:r>
            <a:r>
              <a:rPr lang="es-ES" dirty="0" smtClean="0">
                <a:solidFill>
                  <a:schemeClr val="tx1">
                    <a:lumMod val="95000"/>
                    <a:lumOff val="5000"/>
                  </a:schemeClr>
                </a:solidFill>
              </a:rPr>
              <a:t>los procesos de gestión editorial de las mismas. </a:t>
            </a:r>
          </a:p>
          <a:p>
            <a:pPr marL="533400" indent="-355600" algn="just">
              <a:lnSpc>
                <a:spcPct val="110000"/>
              </a:lnSpc>
            </a:pPr>
            <a:endParaRPr lang="es-ES" sz="800" dirty="0" smtClean="0">
              <a:solidFill>
                <a:schemeClr val="tx1">
                  <a:lumMod val="95000"/>
                  <a:lumOff val="5000"/>
                </a:schemeClr>
              </a:solidFill>
            </a:endParaRPr>
          </a:p>
          <a:p>
            <a:pPr marL="533400" indent="-355600" algn="just">
              <a:lnSpc>
                <a:spcPct val="110000"/>
              </a:lnSpc>
            </a:pPr>
            <a:r>
              <a:rPr lang="es-ES" dirty="0" smtClean="0">
                <a:solidFill>
                  <a:schemeClr val="tx1">
                    <a:lumMod val="95000"/>
                    <a:lumOff val="5000"/>
                  </a:schemeClr>
                </a:solidFill>
              </a:rPr>
              <a:t>Facilitar la inclusión de estas publicaciones, en gran parte aún de circulación nacional, en los índices internacionales, lo que permitirá que crezca aún más la proporción de conocimiento científico mundial registrado, procedente del dominio de investigación español.</a:t>
            </a:r>
          </a:p>
          <a:p>
            <a:pPr marL="533400" indent="-355600" algn="just">
              <a:lnSpc>
                <a:spcPct val="110000"/>
              </a:lnSpc>
            </a:pPr>
            <a:endParaRPr lang="es-ES" sz="800" dirty="0" smtClean="0">
              <a:solidFill>
                <a:schemeClr val="tx1">
                  <a:lumMod val="95000"/>
                  <a:lumOff val="5000"/>
                </a:schemeClr>
              </a:solidFill>
            </a:endParaRPr>
          </a:p>
          <a:p>
            <a:pPr marL="533400" indent="-355600" algn="just">
              <a:lnSpc>
                <a:spcPct val="110000"/>
              </a:lnSpc>
            </a:pPr>
            <a:r>
              <a:rPr lang="es-ES" dirty="0" smtClean="0">
                <a:solidFill>
                  <a:schemeClr val="tx1">
                    <a:lumMod val="95000"/>
                    <a:lumOff val="5000"/>
                  </a:schemeClr>
                </a:solidFill>
              </a:rPr>
              <a:t>Por último, contribuir al proceso de creación de un sistema de repositorios iberoamericanos de publicaciones de investigación como pieza indispensable del desarrollo del naciente Espacio Iberoamericano de Investigación.</a:t>
            </a:r>
            <a:endParaRPr lang="es-ES" dirty="0">
              <a:solidFill>
                <a:schemeClr val="tx1">
                  <a:lumMod val="95000"/>
                  <a:lumOff val="5000"/>
                </a:schemeClr>
              </a:solidFill>
            </a:endParaRPr>
          </a:p>
        </p:txBody>
      </p:sp>
      <p:sp>
        <p:nvSpPr>
          <p:cNvPr id="4" name="5 Marcador de número de diapositiva"/>
          <p:cNvSpPr txBox="1">
            <a:spLocks/>
          </p:cNvSpPr>
          <p:nvPr/>
        </p:nvSpPr>
        <p:spPr>
          <a:xfrm>
            <a:off x="539552" y="6356350"/>
            <a:ext cx="8147248" cy="365125"/>
          </a:xfrm>
          <a:prstGeom prst="rect">
            <a:avLst/>
          </a:prstGeom>
        </p:spPr>
        <p:txBody>
          <a:bodyPr/>
          <a:lstStyle>
            <a:lvl1pPr>
              <a:defRPr sz="2000" i="1">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200" cap="none" spc="0" normalizeH="0" baseline="0" noProof="0" smtClean="0">
                <a:ln>
                  <a:noFill/>
                </a:ln>
                <a:solidFill>
                  <a:schemeClr val="tx1">
                    <a:lumMod val="50000"/>
                    <a:lumOff val="50000"/>
                  </a:schemeClr>
                </a:solidFill>
                <a:effectLst/>
                <a:uLnTx/>
                <a:uFillTx/>
                <a:latin typeface="+mn-lt"/>
                <a:ea typeface="+mn-ea"/>
                <a:cs typeface="+mn-cs"/>
              </a:rPr>
              <a:t>I³C: Índice Iberoamericano de Investigación y Conocimiento</a:t>
            </a:r>
            <a:endParaRPr kumimoji="0" lang="es-ES" sz="20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solidFill>
                  <a:srgbClr val="C00000"/>
                </a:solidFill>
              </a:rPr>
              <a:t>Objeto del proyecto</a:t>
            </a:r>
            <a:endParaRPr lang="es-ES" dirty="0">
              <a:solidFill>
                <a:srgbClr val="C00000"/>
              </a:solidFill>
            </a:endParaRPr>
          </a:p>
        </p:txBody>
      </p:sp>
      <p:sp>
        <p:nvSpPr>
          <p:cNvPr id="3" name="2 Marcador de contenido"/>
          <p:cNvSpPr>
            <a:spLocks noGrp="1"/>
          </p:cNvSpPr>
          <p:nvPr>
            <p:ph idx="1"/>
          </p:nvPr>
        </p:nvSpPr>
        <p:spPr>
          <a:xfrm>
            <a:off x="251520" y="1412776"/>
            <a:ext cx="8435280" cy="4853136"/>
          </a:xfrm>
        </p:spPr>
        <p:txBody>
          <a:bodyPr>
            <a:normAutofit fontScale="85000" lnSpcReduction="10000"/>
          </a:bodyPr>
          <a:lstStyle/>
          <a:p>
            <a:pPr marL="360363" algn="just">
              <a:lnSpc>
                <a:spcPct val="110000"/>
              </a:lnSpc>
            </a:pPr>
            <a:r>
              <a:rPr lang="es-ES" sz="3100" dirty="0" smtClean="0">
                <a:solidFill>
                  <a:schemeClr val="tx1">
                    <a:lumMod val="95000"/>
                    <a:lumOff val="5000"/>
                  </a:schemeClr>
                </a:solidFill>
              </a:rPr>
              <a:t>El Objeto del proyecto es generar un sistema de información abierto de contenidos científicos en todas las áreas del conocimiento con especial énfasis en Humanidades y Ciencias Sociales, accesible a través de una única plataforma de acceso, que disponga de herramientas referenciales para la recuperación de información bibliográfica, orientado a la generación en contextos globales de indicadores utilizables en procesos de evaluación científica y análisis bibliométricos y de difusión de esa producción, y que incorpore herramientas de gestión editorial para asegurar y propiciar la calidad de las publicaciones.</a:t>
            </a:r>
          </a:p>
          <a:p>
            <a:pPr lvl="1"/>
            <a:endParaRPr lang="es-ES" dirty="0" smtClean="0"/>
          </a:p>
          <a:p>
            <a:endParaRPr lang="es-ES" dirty="0" smtClean="0"/>
          </a:p>
        </p:txBody>
      </p:sp>
      <p:sp>
        <p:nvSpPr>
          <p:cNvPr id="4" name="5 Marcador de número de diapositiva"/>
          <p:cNvSpPr txBox="1">
            <a:spLocks/>
          </p:cNvSpPr>
          <p:nvPr/>
        </p:nvSpPr>
        <p:spPr>
          <a:xfrm>
            <a:off x="539552" y="6356350"/>
            <a:ext cx="8147248" cy="365125"/>
          </a:xfrm>
          <a:prstGeom prst="rect">
            <a:avLst/>
          </a:prstGeom>
        </p:spPr>
        <p:txBody>
          <a:bodyPr/>
          <a:lstStyle>
            <a:lvl1pPr>
              <a:defRPr sz="2000" i="1">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200" cap="none" spc="0" normalizeH="0" baseline="0" noProof="0" smtClean="0">
                <a:ln>
                  <a:noFill/>
                </a:ln>
                <a:solidFill>
                  <a:schemeClr val="tx1">
                    <a:lumMod val="50000"/>
                    <a:lumOff val="50000"/>
                  </a:schemeClr>
                </a:solidFill>
                <a:effectLst/>
                <a:uLnTx/>
                <a:uFillTx/>
                <a:latin typeface="+mn-lt"/>
                <a:ea typeface="+mn-ea"/>
                <a:cs typeface="+mn-cs"/>
              </a:rPr>
              <a:t>I³C: Índice Iberoamericano de Investigación y Conocimiento</a:t>
            </a:r>
            <a:endParaRPr kumimoji="0" lang="es-ES" sz="20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solidFill>
                  <a:srgbClr val="C00000"/>
                </a:solidFill>
              </a:rPr>
              <a:t>Misión y visión</a:t>
            </a:r>
            <a:endParaRPr lang="es-ES" dirty="0">
              <a:solidFill>
                <a:srgbClr val="C00000"/>
              </a:solidFill>
            </a:endParaRPr>
          </a:p>
        </p:txBody>
      </p:sp>
      <p:sp>
        <p:nvSpPr>
          <p:cNvPr id="3" name="2 Marcador de contenido"/>
          <p:cNvSpPr>
            <a:spLocks noGrp="1"/>
          </p:cNvSpPr>
          <p:nvPr>
            <p:ph idx="1"/>
          </p:nvPr>
        </p:nvSpPr>
        <p:spPr>
          <a:xfrm>
            <a:off x="251520" y="1600200"/>
            <a:ext cx="8435280" cy="5069160"/>
          </a:xfrm>
        </p:spPr>
        <p:txBody>
          <a:bodyPr>
            <a:normAutofit fontScale="62500" lnSpcReduction="20000"/>
          </a:bodyPr>
          <a:lstStyle/>
          <a:p>
            <a:pPr marL="360363" indent="-360363" algn="just">
              <a:lnSpc>
                <a:spcPct val="110000"/>
              </a:lnSpc>
            </a:pPr>
            <a:r>
              <a:rPr lang="es-ES" dirty="0" smtClean="0">
                <a:solidFill>
                  <a:schemeClr val="tx1">
                    <a:lumMod val="95000"/>
                    <a:lumOff val="5000"/>
                  </a:schemeClr>
                </a:solidFill>
              </a:rPr>
              <a:t>Un proyecto integral e integrador, integral porque se plantea converger con iniciativas semejantes existentes en España y Latinoamérica, e integrador porque se basa en la incorporación de los grupos de investigación, instituciones científicas y entidades con contribuciones acreditadas en el ámbito del proyecto, que se basa en concebir la información científica como una Infraestructura Pública, que permitirá multiplicar la calidad e impacto de la publicación científica en lenguas ibéricas y contribuirá activamente </a:t>
            </a:r>
            <a:r>
              <a:rPr lang="es-ES" dirty="0" smtClean="0">
                <a:solidFill>
                  <a:schemeClr val="tx1">
                    <a:lumMod val="95000"/>
                    <a:lumOff val="5000"/>
                  </a:schemeClr>
                </a:solidFill>
              </a:rPr>
              <a:t>a la </a:t>
            </a:r>
            <a:r>
              <a:rPr lang="es-ES" dirty="0" smtClean="0">
                <a:solidFill>
                  <a:schemeClr val="tx1">
                    <a:lumMod val="95000"/>
                    <a:lumOff val="5000"/>
                  </a:schemeClr>
                </a:solidFill>
              </a:rPr>
              <a:t>construcción de un espacio de conocimiento iberoamericano a la altura que corresponde a la importancia cultural e histórica de los dominios científicos implicados.</a:t>
            </a:r>
          </a:p>
          <a:p>
            <a:pPr marL="360363" indent="-360363" algn="just">
              <a:lnSpc>
                <a:spcPct val="110000"/>
              </a:lnSpc>
            </a:pPr>
            <a:endParaRPr lang="es-ES" sz="800" dirty="0" smtClean="0">
              <a:solidFill>
                <a:schemeClr val="tx1">
                  <a:lumMod val="95000"/>
                  <a:lumOff val="5000"/>
                </a:schemeClr>
              </a:solidFill>
            </a:endParaRPr>
          </a:p>
          <a:p>
            <a:pPr marL="360363" indent="-360363" algn="just">
              <a:lnSpc>
                <a:spcPct val="110000"/>
              </a:lnSpc>
            </a:pPr>
            <a:endParaRPr lang="es-ES" sz="900" dirty="0" smtClean="0">
              <a:solidFill>
                <a:schemeClr val="tx1">
                  <a:lumMod val="95000"/>
                  <a:lumOff val="5000"/>
                </a:schemeClr>
              </a:solidFill>
            </a:endParaRPr>
          </a:p>
          <a:p>
            <a:pPr marL="360363" indent="-360363" algn="just">
              <a:lnSpc>
                <a:spcPct val="110000"/>
              </a:lnSpc>
            </a:pPr>
            <a:r>
              <a:rPr lang="es-ES" dirty="0" smtClean="0">
                <a:solidFill>
                  <a:schemeClr val="tx1">
                    <a:lumMod val="95000"/>
                    <a:lumOff val="5000"/>
                  </a:schemeClr>
                </a:solidFill>
              </a:rPr>
              <a:t>Poner en valor, aplicando una filosofía de acceso abierto total, los resultados de la actividad científico-técnica española escrita en cualquiera de las lenguas ibéricas dando a conocer al mundo tanto las referencias, como los contenidos y sus parámetro de calidad, y convergiendo con los proyectos equivalentes que se desarrollan en Latinoamérica</a:t>
            </a:r>
          </a:p>
          <a:p>
            <a:pPr>
              <a:buNone/>
            </a:pPr>
            <a:endParaRPr lang="es-ES" dirty="0"/>
          </a:p>
        </p:txBody>
      </p:sp>
      <p:sp>
        <p:nvSpPr>
          <p:cNvPr id="4" name="5 Marcador de número de diapositiva"/>
          <p:cNvSpPr txBox="1">
            <a:spLocks/>
          </p:cNvSpPr>
          <p:nvPr/>
        </p:nvSpPr>
        <p:spPr>
          <a:xfrm>
            <a:off x="539552" y="6356350"/>
            <a:ext cx="8147248" cy="365125"/>
          </a:xfrm>
          <a:prstGeom prst="rect">
            <a:avLst/>
          </a:prstGeom>
        </p:spPr>
        <p:txBody>
          <a:bodyPr/>
          <a:lstStyle>
            <a:lvl1pPr>
              <a:defRPr sz="2000" i="1">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200" cap="none" spc="0" normalizeH="0" baseline="0" noProof="0" smtClean="0">
                <a:ln>
                  <a:noFill/>
                </a:ln>
                <a:solidFill>
                  <a:schemeClr val="tx1">
                    <a:lumMod val="50000"/>
                    <a:lumOff val="50000"/>
                  </a:schemeClr>
                </a:solidFill>
                <a:effectLst/>
                <a:uLnTx/>
                <a:uFillTx/>
                <a:latin typeface="+mn-lt"/>
                <a:ea typeface="+mn-ea"/>
                <a:cs typeface="+mn-cs"/>
              </a:rPr>
              <a:t>I³C: Índice Iberoamericano de Investigación y Conocimiento</a:t>
            </a:r>
            <a:endParaRPr kumimoji="0" lang="es-ES" sz="20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solidFill>
                  <a:srgbClr val="C00000"/>
                </a:solidFill>
              </a:rPr>
              <a:t>Estructura I</a:t>
            </a:r>
            <a:endParaRPr lang="es-ES" dirty="0">
              <a:solidFill>
                <a:srgbClr val="C00000"/>
              </a:solidFill>
            </a:endParaRPr>
          </a:p>
        </p:txBody>
      </p:sp>
      <p:sp>
        <p:nvSpPr>
          <p:cNvPr id="3" name="2 Marcador de contenido"/>
          <p:cNvSpPr>
            <a:spLocks noGrp="1"/>
          </p:cNvSpPr>
          <p:nvPr>
            <p:ph idx="1"/>
          </p:nvPr>
        </p:nvSpPr>
        <p:spPr>
          <a:xfrm>
            <a:off x="251520" y="1600200"/>
            <a:ext cx="8435280" cy="4525963"/>
          </a:xfrm>
        </p:spPr>
        <p:txBody>
          <a:bodyPr>
            <a:normAutofit fontScale="62500" lnSpcReduction="20000"/>
          </a:bodyPr>
          <a:lstStyle/>
          <a:p>
            <a:pPr marL="360363" lvl="0" indent="-360363" algn="just">
              <a:lnSpc>
                <a:spcPct val="150000"/>
              </a:lnSpc>
            </a:pPr>
            <a:r>
              <a:rPr lang="es-ES" b="1" dirty="0" smtClean="0">
                <a:solidFill>
                  <a:schemeClr val="tx1">
                    <a:lumMod val="95000"/>
                    <a:lumOff val="5000"/>
                  </a:schemeClr>
                </a:solidFill>
              </a:rPr>
              <a:t>Comité Asesor</a:t>
            </a:r>
            <a:r>
              <a:rPr lang="es-ES" dirty="0" smtClean="0">
                <a:solidFill>
                  <a:schemeClr val="tx1">
                    <a:lumMod val="95000"/>
                    <a:lumOff val="5000"/>
                  </a:schemeClr>
                </a:solidFill>
              </a:rPr>
              <a:t>: Integrado por los representantes nacionales de instituciones que desarrollan proyectos convergentes con I³C </a:t>
            </a:r>
          </a:p>
          <a:p>
            <a:pPr marL="360363" lvl="0" indent="-360363" algn="just">
              <a:lnSpc>
                <a:spcPct val="150000"/>
              </a:lnSpc>
            </a:pPr>
            <a:endParaRPr lang="es-ES" sz="1800" dirty="0" smtClean="0">
              <a:solidFill>
                <a:schemeClr val="tx1">
                  <a:lumMod val="95000"/>
                  <a:lumOff val="5000"/>
                </a:schemeClr>
              </a:solidFill>
            </a:endParaRPr>
          </a:p>
          <a:p>
            <a:pPr marL="360363" lvl="0" indent="-360363" algn="just">
              <a:lnSpc>
                <a:spcPct val="150000"/>
              </a:lnSpc>
            </a:pPr>
            <a:r>
              <a:rPr lang="es-ES" b="1" dirty="0" smtClean="0">
                <a:solidFill>
                  <a:schemeClr val="tx1">
                    <a:lumMod val="95000"/>
                    <a:lumOff val="5000"/>
                  </a:schemeClr>
                </a:solidFill>
              </a:rPr>
              <a:t>Comité Científico</a:t>
            </a:r>
            <a:r>
              <a:rPr lang="es-ES" dirty="0" smtClean="0">
                <a:solidFill>
                  <a:schemeClr val="tx1">
                    <a:lumMod val="95000"/>
                    <a:lumOff val="5000"/>
                  </a:schemeClr>
                </a:solidFill>
              </a:rPr>
              <a:t>: Integrado por representantes de grupos de investigación del CSIC y fuera de él que tienen actividad en los ámbitos científicos de interés para el proyecto</a:t>
            </a:r>
          </a:p>
          <a:p>
            <a:pPr marL="360363" lvl="0" indent="-360363" algn="just">
              <a:lnSpc>
                <a:spcPct val="150000"/>
              </a:lnSpc>
            </a:pPr>
            <a:endParaRPr lang="es-ES" sz="1800" dirty="0" smtClean="0">
              <a:solidFill>
                <a:schemeClr val="tx1">
                  <a:lumMod val="95000"/>
                  <a:lumOff val="5000"/>
                </a:schemeClr>
              </a:solidFill>
            </a:endParaRPr>
          </a:p>
          <a:p>
            <a:pPr marL="360363" lvl="0" indent="-360363" algn="just">
              <a:lnSpc>
                <a:spcPct val="150000"/>
              </a:lnSpc>
            </a:pPr>
            <a:r>
              <a:rPr lang="es-ES" b="1" dirty="0" smtClean="0">
                <a:solidFill>
                  <a:schemeClr val="tx1">
                    <a:lumMod val="95000"/>
                    <a:lumOff val="5000"/>
                  </a:schemeClr>
                </a:solidFill>
              </a:rPr>
              <a:t>Comité Asesor Internacional</a:t>
            </a:r>
            <a:r>
              <a:rPr lang="es-ES" dirty="0" smtClean="0">
                <a:solidFill>
                  <a:schemeClr val="tx1">
                    <a:lumMod val="95000"/>
                    <a:lumOff val="5000"/>
                  </a:schemeClr>
                </a:solidFill>
              </a:rPr>
              <a:t>: Integrado por representantes institucionales latinoamericanos que desarrollan proyectos destinados a converger con I³C en un gran proyecto iberoamericano de acceso a la información científica regional.</a:t>
            </a:r>
            <a:endParaRPr lang="es-ES" dirty="0">
              <a:solidFill>
                <a:schemeClr val="tx1">
                  <a:lumMod val="95000"/>
                  <a:lumOff val="5000"/>
                </a:schemeClr>
              </a:solidFill>
            </a:endParaRPr>
          </a:p>
        </p:txBody>
      </p:sp>
      <p:sp>
        <p:nvSpPr>
          <p:cNvPr id="4" name="5 Marcador de número de diapositiva"/>
          <p:cNvSpPr txBox="1">
            <a:spLocks/>
          </p:cNvSpPr>
          <p:nvPr/>
        </p:nvSpPr>
        <p:spPr>
          <a:xfrm>
            <a:off x="539552" y="6356350"/>
            <a:ext cx="8147248" cy="365125"/>
          </a:xfrm>
          <a:prstGeom prst="rect">
            <a:avLst/>
          </a:prstGeom>
        </p:spPr>
        <p:txBody>
          <a:bodyPr/>
          <a:lstStyle>
            <a:lvl1pPr>
              <a:defRPr sz="2000" i="1">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200" cap="none" spc="0" normalizeH="0" baseline="0" noProof="0" smtClean="0">
                <a:ln>
                  <a:noFill/>
                </a:ln>
                <a:solidFill>
                  <a:schemeClr val="tx1">
                    <a:lumMod val="50000"/>
                    <a:lumOff val="50000"/>
                  </a:schemeClr>
                </a:solidFill>
                <a:effectLst/>
                <a:uLnTx/>
                <a:uFillTx/>
                <a:latin typeface="+mn-lt"/>
                <a:ea typeface="+mn-ea"/>
                <a:cs typeface="+mn-cs"/>
              </a:rPr>
              <a:t>I³C: Índice Iberoamericano de Investigación y Conocimiento</a:t>
            </a:r>
            <a:endParaRPr kumimoji="0" lang="es-ES" sz="20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solidFill>
                  <a:srgbClr val="C00000"/>
                </a:solidFill>
              </a:rPr>
              <a:t>Estructura II	</a:t>
            </a:r>
            <a:endParaRPr lang="es-ES" dirty="0">
              <a:solidFill>
                <a:srgbClr val="C00000"/>
              </a:solidFill>
            </a:endParaRPr>
          </a:p>
        </p:txBody>
      </p:sp>
      <p:sp>
        <p:nvSpPr>
          <p:cNvPr id="3" name="2 Marcador de contenido"/>
          <p:cNvSpPr>
            <a:spLocks noGrp="1"/>
          </p:cNvSpPr>
          <p:nvPr>
            <p:ph idx="1"/>
          </p:nvPr>
        </p:nvSpPr>
        <p:spPr>
          <a:xfrm>
            <a:off x="251520" y="1412776"/>
            <a:ext cx="8435280" cy="4997152"/>
          </a:xfrm>
        </p:spPr>
        <p:txBody>
          <a:bodyPr>
            <a:normAutofit/>
          </a:bodyPr>
          <a:lstStyle/>
          <a:p>
            <a:pPr marL="538163" indent="-360363">
              <a:lnSpc>
                <a:spcPct val="170000"/>
              </a:lnSpc>
            </a:pPr>
            <a:r>
              <a:rPr lang="es-ES" sz="2600" b="1" dirty="0" smtClean="0">
                <a:solidFill>
                  <a:schemeClr val="tx1">
                    <a:lumMod val="95000"/>
                    <a:lumOff val="5000"/>
                  </a:schemeClr>
                </a:solidFill>
              </a:rPr>
              <a:t>Dirección científica</a:t>
            </a:r>
            <a:endParaRPr lang="es-ES" sz="2600" b="1" dirty="0" smtClean="0">
              <a:solidFill>
                <a:schemeClr val="tx1">
                  <a:lumMod val="95000"/>
                  <a:lumOff val="5000"/>
                </a:schemeClr>
              </a:solidFill>
            </a:endParaRPr>
          </a:p>
          <a:p>
            <a:pPr marL="538163" indent="-360363">
              <a:lnSpc>
                <a:spcPct val="170000"/>
              </a:lnSpc>
            </a:pPr>
            <a:r>
              <a:rPr lang="es-ES" sz="2600" b="1" dirty="0" smtClean="0">
                <a:solidFill>
                  <a:schemeClr val="tx1">
                    <a:lumMod val="95000"/>
                    <a:lumOff val="5000"/>
                  </a:schemeClr>
                </a:solidFill>
              </a:rPr>
              <a:t>Gestión </a:t>
            </a:r>
            <a:r>
              <a:rPr lang="es-ES" sz="2000" dirty="0" smtClean="0">
                <a:solidFill>
                  <a:schemeClr val="tx1">
                    <a:lumMod val="95000"/>
                    <a:lumOff val="5000"/>
                  </a:schemeClr>
                </a:solidFill>
              </a:rPr>
              <a:t>(Incluyendo el desarrollo de sostenibilidad del modelo)</a:t>
            </a:r>
            <a:r>
              <a:rPr lang="es-ES" sz="2000" dirty="0" smtClean="0">
                <a:solidFill>
                  <a:schemeClr val="tx1">
                    <a:lumMod val="95000"/>
                    <a:lumOff val="5000"/>
                  </a:schemeClr>
                </a:solidFill>
              </a:rPr>
              <a:t>	</a:t>
            </a:r>
          </a:p>
          <a:p>
            <a:pPr marL="533400" indent="-355600">
              <a:lnSpc>
                <a:spcPct val="170000"/>
              </a:lnSpc>
            </a:pPr>
            <a:r>
              <a:rPr lang="es-ES" sz="2600" b="1" dirty="0" err="1" smtClean="0">
                <a:solidFill>
                  <a:schemeClr val="tx1">
                    <a:lumMod val="95000"/>
                    <a:lumOff val="5000"/>
                  </a:schemeClr>
                </a:solidFill>
              </a:rPr>
              <a:t>Subproyectos</a:t>
            </a:r>
            <a:endParaRPr lang="es-ES" sz="2600" b="1" dirty="0" smtClean="0">
              <a:solidFill>
                <a:schemeClr val="tx1">
                  <a:lumMod val="95000"/>
                  <a:lumOff val="5000"/>
                </a:schemeClr>
              </a:solidFill>
            </a:endParaRPr>
          </a:p>
          <a:p>
            <a:pPr marL="1079500" lvl="1" indent="-546100">
              <a:lnSpc>
                <a:spcPct val="170000"/>
              </a:lnSpc>
              <a:buFont typeface="Calibri" pitchFamily="34" charset="0"/>
              <a:buChar char="₋"/>
            </a:pPr>
            <a:r>
              <a:rPr lang="es-ES" sz="2000" dirty="0" err="1" smtClean="0">
                <a:solidFill>
                  <a:schemeClr val="tx1">
                    <a:lumMod val="95000"/>
                    <a:lumOff val="5000"/>
                  </a:schemeClr>
                </a:solidFill>
              </a:rPr>
              <a:t>Subproyecto</a:t>
            </a:r>
            <a:r>
              <a:rPr lang="es-ES" sz="2000" dirty="0" smtClean="0">
                <a:solidFill>
                  <a:schemeClr val="tx1">
                    <a:lumMod val="95000"/>
                    <a:lumOff val="5000"/>
                  </a:schemeClr>
                </a:solidFill>
              </a:rPr>
              <a:t> de evaluación de revistas</a:t>
            </a:r>
            <a:endParaRPr lang="es-ES" sz="2000" dirty="0" smtClean="0">
              <a:solidFill>
                <a:schemeClr val="tx1">
                  <a:lumMod val="95000"/>
                  <a:lumOff val="5000"/>
                </a:schemeClr>
              </a:solidFill>
            </a:endParaRPr>
          </a:p>
          <a:p>
            <a:pPr marL="1079500" lvl="1" indent="-546100">
              <a:lnSpc>
                <a:spcPct val="170000"/>
              </a:lnSpc>
              <a:buFont typeface="Calibri" pitchFamily="34" charset="0"/>
              <a:buChar char="₋"/>
            </a:pPr>
            <a:r>
              <a:rPr lang="es-ES" sz="2000" dirty="0" err="1" smtClean="0">
                <a:solidFill>
                  <a:schemeClr val="tx1">
                    <a:lumMod val="95000"/>
                    <a:lumOff val="5000"/>
                  </a:schemeClr>
                </a:solidFill>
              </a:rPr>
              <a:t>Subproyecto</a:t>
            </a:r>
            <a:r>
              <a:rPr lang="es-ES" sz="2000" dirty="0" smtClean="0">
                <a:solidFill>
                  <a:schemeClr val="tx1">
                    <a:lumMod val="95000"/>
                    <a:lumOff val="5000"/>
                  </a:schemeClr>
                </a:solidFill>
              </a:rPr>
              <a:t> editorial</a:t>
            </a:r>
          </a:p>
          <a:p>
            <a:pPr marL="1079500" lvl="1" indent="-546100">
              <a:lnSpc>
                <a:spcPct val="170000"/>
              </a:lnSpc>
              <a:buFont typeface="Calibri" pitchFamily="34" charset="0"/>
              <a:buChar char="₋"/>
            </a:pPr>
            <a:r>
              <a:rPr lang="es-ES" sz="2000" dirty="0" err="1" smtClean="0">
                <a:solidFill>
                  <a:schemeClr val="tx1">
                    <a:lumMod val="95000"/>
                    <a:lumOff val="5000"/>
                  </a:schemeClr>
                </a:solidFill>
              </a:rPr>
              <a:t>Subproyecto</a:t>
            </a:r>
            <a:r>
              <a:rPr lang="es-ES" sz="2000" dirty="0" smtClean="0">
                <a:solidFill>
                  <a:schemeClr val="tx1">
                    <a:lumMod val="95000"/>
                    <a:lumOff val="5000"/>
                  </a:schemeClr>
                </a:solidFill>
              </a:rPr>
              <a:t> tecnológico</a:t>
            </a:r>
          </a:p>
          <a:p>
            <a:pPr marL="1079500" lvl="1" indent="-546100">
              <a:lnSpc>
                <a:spcPct val="170000"/>
              </a:lnSpc>
              <a:buFont typeface="Calibri" pitchFamily="34" charset="0"/>
              <a:buChar char="₋"/>
            </a:pPr>
            <a:r>
              <a:rPr lang="es-ES" sz="2000" dirty="0" err="1" smtClean="0">
                <a:solidFill>
                  <a:schemeClr val="tx1">
                    <a:lumMod val="95000"/>
                    <a:lumOff val="5000"/>
                  </a:schemeClr>
                </a:solidFill>
              </a:rPr>
              <a:t>Subproyecto</a:t>
            </a:r>
            <a:r>
              <a:rPr lang="es-ES" sz="2000" dirty="0" smtClean="0">
                <a:solidFill>
                  <a:schemeClr val="tx1">
                    <a:lumMod val="95000"/>
                    <a:lumOff val="5000"/>
                  </a:schemeClr>
                </a:solidFill>
              </a:rPr>
              <a:t>  indicadores</a:t>
            </a:r>
          </a:p>
          <a:p>
            <a:pPr marL="1079500" lvl="1" indent="-546100">
              <a:lnSpc>
                <a:spcPct val="170000"/>
              </a:lnSpc>
              <a:buFont typeface="Calibri" pitchFamily="34" charset="0"/>
              <a:buChar char="₋"/>
            </a:pPr>
            <a:endParaRPr lang="es-ES" dirty="0"/>
          </a:p>
        </p:txBody>
      </p:sp>
      <p:sp>
        <p:nvSpPr>
          <p:cNvPr id="4" name="5 Marcador de número de diapositiva"/>
          <p:cNvSpPr txBox="1">
            <a:spLocks/>
          </p:cNvSpPr>
          <p:nvPr/>
        </p:nvSpPr>
        <p:spPr>
          <a:xfrm>
            <a:off x="539552" y="6356350"/>
            <a:ext cx="8147248" cy="365125"/>
          </a:xfrm>
          <a:prstGeom prst="rect">
            <a:avLst/>
          </a:prstGeom>
        </p:spPr>
        <p:txBody>
          <a:bodyPr/>
          <a:lstStyle>
            <a:lvl1pPr>
              <a:defRPr sz="2000" i="1">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2000" b="0" i="1" u="none" strike="noStrike" kern="1200" cap="none" spc="0" normalizeH="0" baseline="0" noProof="0" smtClean="0">
                <a:ln>
                  <a:noFill/>
                </a:ln>
                <a:solidFill>
                  <a:schemeClr val="tx1">
                    <a:lumMod val="50000"/>
                    <a:lumOff val="50000"/>
                  </a:schemeClr>
                </a:solidFill>
                <a:effectLst/>
                <a:uLnTx/>
                <a:uFillTx/>
                <a:latin typeface="+mn-lt"/>
                <a:ea typeface="+mn-ea"/>
                <a:cs typeface="+mn-cs"/>
              </a:rPr>
              <a:t>I³C: Índice Iberoamericano de Investigación y Conocimiento</a:t>
            </a:r>
            <a:endParaRPr kumimoji="0" lang="es-ES" sz="20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dirty="0" smtClean="0">
                <a:solidFill>
                  <a:srgbClr val="C00000"/>
                </a:solidFill>
              </a:rPr>
              <a:t>Socios y colaboradores</a:t>
            </a:r>
            <a:endParaRPr lang="es-ES" dirty="0">
              <a:solidFill>
                <a:srgbClr val="C00000"/>
              </a:solidFill>
            </a:endParaRPr>
          </a:p>
        </p:txBody>
      </p:sp>
      <p:sp>
        <p:nvSpPr>
          <p:cNvPr id="10" name="2 Marcador de contenido"/>
          <p:cNvSpPr>
            <a:spLocks noGrp="1"/>
          </p:cNvSpPr>
          <p:nvPr>
            <p:ph idx="1"/>
          </p:nvPr>
        </p:nvSpPr>
        <p:spPr>
          <a:xfrm>
            <a:off x="251520" y="1340768"/>
            <a:ext cx="8435280" cy="5040560"/>
          </a:xfrm>
        </p:spPr>
        <p:txBody>
          <a:bodyPr>
            <a:normAutofit/>
          </a:bodyPr>
          <a:lstStyle/>
          <a:p>
            <a:pPr marL="538163" indent="-360363">
              <a:lnSpc>
                <a:spcPct val="170000"/>
              </a:lnSpc>
              <a:buFont typeface="Arial" pitchFamily="34" charset="0"/>
              <a:buChar char="•"/>
            </a:pPr>
            <a:endParaRPr lang="es-ES" sz="2600" b="1" dirty="0" smtClean="0">
              <a:solidFill>
                <a:schemeClr val="tx1">
                  <a:lumMod val="95000"/>
                  <a:lumOff val="5000"/>
                </a:schemeClr>
              </a:solidFill>
            </a:endParaRPr>
          </a:p>
          <a:p>
            <a:pPr lvl="1">
              <a:buNone/>
            </a:pPr>
            <a:endParaRPr lang="es-ES" dirty="0"/>
          </a:p>
        </p:txBody>
      </p:sp>
      <p:sp>
        <p:nvSpPr>
          <p:cNvPr id="11" name="5 Marcador de número de diapositiva"/>
          <p:cNvSpPr>
            <a:spLocks noGrp="1"/>
          </p:cNvSpPr>
          <p:nvPr>
            <p:ph type="sldNum" sz="quarter" idx="4"/>
          </p:nvPr>
        </p:nvSpPr>
        <p:spPr>
          <a:xfrm>
            <a:off x="539552" y="6356350"/>
            <a:ext cx="8147248" cy="365125"/>
          </a:xfrm>
          <a:prstGeom prst="rect">
            <a:avLst/>
          </a:prstGeom>
        </p:spPr>
        <p:txBody>
          <a:bodyPr>
            <a:normAutofit fontScale="92500" lnSpcReduction="10000"/>
          </a:bodyPr>
          <a:lstStyle>
            <a:lvl1pPr>
              <a:defRPr sz="2000" i="1">
                <a:solidFill>
                  <a:schemeClr val="tx1">
                    <a:lumMod val="50000"/>
                    <a:lumOff val="50000"/>
                  </a:schemeClr>
                </a:solidFill>
              </a:defRPr>
            </a:lvl1pPr>
          </a:lstStyle>
          <a:p>
            <a:pPr algn="r"/>
            <a:r>
              <a:rPr lang="es-ES" dirty="0" smtClean="0"/>
              <a:t>I³C: Índice Iberoamericano de Investigación y Conocimiento</a:t>
            </a:r>
            <a:endParaRPr lang="es-ES" dirty="0"/>
          </a:p>
        </p:txBody>
      </p:sp>
      <p:sp>
        <p:nvSpPr>
          <p:cNvPr id="12" name="11 Rectángulo"/>
          <p:cNvSpPr/>
          <p:nvPr/>
        </p:nvSpPr>
        <p:spPr>
          <a:xfrm>
            <a:off x="251520" y="1412776"/>
            <a:ext cx="8568952" cy="3877985"/>
          </a:xfrm>
          <a:prstGeom prst="rect">
            <a:avLst/>
          </a:prstGeom>
        </p:spPr>
        <p:txBody>
          <a:bodyPr wrap="square">
            <a:spAutoFit/>
          </a:bodyPr>
          <a:lstStyle/>
          <a:p>
            <a:pPr marL="533400" indent="-355600">
              <a:buFont typeface="Arial" pitchFamily="34" charset="0"/>
              <a:buChar char="•"/>
            </a:pPr>
            <a:endParaRPr lang="es-ES" sz="2400" dirty="0" smtClean="0"/>
          </a:p>
          <a:p>
            <a:pPr marL="533400" indent="-355600">
              <a:buFont typeface="Arial" pitchFamily="34" charset="0"/>
              <a:buChar char="•"/>
            </a:pPr>
            <a:r>
              <a:rPr lang="es-ES" sz="2400" dirty="0" smtClean="0"/>
              <a:t>Sostenibilidad: </a:t>
            </a:r>
            <a:r>
              <a:rPr lang="es-ES" sz="2400" dirty="0" smtClean="0"/>
              <a:t>AIE </a:t>
            </a:r>
            <a:r>
              <a:rPr lang="es-ES" sz="2400" dirty="0" smtClean="0"/>
              <a:t>CSIC-</a:t>
            </a:r>
            <a:r>
              <a:rPr lang="es-ES" sz="2400" dirty="0" err="1" smtClean="0"/>
              <a:t>Universia</a:t>
            </a:r>
            <a:r>
              <a:rPr lang="es-ES" sz="2400" dirty="0" smtClean="0"/>
              <a:t>.</a:t>
            </a:r>
          </a:p>
          <a:p>
            <a:pPr marL="533400" indent="-355600">
              <a:buFont typeface="Arial" pitchFamily="34" charset="0"/>
              <a:buChar char="•"/>
            </a:pPr>
            <a:endParaRPr lang="es-ES" sz="500" dirty="0" smtClean="0"/>
          </a:p>
          <a:p>
            <a:pPr marL="533400" indent="-355600">
              <a:buFont typeface="Arial" pitchFamily="34" charset="0"/>
              <a:buChar char="•"/>
            </a:pPr>
            <a:endParaRPr lang="es-ES" sz="500" dirty="0" smtClean="0"/>
          </a:p>
          <a:p>
            <a:pPr marL="533400" indent="-355600">
              <a:buFont typeface="Arial" pitchFamily="34" charset="0"/>
              <a:buChar char="•"/>
            </a:pPr>
            <a:endParaRPr lang="es-ES" sz="2400" dirty="0" smtClean="0"/>
          </a:p>
          <a:p>
            <a:pPr marL="533400" indent="-355600">
              <a:buFont typeface="Arial" pitchFamily="34" charset="0"/>
              <a:buChar char="•"/>
            </a:pPr>
            <a:r>
              <a:rPr lang="es-ES" sz="2400" dirty="0" smtClean="0"/>
              <a:t>Acuerdos</a:t>
            </a:r>
            <a:endParaRPr lang="es-ES" sz="2400" dirty="0" smtClean="0"/>
          </a:p>
          <a:p>
            <a:pPr marL="533400" indent="-355600"/>
            <a:endParaRPr lang="es-ES" sz="500" dirty="0" smtClean="0"/>
          </a:p>
          <a:p>
            <a:pPr marL="901700" lvl="1" indent="-368300">
              <a:lnSpc>
                <a:spcPct val="150000"/>
              </a:lnSpc>
              <a:buFont typeface="Calibri" pitchFamily="34" charset="0"/>
              <a:buChar char="₋"/>
            </a:pPr>
            <a:r>
              <a:rPr lang="es-ES" dirty="0" smtClean="0"/>
              <a:t>FECYT</a:t>
            </a:r>
            <a:endParaRPr lang="es-ES" dirty="0" smtClean="0"/>
          </a:p>
          <a:p>
            <a:pPr marL="901700" lvl="1" indent="-368300">
              <a:lnSpc>
                <a:spcPct val="150000"/>
              </a:lnSpc>
              <a:buFont typeface="Calibri" pitchFamily="34" charset="0"/>
              <a:buChar char="₋"/>
            </a:pPr>
            <a:r>
              <a:rPr lang="es-ES" dirty="0" smtClean="0"/>
              <a:t>SCIELO</a:t>
            </a:r>
            <a:endParaRPr lang="es-ES" dirty="0" smtClean="0"/>
          </a:p>
          <a:p>
            <a:pPr marL="901700" lvl="1" indent="-368300">
              <a:lnSpc>
                <a:spcPct val="150000"/>
              </a:lnSpc>
              <a:buFont typeface="Calibri" pitchFamily="34" charset="0"/>
              <a:buChar char="₋"/>
            </a:pPr>
            <a:r>
              <a:rPr lang="es-ES" dirty="0" smtClean="0"/>
              <a:t>PKP</a:t>
            </a:r>
          </a:p>
          <a:p>
            <a:pPr marL="901700" lvl="1" indent="-368300">
              <a:lnSpc>
                <a:spcPct val="150000"/>
              </a:lnSpc>
              <a:buFont typeface="Calibri" pitchFamily="34" charset="0"/>
              <a:buChar char="₋"/>
            </a:pPr>
            <a:r>
              <a:rPr lang="es-ES" dirty="0" smtClean="0"/>
              <a:t>UNE y editores</a:t>
            </a:r>
            <a:r>
              <a:rPr lang="es-ES" dirty="0" smtClean="0"/>
              <a:t>	</a:t>
            </a:r>
          </a:p>
          <a:p>
            <a:pPr marL="901700" lvl="1" indent="-368300">
              <a:lnSpc>
                <a:spcPct val="150000"/>
              </a:lnSpc>
              <a:buFont typeface="Calibri" pitchFamily="34" charset="0"/>
              <a:buChar char="₋"/>
            </a:pPr>
            <a:r>
              <a:rPr lang="es-ES" dirty="0" err="1" smtClean="0"/>
              <a:t>Thomson</a:t>
            </a:r>
            <a:r>
              <a:rPr lang="es-ES" dirty="0" smtClean="0"/>
              <a:t>- </a:t>
            </a:r>
            <a:r>
              <a:rPr lang="es-ES" dirty="0" smtClean="0"/>
              <a:t>Reuters, </a:t>
            </a:r>
            <a:r>
              <a:rPr lang="es-ES" dirty="0" err="1" smtClean="0"/>
              <a:t>Elsevier</a:t>
            </a:r>
            <a:r>
              <a:rPr lang="es-ES" dirty="0" smtClean="0"/>
              <a:t> y otros.</a:t>
            </a:r>
            <a:endParaRPr lang="es-E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570</TotalTime>
  <Words>870</Words>
  <Application>Microsoft Office PowerPoint</Application>
  <PresentationFormat>Presentación en pantalla (4:3)</PresentationFormat>
  <Paragraphs>112</Paragraphs>
  <Slides>14</Slides>
  <Notes>0</Notes>
  <HiddenSlides>0</HiddenSlides>
  <MMClips>0</MMClips>
  <ScaleCrop>false</ScaleCrop>
  <HeadingPairs>
    <vt:vector size="4" baseType="variant">
      <vt:variant>
        <vt:lpstr>Tema</vt:lpstr>
      </vt:variant>
      <vt:variant>
        <vt:i4>3</vt:i4>
      </vt:variant>
      <vt:variant>
        <vt:lpstr>Títulos de diapositiva</vt:lpstr>
      </vt:variant>
      <vt:variant>
        <vt:i4>14</vt:i4>
      </vt:variant>
    </vt:vector>
  </HeadingPairs>
  <TitlesOfParts>
    <vt:vector size="17" baseType="lpstr">
      <vt:lpstr>Tema de Office</vt:lpstr>
      <vt:lpstr>1_Diseño personalizado</vt:lpstr>
      <vt:lpstr>Diseño personalizado</vt:lpstr>
      <vt:lpstr>Diapositiva 1</vt:lpstr>
      <vt:lpstr>Índice</vt:lpstr>
      <vt:lpstr>Objetivo</vt:lpstr>
      <vt:lpstr>Objetivos específicos</vt:lpstr>
      <vt:lpstr>Objeto del proyecto</vt:lpstr>
      <vt:lpstr>Misión y visión</vt:lpstr>
      <vt:lpstr>Estructura I</vt:lpstr>
      <vt:lpstr>Estructura II </vt:lpstr>
      <vt:lpstr>Socios y colaboradores</vt:lpstr>
      <vt:lpstr>Área Tecnológica</vt:lpstr>
      <vt:lpstr>Área Editorial</vt:lpstr>
      <vt:lpstr>Área de evaluación de revistas</vt:lpstr>
      <vt:lpstr>Área de indicadores</vt:lpstr>
      <vt:lpstr>Diapositiva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Anabel</dc:creator>
  <cp:lastModifiedBy>TxemaBaez</cp:lastModifiedBy>
  <cp:revision>82</cp:revision>
  <dcterms:created xsi:type="dcterms:W3CDTF">2010-06-15T10:29:19Z</dcterms:created>
  <dcterms:modified xsi:type="dcterms:W3CDTF">2011-05-02T15:36:29Z</dcterms:modified>
</cp:coreProperties>
</file>