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7" r:id="rId3"/>
    <p:sldId id="283" r:id="rId4"/>
    <p:sldId id="278" r:id="rId5"/>
    <p:sldId id="279" r:id="rId6"/>
    <p:sldId id="280" r:id="rId7"/>
    <p:sldId id="281" r:id="rId8"/>
    <p:sldId id="302" r:id="rId9"/>
    <p:sldId id="303" r:id="rId10"/>
    <p:sldId id="304" r:id="rId11"/>
    <p:sldId id="305" r:id="rId12"/>
    <p:sldId id="297" r:id="rId13"/>
    <p:sldId id="300" r:id="rId14"/>
    <p:sldId id="286" r:id="rId15"/>
    <p:sldId id="289" r:id="rId16"/>
    <p:sldId id="288" r:id="rId17"/>
    <p:sldId id="294" r:id="rId18"/>
    <p:sldId id="291" r:id="rId19"/>
    <p:sldId id="301" r:id="rId20"/>
    <p:sldId id="298" r:id="rId21"/>
    <p:sldId id="306" r:id="rId22"/>
    <p:sldId id="307" r:id="rId23"/>
    <p:sldId id="308" r:id="rId24"/>
    <p:sldId id="299" r:id="rId25"/>
  </p:sldIdLst>
  <p:sldSz cx="9144000" cy="6858000" type="screen4x3"/>
  <p:notesSz cx="6669088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9900"/>
    <a:srgbClr val="30CDD7"/>
    <a:srgbClr val="66FF33"/>
    <a:srgbClr val="FF0000"/>
    <a:srgbClr val="6699FF"/>
    <a:srgbClr val="CC0000"/>
    <a:srgbClr val="EAEAEA"/>
    <a:srgbClr val="003399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66" autoAdjust="0"/>
    <p:restoredTop sz="98497" autoAdjust="0"/>
  </p:normalViewPr>
  <p:slideViewPr>
    <p:cSldViewPr>
      <p:cViewPr>
        <p:scale>
          <a:sx n="100" d="100"/>
          <a:sy n="100" d="100"/>
        </p:scale>
        <p:origin x="-150" y="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d04\GIIC\_GIC%20(beta)\Proyectos_(beta)\Arce(beta)\02_Gestion_proyecto\06_Arce\Evaluacion\Convocatoria2011\2012_Resolucion_provisional\2012_01_23DatosResolProvisiona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coslado\Escritorio\Reunion16Enero\ListadoFaseEvaluacioCalidadEditoria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coslado\Escritorio\2012DatosRevistas3Conv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acoslado\Escritorio\2012DatosRevistas3Conv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6">
                  <a:lumMod val="20000"/>
                  <a:lumOff val="80000"/>
                </a:schemeClr>
              </a:solidFill>
            </c:spPr>
          </c:dPt>
          <c:dLbls>
            <c:dLbl>
              <c:idx val="1"/>
              <c:spPr>
                <a:noFill/>
              </c:spPr>
              <c:txPr>
                <a:bodyPr/>
                <a:lstStyle/>
                <a:p>
                  <a:pPr>
                    <a:defRPr b="1"/>
                  </a:pPr>
                  <a:endParaRPr lang="es-ES"/>
                </a:p>
              </c:txPr>
            </c:dLbl>
            <c:txPr>
              <a:bodyPr/>
              <a:lstStyle/>
              <a:p>
                <a:pPr>
                  <a:defRPr b="1"/>
                </a:pPr>
                <a:endParaRPr lang="es-ES"/>
              </a:p>
            </c:txPr>
            <c:showPercent val="1"/>
            <c:showLeaderLines val="1"/>
          </c:dLbls>
          <c:cat>
            <c:strRef>
              <c:f>Hoja1!$A$3:$A$6</c:f>
              <c:strCache>
                <c:ptCount val="4"/>
                <c:pt idx="0">
                  <c:v>Nº Revistas que no superan el registro (85)</c:v>
                </c:pt>
                <c:pt idx="1">
                  <c:v>Nº Revistas que no superan la fase de evaluación de la calidad editorial (121)</c:v>
                </c:pt>
                <c:pt idx="2">
                  <c:v>Nº Revistas que no superan la fase de evaluación de la calidad científica (18)</c:v>
                </c:pt>
                <c:pt idx="3">
                  <c:v>Revistas EXCELENTES (31)</c:v>
                </c:pt>
              </c:strCache>
            </c:strRef>
          </c:cat>
          <c:val>
            <c:numRef>
              <c:f>Hoja1!$B$3:$B$6</c:f>
              <c:numCache>
                <c:formatCode>General</c:formatCode>
                <c:ptCount val="4"/>
                <c:pt idx="0">
                  <c:v>85</c:v>
                </c:pt>
                <c:pt idx="1">
                  <c:v>121</c:v>
                </c:pt>
                <c:pt idx="2">
                  <c:v>18</c:v>
                </c:pt>
                <c:pt idx="3">
                  <c:v>31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0728586253366526"/>
                  <c:y val="-0.2408039731696478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52</a:t>
                    </a:r>
                    <a:r>
                      <a:rPr lang="en-US" smtClean="0"/>
                      <a:t>% (132)</a:t>
                    </a:r>
                    <a:endParaRPr lang="en-US"/>
                  </a:p>
                </c:rich>
              </c:tx>
              <c:showPercent val="1"/>
            </c:dLbl>
            <c:dLbl>
              <c:idx val="1"/>
              <c:layout>
                <c:manualLayout>
                  <c:x val="0.12113601472809903"/>
                  <c:y val="-0.1628424388030960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48</a:t>
                    </a:r>
                    <a:r>
                      <a:rPr lang="en-US" smtClean="0"/>
                      <a:t>% (123)</a:t>
                    </a:r>
                    <a:endParaRPr lang="en-US"/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s-ES"/>
              </a:p>
            </c:txPr>
            <c:showPercent val="1"/>
            <c:showLeaderLines val="1"/>
          </c:dLbls>
          <c:cat>
            <c:strRef>
              <c:f>Hoja6!$A$3:$A$4</c:f>
              <c:strCache>
                <c:ptCount val="2"/>
                <c:pt idx="0">
                  <c:v>Nº Revistas que se han presentado a alguna edición anterior (132)</c:v>
                </c:pt>
                <c:pt idx="1">
                  <c:v>Nº Revistas nuevas (123)</c:v>
                </c:pt>
              </c:strCache>
            </c:strRef>
          </c:cat>
          <c:val>
            <c:numRef>
              <c:f>Hoja6!$B$3:$B$4</c:f>
              <c:numCache>
                <c:formatCode>General</c:formatCode>
                <c:ptCount val="2"/>
                <c:pt idx="0">
                  <c:v>132</c:v>
                </c:pt>
                <c:pt idx="1">
                  <c:v>123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sz="1400"/>
          </a:pPr>
          <a:endParaRPr lang="es-E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autoTitleDeleted val="1"/>
    <c:view3D>
      <c:rAngAx val="1"/>
    </c:view3D>
    <c:sideWall>
      <c:spPr>
        <a:noFill/>
      </c:spPr>
    </c:sideWall>
    <c:backWall>
      <c:spPr>
        <a:noFill/>
      </c:spPr>
    </c:backWall>
    <c:plotArea>
      <c:layout/>
      <c:bar3DChart>
        <c:barDir val="bar"/>
        <c:grouping val="clustered"/>
        <c:ser>
          <c:idx val="0"/>
          <c:order val="0"/>
          <c:tx>
            <c:strRef>
              <c:f>TipoEntidad!$F$19</c:f>
              <c:strCache>
                <c:ptCount val="1"/>
                <c:pt idx="0">
                  <c:v>Presentadas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TipoEntidad!$E$20:$E$31</c:f>
              <c:strCache>
                <c:ptCount val="12"/>
                <c:pt idx="0">
                  <c:v>Administración Pública</c:v>
                </c:pt>
                <c:pt idx="1">
                  <c:v>Asociaciones</c:v>
                </c:pt>
                <c:pt idx="2">
                  <c:v>Centro de Estudios</c:v>
                </c:pt>
                <c:pt idx="3">
                  <c:v>Colegios Profesionales</c:v>
                </c:pt>
                <c:pt idx="4">
                  <c:v>CSIC</c:v>
                </c:pt>
                <c:pt idx="5">
                  <c:v>Editoriales</c:v>
                </c:pt>
                <c:pt idx="6">
                  <c:v>Federaciones</c:v>
                </c:pt>
                <c:pt idx="7">
                  <c:v>Fundaciones</c:v>
                </c:pt>
                <c:pt idx="8">
                  <c:v>Institutos</c:v>
                </c:pt>
                <c:pt idx="9">
                  <c:v>Otros</c:v>
                </c:pt>
                <c:pt idx="10">
                  <c:v>Sociedades</c:v>
                </c:pt>
                <c:pt idx="11">
                  <c:v>Universidades</c:v>
                </c:pt>
              </c:strCache>
            </c:strRef>
          </c:cat>
          <c:val>
            <c:numRef>
              <c:f>TipoEntidad!$F$20:$F$31</c:f>
              <c:numCache>
                <c:formatCode>General</c:formatCode>
                <c:ptCount val="12"/>
                <c:pt idx="0">
                  <c:v>3</c:v>
                </c:pt>
                <c:pt idx="1">
                  <c:v>20</c:v>
                </c:pt>
                <c:pt idx="2">
                  <c:v>5</c:v>
                </c:pt>
                <c:pt idx="3">
                  <c:v>6</c:v>
                </c:pt>
                <c:pt idx="4">
                  <c:v>12</c:v>
                </c:pt>
                <c:pt idx="5">
                  <c:v>37</c:v>
                </c:pt>
                <c:pt idx="6">
                  <c:v>4</c:v>
                </c:pt>
                <c:pt idx="7">
                  <c:v>6</c:v>
                </c:pt>
                <c:pt idx="8">
                  <c:v>8</c:v>
                </c:pt>
                <c:pt idx="9">
                  <c:v>12</c:v>
                </c:pt>
                <c:pt idx="10">
                  <c:v>10</c:v>
                </c:pt>
                <c:pt idx="11">
                  <c:v>132</c:v>
                </c:pt>
              </c:numCache>
            </c:numRef>
          </c:val>
        </c:ser>
        <c:ser>
          <c:idx val="1"/>
          <c:order val="1"/>
          <c:tx>
            <c:strRef>
              <c:f>TipoEntidad!$G$19</c:f>
              <c:strCache>
                <c:ptCount val="1"/>
                <c:pt idx="0">
                  <c:v>Superan el proceso</c:v>
                </c:pt>
              </c:strCache>
            </c:strRef>
          </c:tx>
          <c:cat>
            <c:strRef>
              <c:f>TipoEntidad!$E$20:$E$31</c:f>
              <c:strCache>
                <c:ptCount val="12"/>
                <c:pt idx="0">
                  <c:v>Administración Pública</c:v>
                </c:pt>
                <c:pt idx="1">
                  <c:v>Asociaciones</c:v>
                </c:pt>
                <c:pt idx="2">
                  <c:v>Centro de Estudios</c:v>
                </c:pt>
                <c:pt idx="3">
                  <c:v>Colegios Profesionales</c:v>
                </c:pt>
                <c:pt idx="4">
                  <c:v>CSIC</c:v>
                </c:pt>
                <c:pt idx="5">
                  <c:v>Editoriales</c:v>
                </c:pt>
                <c:pt idx="6">
                  <c:v>Federaciones</c:v>
                </c:pt>
                <c:pt idx="7">
                  <c:v>Fundaciones</c:v>
                </c:pt>
                <c:pt idx="8">
                  <c:v>Institutos</c:v>
                </c:pt>
                <c:pt idx="9">
                  <c:v>Otros</c:v>
                </c:pt>
                <c:pt idx="10">
                  <c:v>Sociedades</c:v>
                </c:pt>
                <c:pt idx="11">
                  <c:v>Universidades</c:v>
                </c:pt>
              </c:strCache>
            </c:strRef>
          </c:cat>
          <c:val>
            <c:numRef>
              <c:f>TipoEntidad!$G$20:$G$31</c:f>
              <c:numCache>
                <c:formatCode>General</c:formatCode>
                <c:ptCount val="12"/>
                <c:pt idx="0">
                  <c:v>0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  <c:pt idx="4">
                  <c:v>7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3</c:v>
                </c:pt>
                <c:pt idx="11">
                  <c:v>11</c:v>
                </c:pt>
              </c:numCache>
            </c:numRef>
          </c:val>
        </c:ser>
        <c:dLbls>
          <c:showVal val="1"/>
        </c:dLbls>
        <c:shape val="box"/>
        <c:axId val="55871744"/>
        <c:axId val="55885824"/>
        <c:axId val="0"/>
      </c:bar3DChart>
      <c:catAx>
        <c:axId val="55871744"/>
        <c:scaling>
          <c:orientation val="minMax"/>
        </c:scaling>
        <c:axPos val="l"/>
        <c:majorTickMark val="none"/>
        <c:tickLblPos val="nextTo"/>
        <c:crossAx val="55885824"/>
        <c:crosses val="autoZero"/>
        <c:auto val="1"/>
        <c:lblAlgn val="ctr"/>
        <c:lblOffset val="100"/>
      </c:catAx>
      <c:valAx>
        <c:axId val="55885824"/>
        <c:scaling>
          <c:orientation val="minMax"/>
        </c:scaling>
        <c:delete val="1"/>
        <c:axPos val="b"/>
        <c:numFmt formatCode="General" sourceLinked="1"/>
        <c:tickLblPos val="none"/>
        <c:crossAx val="55871744"/>
        <c:crosses val="autoZero"/>
        <c:crossBetween val="between"/>
      </c:valAx>
    </c:plotArea>
    <c:legend>
      <c:legendPos val="t"/>
      <c:layout/>
    </c:legend>
    <c:plotVisOnly val="1"/>
  </c:chart>
  <c:spPr>
    <a:noFill/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Modalidad!$E$9</c:f>
              <c:strCache>
                <c:ptCount val="1"/>
                <c:pt idx="0">
                  <c:v>Presentadas</c:v>
                </c:pt>
              </c:strCache>
            </c:strRef>
          </c:tx>
          <c:spPr>
            <a:solidFill>
              <a:srgbClr val="FFC000"/>
            </a:solidFill>
          </c:spPr>
          <c:dLbls>
            <c:dLbl>
              <c:idx val="0"/>
              <c:layout>
                <c:manualLayout>
                  <c:x val="-6.0816997345122621E-3"/>
                  <c:y val="-3.3917171596318359E-2"/>
                </c:manualLayout>
              </c:layout>
              <c:showVal val="1"/>
            </c:dLbl>
            <c:dLbl>
              <c:idx val="1"/>
              <c:layout>
                <c:manualLayout>
                  <c:x val="1.0136166224187101E-2"/>
                  <c:y val="-3.7308888755950204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3.3917171596318359E-2"/>
                </c:manualLayout>
              </c:layout>
              <c:showVal val="1"/>
            </c:dLbl>
            <c:dLbl>
              <c:idx val="3"/>
              <c:layout>
                <c:manualLayout>
                  <c:x val="8.1089329793496805E-3"/>
                  <c:y val="-3.7308888755950231E-2"/>
                </c:manualLayout>
              </c:layout>
              <c:showVal val="1"/>
            </c:dLbl>
            <c:showVal val="1"/>
          </c:dLbls>
          <c:cat>
            <c:strRef>
              <c:f>Modalidad!$D$10:$D$13</c:f>
              <c:strCache>
                <c:ptCount val="4"/>
                <c:pt idx="0">
                  <c:v>Área de Ciencias de la Vida</c:v>
                </c:pt>
                <c:pt idx="1">
                  <c:v>Área de Ciencias Puras</c:v>
                </c:pt>
                <c:pt idx="2">
                  <c:v>Área de Ciencias Sociales</c:v>
                </c:pt>
                <c:pt idx="3">
                  <c:v>Área de Humanidades</c:v>
                </c:pt>
              </c:strCache>
            </c:strRef>
          </c:cat>
          <c:val>
            <c:numRef>
              <c:f>Modalidad!$E$10:$E$13</c:f>
              <c:numCache>
                <c:formatCode>General</c:formatCode>
                <c:ptCount val="4"/>
                <c:pt idx="0">
                  <c:v>32</c:v>
                </c:pt>
                <c:pt idx="1">
                  <c:v>14</c:v>
                </c:pt>
                <c:pt idx="2">
                  <c:v>110</c:v>
                </c:pt>
                <c:pt idx="3">
                  <c:v>99</c:v>
                </c:pt>
              </c:numCache>
            </c:numRef>
          </c:val>
        </c:ser>
        <c:ser>
          <c:idx val="1"/>
          <c:order val="1"/>
          <c:tx>
            <c:strRef>
              <c:f>Modalidad!$F$9</c:f>
              <c:strCache>
                <c:ptCount val="1"/>
                <c:pt idx="0">
                  <c:v>Superan el proceso</c:v>
                </c:pt>
              </c:strCache>
            </c:strRef>
          </c:tx>
          <c:dLbls>
            <c:dLbl>
              <c:idx val="0"/>
              <c:layout>
                <c:manualLayout>
                  <c:x val="6.081699734512276E-3"/>
                  <c:y val="-2.3742020117422848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>
                <c:manualLayout>
                  <c:x val="1.2163399469024515E-2"/>
                  <c:y val="-2.3742020117422848E-2"/>
                </c:manualLayout>
              </c:layout>
              <c:showVal val="1"/>
            </c:dLbl>
            <c:dLbl>
              <c:idx val="2"/>
              <c:layout>
                <c:manualLayout>
                  <c:x val="-7.4331026965672811E-17"/>
                  <c:y val="-3.7308888755950204E-2"/>
                </c:manualLayout>
              </c:layout>
              <c:showVal val="1"/>
            </c:dLbl>
            <c:dLbl>
              <c:idx val="3"/>
              <c:layout>
                <c:manualLayout>
                  <c:x val="1.6217865958699354E-2"/>
                  <c:y val="-3.7308888755950204E-2"/>
                </c:manualLayout>
              </c:layout>
              <c:showVal val="1"/>
            </c:dLbl>
            <c:showVal val="1"/>
          </c:dLbls>
          <c:cat>
            <c:strRef>
              <c:f>Modalidad!$D$10:$D$13</c:f>
              <c:strCache>
                <c:ptCount val="4"/>
                <c:pt idx="0">
                  <c:v>Área de Ciencias de la Vida</c:v>
                </c:pt>
                <c:pt idx="1">
                  <c:v>Área de Ciencias Puras</c:v>
                </c:pt>
                <c:pt idx="2">
                  <c:v>Área de Ciencias Sociales</c:v>
                </c:pt>
                <c:pt idx="3">
                  <c:v>Área de Humanidades</c:v>
                </c:pt>
              </c:strCache>
            </c:strRef>
          </c:cat>
          <c:val>
            <c:numRef>
              <c:f>Modalidad!$F$10:$F$13</c:f>
              <c:numCache>
                <c:formatCode>General</c:formatCode>
                <c:ptCount val="4"/>
                <c:pt idx="0">
                  <c:v>3</c:v>
                </c:pt>
                <c:pt idx="1">
                  <c:v>3</c:v>
                </c:pt>
                <c:pt idx="2">
                  <c:v>14</c:v>
                </c:pt>
                <c:pt idx="3">
                  <c:v>11</c:v>
                </c:pt>
              </c:numCache>
            </c:numRef>
          </c:val>
        </c:ser>
        <c:dLbls>
          <c:showVal val="1"/>
        </c:dLbls>
        <c:shape val="box"/>
        <c:axId val="56032256"/>
        <c:axId val="56107776"/>
        <c:axId val="0"/>
      </c:bar3DChart>
      <c:catAx>
        <c:axId val="56032256"/>
        <c:scaling>
          <c:orientation val="minMax"/>
        </c:scaling>
        <c:axPos val="b"/>
        <c:majorTickMark val="none"/>
        <c:tickLblPos val="nextTo"/>
        <c:crossAx val="56107776"/>
        <c:crosses val="autoZero"/>
        <c:auto val="1"/>
        <c:lblAlgn val="ctr"/>
        <c:lblOffset val="100"/>
      </c:catAx>
      <c:valAx>
        <c:axId val="56107776"/>
        <c:scaling>
          <c:orientation val="minMax"/>
        </c:scaling>
        <c:delete val="1"/>
        <c:axPos val="l"/>
        <c:numFmt formatCode="General" sourceLinked="1"/>
        <c:tickLblPos val="none"/>
        <c:crossAx val="56032256"/>
        <c:crosses val="autoZero"/>
        <c:crossBetween val="between"/>
      </c:valAx>
    </c:plotArea>
    <c:legend>
      <c:legendPos val="t"/>
      <c:layout/>
    </c:legend>
    <c:plotVisOnly val="1"/>
  </c:chart>
  <c:spPr>
    <a:noFill/>
    <a:ln>
      <a:noFill/>
    </a:ln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ED1395-8729-44D3-9257-DB246CEF5F4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CC7066E1-8ACF-44DF-A55E-25FC198D3306}">
      <dgm:prSet phldrT="[Texto]" custT="1"/>
      <dgm:spPr/>
      <dgm:t>
        <a:bodyPr/>
        <a:lstStyle/>
        <a:p>
          <a:endParaRPr lang="es-ES" sz="2000" b="1" dirty="0"/>
        </a:p>
      </dgm:t>
    </dgm:pt>
    <dgm:pt modelId="{C36CD8F6-2F32-4DAB-8C58-B79F1943C004}" type="parTrans" cxnId="{BED9FFF9-6DEE-4EF4-A674-2875FB9A815F}">
      <dgm:prSet/>
      <dgm:spPr/>
      <dgm:t>
        <a:bodyPr/>
        <a:lstStyle/>
        <a:p>
          <a:endParaRPr lang="es-ES"/>
        </a:p>
      </dgm:t>
    </dgm:pt>
    <dgm:pt modelId="{48254C1B-0421-4BF4-B463-DCC286EDA324}" type="sibTrans" cxnId="{BED9FFF9-6DEE-4EF4-A674-2875FB9A815F}">
      <dgm:prSet/>
      <dgm:spPr/>
      <dgm:t>
        <a:bodyPr/>
        <a:lstStyle/>
        <a:p>
          <a:endParaRPr lang="es-ES"/>
        </a:p>
      </dgm:t>
    </dgm:pt>
    <dgm:pt modelId="{24C20DF0-F092-4617-8562-8844EBE85F39}">
      <dgm:prSet phldrT="[Texto]" custT="1"/>
      <dgm:spPr>
        <a:solidFill>
          <a:schemeClr val="bg1">
            <a:lumMod val="65000"/>
            <a:alpha val="50000"/>
          </a:schemeClr>
        </a:solidFill>
      </dgm:spPr>
      <dgm:t>
        <a:bodyPr/>
        <a:lstStyle/>
        <a:p>
          <a:endParaRPr lang="es-ES" sz="2000" b="1" dirty="0"/>
        </a:p>
      </dgm:t>
    </dgm:pt>
    <dgm:pt modelId="{A9FB239F-0C5C-41EE-8E4B-FF68656FD75D}" type="parTrans" cxnId="{EA70B653-CBBB-4312-B989-9E0A8A85BFF3}">
      <dgm:prSet/>
      <dgm:spPr/>
      <dgm:t>
        <a:bodyPr/>
        <a:lstStyle/>
        <a:p>
          <a:endParaRPr lang="es-ES"/>
        </a:p>
      </dgm:t>
    </dgm:pt>
    <dgm:pt modelId="{3F65280B-FFE7-428F-AF9F-7DF79531009A}" type="sibTrans" cxnId="{EA70B653-CBBB-4312-B989-9E0A8A85BFF3}">
      <dgm:prSet/>
      <dgm:spPr/>
      <dgm:t>
        <a:bodyPr/>
        <a:lstStyle/>
        <a:p>
          <a:endParaRPr lang="es-ES"/>
        </a:p>
      </dgm:t>
    </dgm:pt>
    <dgm:pt modelId="{8966A2D5-DFAA-4686-A32F-02813F4D9A93}" type="pres">
      <dgm:prSet presAssocID="{0FED1395-8729-44D3-9257-DB246CEF5F4D}" presName="compositeShape" presStyleCnt="0">
        <dgm:presLayoutVars>
          <dgm:chMax val="7"/>
          <dgm:dir/>
          <dgm:resizeHandles val="exact"/>
        </dgm:presLayoutVars>
      </dgm:prSet>
      <dgm:spPr/>
    </dgm:pt>
    <dgm:pt modelId="{25C304BB-E953-4AA5-A1B6-A5C70239DEEB}" type="pres">
      <dgm:prSet presAssocID="{CC7066E1-8ACF-44DF-A55E-25FC198D3306}" presName="circ1" presStyleLbl="vennNode1" presStyleIdx="0" presStyleCnt="2" custScaleX="82863" custScaleY="78203"/>
      <dgm:spPr/>
      <dgm:t>
        <a:bodyPr/>
        <a:lstStyle/>
        <a:p>
          <a:endParaRPr lang="es-ES"/>
        </a:p>
      </dgm:t>
    </dgm:pt>
    <dgm:pt modelId="{6494C2FF-8EA4-4E18-8AE2-B4775DE05C08}" type="pres">
      <dgm:prSet presAssocID="{CC7066E1-8ACF-44DF-A55E-25FC198D330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B16AC9-B17F-4A7D-ABD2-D235CB200667}" type="pres">
      <dgm:prSet presAssocID="{24C20DF0-F092-4617-8562-8844EBE85F39}" presName="circ2" presStyleLbl="vennNode1" presStyleIdx="1" presStyleCnt="2" custScaleX="94017" custScaleY="91609" custLinFactNeighborX="-32986"/>
      <dgm:spPr/>
      <dgm:t>
        <a:bodyPr/>
        <a:lstStyle/>
        <a:p>
          <a:endParaRPr lang="es-ES"/>
        </a:p>
      </dgm:t>
    </dgm:pt>
    <dgm:pt modelId="{CBFDB880-2789-40FE-89DD-A2BB4AE5483E}" type="pres">
      <dgm:prSet presAssocID="{24C20DF0-F092-4617-8562-8844EBE85F3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ED9FFF9-6DEE-4EF4-A674-2875FB9A815F}" srcId="{0FED1395-8729-44D3-9257-DB246CEF5F4D}" destId="{CC7066E1-8ACF-44DF-A55E-25FC198D3306}" srcOrd="0" destOrd="0" parTransId="{C36CD8F6-2F32-4DAB-8C58-B79F1943C004}" sibTransId="{48254C1B-0421-4BF4-B463-DCC286EDA324}"/>
    <dgm:cxn modelId="{F88837C9-E0F2-4E50-9D08-E5016E684716}" type="presOf" srcId="{CC7066E1-8ACF-44DF-A55E-25FC198D3306}" destId="{25C304BB-E953-4AA5-A1B6-A5C70239DEEB}" srcOrd="0" destOrd="0" presId="urn:microsoft.com/office/officeart/2005/8/layout/venn1"/>
    <dgm:cxn modelId="{C7135342-D8F7-4791-9908-0CB08F9A8B2B}" type="presOf" srcId="{0FED1395-8729-44D3-9257-DB246CEF5F4D}" destId="{8966A2D5-DFAA-4686-A32F-02813F4D9A93}" srcOrd="0" destOrd="0" presId="urn:microsoft.com/office/officeart/2005/8/layout/venn1"/>
    <dgm:cxn modelId="{47658B13-BCB4-41BE-8FF7-C285FED419EF}" type="presOf" srcId="{24C20DF0-F092-4617-8562-8844EBE85F39}" destId="{28B16AC9-B17F-4A7D-ABD2-D235CB200667}" srcOrd="0" destOrd="0" presId="urn:microsoft.com/office/officeart/2005/8/layout/venn1"/>
    <dgm:cxn modelId="{EA70B653-CBBB-4312-B989-9E0A8A85BFF3}" srcId="{0FED1395-8729-44D3-9257-DB246CEF5F4D}" destId="{24C20DF0-F092-4617-8562-8844EBE85F39}" srcOrd="1" destOrd="0" parTransId="{A9FB239F-0C5C-41EE-8E4B-FF68656FD75D}" sibTransId="{3F65280B-FFE7-428F-AF9F-7DF79531009A}"/>
    <dgm:cxn modelId="{3E55850B-B4AC-4A17-8E2A-14AAF2F0B983}" type="presOf" srcId="{CC7066E1-8ACF-44DF-A55E-25FC198D3306}" destId="{6494C2FF-8EA4-4E18-8AE2-B4775DE05C08}" srcOrd="1" destOrd="0" presId="urn:microsoft.com/office/officeart/2005/8/layout/venn1"/>
    <dgm:cxn modelId="{21D38C36-2260-4574-820F-A5E4684AAD67}" type="presOf" srcId="{24C20DF0-F092-4617-8562-8844EBE85F39}" destId="{CBFDB880-2789-40FE-89DD-A2BB4AE5483E}" srcOrd="1" destOrd="0" presId="urn:microsoft.com/office/officeart/2005/8/layout/venn1"/>
    <dgm:cxn modelId="{E9896A65-F20B-4D44-AFFB-D7AC2BB34AEE}" type="presParOf" srcId="{8966A2D5-DFAA-4686-A32F-02813F4D9A93}" destId="{25C304BB-E953-4AA5-A1B6-A5C70239DEEB}" srcOrd="0" destOrd="0" presId="urn:microsoft.com/office/officeart/2005/8/layout/venn1"/>
    <dgm:cxn modelId="{B1797549-4F02-488A-BB9A-F6541CF19DEC}" type="presParOf" srcId="{8966A2D5-DFAA-4686-A32F-02813F4D9A93}" destId="{6494C2FF-8EA4-4E18-8AE2-B4775DE05C08}" srcOrd="1" destOrd="0" presId="urn:microsoft.com/office/officeart/2005/8/layout/venn1"/>
    <dgm:cxn modelId="{2DF45FE2-6382-4F46-B6DC-7261ABBAF57A}" type="presParOf" srcId="{8966A2D5-DFAA-4686-A32F-02813F4D9A93}" destId="{28B16AC9-B17F-4A7D-ABD2-D235CB200667}" srcOrd="2" destOrd="0" presId="urn:microsoft.com/office/officeart/2005/8/layout/venn1"/>
    <dgm:cxn modelId="{860F6B3A-88B6-4DE3-97E7-43A276CDF05E}" type="presParOf" srcId="{8966A2D5-DFAA-4686-A32F-02813F4D9A93}" destId="{CBFDB880-2789-40FE-89DD-A2BB4AE5483E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5C304BB-E953-4AA5-A1B6-A5C70239DEEB}">
      <dsp:nvSpPr>
        <dsp:cNvPr id="0" name=""/>
        <dsp:cNvSpPr/>
      </dsp:nvSpPr>
      <dsp:spPr>
        <a:xfrm>
          <a:off x="1734042" y="360043"/>
          <a:ext cx="2670452" cy="252027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b="1" kern="1200" dirty="0"/>
        </a:p>
      </dsp:txBody>
      <dsp:txXfrm>
        <a:off x="2106943" y="657237"/>
        <a:ext cx="1539720" cy="1925884"/>
      </dsp:txXfrm>
    </dsp:sp>
    <dsp:sp modelId="{28B16AC9-B17F-4A7D-ABD2-D235CB200667}">
      <dsp:nvSpPr>
        <dsp:cNvPr id="0" name=""/>
        <dsp:cNvSpPr/>
      </dsp:nvSpPr>
      <dsp:spPr>
        <a:xfrm>
          <a:off x="2813950" y="144023"/>
          <a:ext cx="3029916" cy="2952312"/>
        </a:xfrm>
        <a:prstGeom prst="ellipse">
          <a:avLst/>
        </a:prstGeom>
        <a:solidFill>
          <a:schemeClr val="bg1">
            <a:lumMod val="65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b="1" kern="1200" dirty="0"/>
        </a:p>
      </dsp:txBody>
      <dsp:txXfrm>
        <a:off x="3673791" y="492164"/>
        <a:ext cx="1746978" cy="2256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90137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3" tIns="47416" rIns="94833" bIns="47416" numCol="1" anchor="t" anchorCtr="0" compatLnSpc="1">
            <a:prstTxWarp prst="textNoShape">
              <a:avLst/>
            </a:prstTxWarp>
          </a:bodyPr>
          <a:lstStyle>
            <a:lvl1pPr defTabSz="948442">
              <a:defRPr sz="1200"/>
            </a:lvl1pPr>
          </a:lstStyle>
          <a:p>
            <a:endParaRPr lang="es-E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461" y="0"/>
            <a:ext cx="2890137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3" tIns="47416" rIns="94833" bIns="47416" numCol="1" anchor="t" anchorCtr="0" compatLnSpc="1">
            <a:prstTxWarp prst="textNoShape">
              <a:avLst/>
            </a:prstTxWarp>
          </a:bodyPr>
          <a:lstStyle>
            <a:lvl1pPr algn="r" defTabSz="948442">
              <a:defRPr sz="1200"/>
            </a:lvl1pPr>
          </a:lstStyle>
          <a:p>
            <a:endParaRPr lang="es-ES" dirty="0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813"/>
            <a:ext cx="2890137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3" tIns="47416" rIns="94833" bIns="47416" numCol="1" anchor="b" anchorCtr="0" compatLnSpc="1">
            <a:prstTxWarp prst="textNoShape">
              <a:avLst/>
            </a:prstTxWarp>
          </a:bodyPr>
          <a:lstStyle>
            <a:lvl1pPr defTabSz="948442">
              <a:defRPr sz="1200"/>
            </a:lvl1pPr>
          </a:lstStyle>
          <a:p>
            <a:endParaRPr lang="es-ES" dirty="0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461" y="9430813"/>
            <a:ext cx="2890137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3" tIns="47416" rIns="94833" bIns="47416" numCol="1" anchor="b" anchorCtr="0" compatLnSpc="1">
            <a:prstTxWarp prst="textNoShape">
              <a:avLst/>
            </a:prstTxWarp>
          </a:bodyPr>
          <a:lstStyle>
            <a:lvl1pPr algn="r" defTabSz="948442">
              <a:defRPr sz="1200"/>
            </a:lvl1pPr>
          </a:lstStyle>
          <a:p>
            <a:fld id="{5522DF6D-CF33-444A-AC01-8595D9AD38F5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3164519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90137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3" tIns="47416" rIns="94833" bIns="47416" numCol="1" anchor="t" anchorCtr="0" compatLnSpc="1">
            <a:prstTxWarp prst="textNoShape">
              <a:avLst/>
            </a:prstTxWarp>
          </a:bodyPr>
          <a:lstStyle>
            <a:lvl1pPr defTabSz="948442">
              <a:defRPr sz="1200"/>
            </a:lvl1pPr>
          </a:lstStyle>
          <a:p>
            <a:endParaRPr lang="es-E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461" y="0"/>
            <a:ext cx="2890137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3" tIns="47416" rIns="94833" bIns="47416" numCol="1" anchor="t" anchorCtr="0" compatLnSpc="1">
            <a:prstTxWarp prst="textNoShape">
              <a:avLst/>
            </a:prstTxWarp>
          </a:bodyPr>
          <a:lstStyle>
            <a:lvl1pPr algn="r" defTabSz="948442">
              <a:defRPr sz="1200"/>
            </a:lvl1pPr>
          </a:lstStyle>
          <a:p>
            <a:endParaRPr lang="es-E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611" y="4715407"/>
            <a:ext cx="5335867" cy="4467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3" tIns="47416" rIns="94833" bIns="474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813"/>
            <a:ext cx="2890137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3" tIns="47416" rIns="94833" bIns="47416" numCol="1" anchor="b" anchorCtr="0" compatLnSpc="1">
            <a:prstTxWarp prst="textNoShape">
              <a:avLst/>
            </a:prstTxWarp>
          </a:bodyPr>
          <a:lstStyle>
            <a:lvl1pPr defTabSz="948442">
              <a:defRPr sz="1200"/>
            </a:lvl1pPr>
          </a:lstStyle>
          <a:p>
            <a:endParaRPr lang="es-ES" dirty="0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461" y="9430813"/>
            <a:ext cx="2890137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3" tIns="47416" rIns="94833" bIns="47416" numCol="1" anchor="b" anchorCtr="0" compatLnSpc="1">
            <a:prstTxWarp prst="textNoShape">
              <a:avLst/>
            </a:prstTxWarp>
          </a:bodyPr>
          <a:lstStyle>
            <a:lvl1pPr algn="r" defTabSz="948442">
              <a:defRPr sz="1200"/>
            </a:lvl1pPr>
          </a:lstStyle>
          <a:p>
            <a:fld id="{71F8F6FD-66C6-43E4-817E-B33E4F921DAF}" type="slidenum">
              <a:rPr lang="es-ES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3472416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5014DF-D133-4AC0-A4F8-13ECDBC2EF95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779839" y="9432927"/>
            <a:ext cx="2889250" cy="49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583" tIns="48293" rIns="96583" bIns="48293" anchor="b"/>
          <a:lstStyle/>
          <a:p>
            <a:pPr algn="r" defTabSz="964201"/>
            <a:fld id="{19C9E419-F383-485D-A5CE-DDA856BB1E75}" type="slidenum">
              <a:rPr lang="en-GB" sz="1300">
                <a:latin typeface="Calibri" pitchFamily="34" charset="0"/>
              </a:rPr>
              <a:pPr algn="r" defTabSz="964201"/>
              <a:t>5</a:t>
            </a:fld>
            <a:endParaRPr lang="en-GB" sz="1300" dirty="0">
              <a:latin typeface="Calibri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46038" y="-14288"/>
            <a:ext cx="6761163" cy="50720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1300" y="5302251"/>
            <a:ext cx="6254750" cy="4089401"/>
          </a:xfrm>
          <a:noFill/>
        </p:spPr>
        <p:txBody>
          <a:bodyPr wrap="square" lIns="91378" tIns="45691" rIns="91378" bIns="4569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dirty="0" smtClean="0"/>
          </a:p>
        </p:txBody>
      </p:sp>
      <p:sp>
        <p:nvSpPr>
          <p:cNvPr id="3482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D47D09-D668-4888-8935-4B1C67B7294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5014DF-D133-4AC0-A4F8-13ECDBC2EF95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5014DF-D133-4AC0-A4F8-13ECDBC2EF95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4.jpeg"/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ivan\disenno\FECYT\presentaciones\power point\ppt nuevo logo\portada-home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0"/>
            <a:ext cx="9220200" cy="6943725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2008" y="980728"/>
            <a:ext cx="5148064" cy="1077218"/>
          </a:xfrm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2132856"/>
            <a:ext cx="5148064" cy="792088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/>
                </a:solidFill>
                <a:latin typeface="Cambria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 dirty="0"/>
          </a:p>
        </p:txBody>
      </p:sp>
      <p:grpSp>
        <p:nvGrpSpPr>
          <p:cNvPr id="7" name="6 Grupo"/>
          <p:cNvGrpSpPr/>
          <p:nvPr userDrawn="1"/>
        </p:nvGrpSpPr>
        <p:grpSpPr>
          <a:xfrm>
            <a:off x="4788024" y="6165304"/>
            <a:ext cx="4090094" cy="576064"/>
            <a:chOff x="4788024" y="6237312"/>
            <a:chExt cx="4090094" cy="576064"/>
          </a:xfrm>
        </p:grpSpPr>
        <p:pic>
          <p:nvPicPr>
            <p:cNvPr id="10" name="Picture 3" descr="C:\Documents and Settings\icarrero\Mis documentos\logotrans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84394" y="6237312"/>
              <a:ext cx="2193724" cy="549615"/>
            </a:xfrm>
            <a:prstGeom prst="rect">
              <a:avLst/>
            </a:prstGeom>
            <a:noFill/>
          </p:spPr>
        </p:pic>
        <p:pic>
          <p:nvPicPr>
            <p:cNvPr id="11" name="Picture 3" descr="C:\Documents and Settings\icarrero\Mis documentos\nuevologo.jp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88024" y="6262836"/>
              <a:ext cx="1764552" cy="55054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89713" y="44450"/>
            <a:ext cx="2159000" cy="6192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07950" y="44450"/>
            <a:ext cx="6329363" cy="6192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950" y="44450"/>
            <a:ext cx="8640763" cy="3968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09538" y="836613"/>
            <a:ext cx="4217987" cy="54006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79925" y="836613"/>
            <a:ext cx="4217988" cy="54006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79512" y="630932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bg1"/>
                </a:solidFill>
              </a:defRPr>
            </a:lvl1pPr>
          </a:lstStyle>
          <a:p>
            <a:fld id="{1DBF6DF4-30CF-4836-B0FC-77C2AC4954F2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3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99592" y="630932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apart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6321004"/>
            <a:ext cx="1680631" cy="4355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7" name="Picture 2" descr="C:\ivan\disenno\FECYT\presentaciones\power point\ppt nuevo logo\portada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220201" cy="6943725"/>
          </a:xfrm>
          <a:prstGeom prst="rect">
            <a:avLst/>
          </a:prstGeom>
          <a:noFill/>
        </p:spPr>
      </p:pic>
      <p:pic>
        <p:nvPicPr>
          <p:cNvPr id="6" name="Picture 9" descr="Unbenannt-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1340768"/>
            <a:ext cx="8858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 Título"/>
          <p:cNvSpPr>
            <a:spLocks noGrp="1"/>
          </p:cNvSpPr>
          <p:nvPr userDrawn="1">
            <p:ph type="ctrTitle"/>
          </p:nvPr>
        </p:nvSpPr>
        <p:spPr>
          <a:xfrm>
            <a:off x="179512" y="980728"/>
            <a:ext cx="4968552" cy="156966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15" name="2 Marcador de contenido"/>
          <p:cNvSpPr>
            <a:spLocks noGrp="1"/>
          </p:cNvSpPr>
          <p:nvPr userDrawn="1">
            <p:ph idx="1"/>
          </p:nvPr>
        </p:nvSpPr>
        <p:spPr>
          <a:xfrm>
            <a:off x="109539" y="2636912"/>
            <a:ext cx="5110534" cy="3600376"/>
          </a:xfrm>
        </p:spPr>
        <p:txBody>
          <a:bodyPr/>
          <a:lstStyle>
            <a:lvl1pPr marL="342900" indent="-342900">
              <a:buFontTx/>
              <a:buBlip>
                <a:blip r:embed="rId5"/>
              </a:buBlip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  <p:grpSp>
        <p:nvGrpSpPr>
          <p:cNvPr id="8" name="7 Grupo"/>
          <p:cNvGrpSpPr/>
          <p:nvPr userDrawn="1"/>
        </p:nvGrpSpPr>
        <p:grpSpPr>
          <a:xfrm>
            <a:off x="4788024" y="6165304"/>
            <a:ext cx="4090094" cy="576064"/>
            <a:chOff x="4788024" y="6237312"/>
            <a:chExt cx="4090094" cy="576064"/>
          </a:xfrm>
        </p:grpSpPr>
        <p:pic>
          <p:nvPicPr>
            <p:cNvPr id="11" name="Picture 3" descr="C:\Documents and Settings\icarrero\Mis documentos\logotrans.png"/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684394" y="6237312"/>
              <a:ext cx="2193724" cy="549615"/>
            </a:xfrm>
            <a:prstGeom prst="rect">
              <a:avLst/>
            </a:prstGeom>
            <a:noFill/>
          </p:spPr>
        </p:pic>
        <p:pic>
          <p:nvPicPr>
            <p:cNvPr id="12" name="Picture 3" descr="C:\Documents and Settings\icarrero\Mis documentos\nuevologo.jpg"/>
            <p:cNvPicPr>
              <a:picLocks noChangeAspect="1" noChangeArrowheads="1"/>
            </p:cNvPicPr>
            <p:nvPr userDrawn="1"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788024" y="6262836"/>
              <a:ext cx="1764552" cy="55054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950" y="44450"/>
            <a:ext cx="8640763" cy="461665"/>
          </a:xfrm>
        </p:spPr>
        <p:txBody>
          <a:bodyPr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8032" y="1412776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9538" y="836613"/>
            <a:ext cx="4217987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79925" y="836613"/>
            <a:ext cx="4217988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0" y="6769100"/>
            <a:ext cx="9109075" cy="8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84138">
              <a:tabLst>
                <a:tab pos="4483100" algn="ctr"/>
                <a:tab pos="8877300" algn="r"/>
              </a:tabLst>
              <a:defRPr sz="800" b="1">
                <a:latin typeface="Verdana" pitchFamily="34" charset="0"/>
              </a:defRPr>
            </a:lvl1pPr>
          </a:lstStyle>
          <a:p>
            <a:r>
              <a:rPr lang="es-ES" dirty="0" smtClean="0"/>
              <a:t>Currículum Vítae Normalizado de I+D+i (CVN)	septiembre2010 	 </a:t>
            </a:r>
            <a:fld id="{2A9AC79D-A2DD-4EA9-86AF-68295DA7265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 descr="pagina-blanca.pn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6" name="Picture 3" descr="C:\ivan\disenno\FECYT\presentaciones\power point\ppt nuevo logo\marca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096250" y="0"/>
            <a:ext cx="1047750" cy="14478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950" y="44450"/>
            <a:ext cx="864076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dirty="0" smtClean="0"/>
              <a:t>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538" y="836613"/>
            <a:ext cx="858837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dirty="0" smtClean="0"/>
              <a:t>Texto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</a:p>
        </p:txBody>
      </p:sp>
      <p:sp>
        <p:nvSpPr>
          <p:cNvPr id="14" name="3 Elipse"/>
          <p:cNvSpPr>
            <a:spLocks noChangeArrowheads="1"/>
          </p:cNvSpPr>
          <p:nvPr/>
        </p:nvSpPr>
        <p:spPr bwMode="auto">
          <a:xfrm>
            <a:off x="395213" y="6381750"/>
            <a:ext cx="360363" cy="360363"/>
          </a:xfrm>
          <a:prstGeom prst="ellipse">
            <a:avLst/>
          </a:prstGeom>
          <a:solidFill>
            <a:srgbClr val="30CDD7"/>
          </a:solidFill>
          <a:ln w="15875" cap="rnd" algn="ctr">
            <a:noFill/>
            <a:round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50000"/>
              </a:spcBef>
              <a:defRPr/>
            </a:pPr>
            <a:endParaRPr lang="es-ES">
              <a:latin typeface="Arial" pitchFamily="34" charset="0"/>
            </a:endParaRPr>
          </a:p>
        </p:txBody>
      </p:sp>
      <p:sp>
        <p:nvSpPr>
          <p:cNvPr id="9" name="Rectangle 19"/>
          <p:cNvSpPr txBox="1">
            <a:spLocks noChangeArrowheads="1"/>
          </p:cNvSpPr>
          <p:nvPr/>
        </p:nvSpPr>
        <p:spPr bwMode="auto">
          <a:xfrm>
            <a:off x="394965" y="6477461"/>
            <a:ext cx="36061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84138">
              <a:tabLst>
                <a:tab pos="4483100" algn="ctr"/>
                <a:tab pos="8877300" algn="r"/>
              </a:tabLst>
              <a:defRPr sz="800" b="1">
                <a:latin typeface="Verdana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83100" algn="ctr"/>
                <a:tab pos="8877300" algn="r"/>
              </a:tabLst>
              <a:defRPr/>
            </a:pPr>
            <a:fld id="{2A9AC79D-A2DD-4EA9-86AF-68295DA72654}" type="slidenum">
              <a:rPr kumimoji="0" lang="es-ES" sz="1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  <a:ea typeface="+mn-ea"/>
                <a:cs typeface="Calibri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483100" algn="ctr"/>
                  <a:tab pos="8877300" algn="r"/>
                </a:tabLst>
                <a:defRPr/>
              </a:pPr>
              <a:t>‹Nº›</a:t>
            </a:fld>
            <a:r>
              <a:rPr kumimoji="0" lang="es-E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  <a:ea typeface="+mn-ea"/>
                <a:cs typeface="Calibri" pitchFamily="34" charset="0"/>
              </a:rPr>
              <a:t> </a:t>
            </a:r>
            <a:endParaRPr kumimoji="0" lang="es-ES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  <a:ea typeface="+mn-ea"/>
              <a:cs typeface="Calibri" pitchFamily="34" charset="0"/>
            </a:endParaRPr>
          </a:p>
        </p:txBody>
      </p:sp>
      <p:grpSp>
        <p:nvGrpSpPr>
          <p:cNvPr id="19" name="18 Grupo"/>
          <p:cNvGrpSpPr/>
          <p:nvPr/>
        </p:nvGrpSpPr>
        <p:grpSpPr>
          <a:xfrm>
            <a:off x="4788024" y="6165304"/>
            <a:ext cx="4090094" cy="576064"/>
            <a:chOff x="4788024" y="6237312"/>
            <a:chExt cx="4090094" cy="576064"/>
          </a:xfrm>
        </p:grpSpPr>
        <p:pic>
          <p:nvPicPr>
            <p:cNvPr id="20" name="Picture 3" descr="C:\Documents and Settings\icarrero\Mis documentos\logotrans.png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6684394" y="6237312"/>
              <a:ext cx="2193724" cy="549615"/>
            </a:xfrm>
            <a:prstGeom prst="rect">
              <a:avLst/>
            </a:prstGeom>
            <a:noFill/>
          </p:spPr>
        </p:pic>
        <p:pic>
          <p:nvPicPr>
            <p:cNvPr id="21" name="Picture 3" descr="C:\Documents and Settings\icarrero\Mis documentos\nuevologo.jpg"/>
            <p:cNvPicPr>
              <a:picLocks noChangeAspect="1" noChangeArrowheads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4788024" y="6262836"/>
              <a:ext cx="1764552" cy="550540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2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50000"/>
        </a:spcBef>
        <a:spcAft>
          <a:spcPct val="0"/>
        </a:spcAft>
        <a:defRPr sz="2400" b="0">
          <a:solidFill>
            <a:srgbClr val="30CDD7"/>
          </a:solidFill>
          <a:latin typeface="Cambria" pitchFamily="18" charset="0"/>
          <a:ea typeface="+mj-ea"/>
          <a:cs typeface="+mj-cs"/>
        </a:defRPr>
      </a:lvl1pPr>
      <a:lvl2pPr algn="l" rtl="0" eaLnBrk="1" fontAlgn="base" hangingPunct="1">
        <a:spcBef>
          <a:spcPct val="50000"/>
        </a:spcBef>
        <a:spcAft>
          <a:spcPct val="0"/>
        </a:spcAft>
        <a:defRPr sz="2000">
          <a:solidFill>
            <a:srgbClr val="6699FF"/>
          </a:solidFill>
          <a:latin typeface="Georgia" pitchFamily="18" charset="0"/>
        </a:defRPr>
      </a:lvl2pPr>
      <a:lvl3pPr algn="l" rtl="0" eaLnBrk="1" fontAlgn="base" hangingPunct="1">
        <a:spcBef>
          <a:spcPct val="50000"/>
        </a:spcBef>
        <a:spcAft>
          <a:spcPct val="0"/>
        </a:spcAft>
        <a:defRPr sz="2000">
          <a:solidFill>
            <a:srgbClr val="6699FF"/>
          </a:solidFill>
          <a:latin typeface="Georgia" pitchFamily="18" charset="0"/>
        </a:defRPr>
      </a:lvl3pPr>
      <a:lvl4pPr algn="l" rtl="0" eaLnBrk="1" fontAlgn="base" hangingPunct="1">
        <a:spcBef>
          <a:spcPct val="50000"/>
        </a:spcBef>
        <a:spcAft>
          <a:spcPct val="0"/>
        </a:spcAft>
        <a:defRPr sz="2000">
          <a:solidFill>
            <a:srgbClr val="6699FF"/>
          </a:solidFill>
          <a:latin typeface="Georgia" pitchFamily="18" charset="0"/>
        </a:defRPr>
      </a:lvl4pPr>
      <a:lvl5pPr algn="l" rtl="0" eaLnBrk="1" fontAlgn="base" hangingPunct="1">
        <a:spcBef>
          <a:spcPct val="50000"/>
        </a:spcBef>
        <a:spcAft>
          <a:spcPct val="0"/>
        </a:spcAft>
        <a:defRPr sz="2000">
          <a:solidFill>
            <a:srgbClr val="6699FF"/>
          </a:solidFill>
          <a:latin typeface="Georgia" pitchFamily="18" charset="0"/>
        </a:defRPr>
      </a:lvl5pPr>
      <a:lvl6pPr marL="457200" algn="l" rtl="0" eaLnBrk="1" fontAlgn="base" hangingPunct="1">
        <a:spcBef>
          <a:spcPct val="50000"/>
        </a:spcBef>
        <a:spcAft>
          <a:spcPct val="0"/>
        </a:spcAft>
        <a:defRPr sz="2000">
          <a:solidFill>
            <a:srgbClr val="6699FF"/>
          </a:solidFill>
          <a:latin typeface="Georgia" pitchFamily="18" charset="0"/>
        </a:defRPr>
      </a:lvl6pPr>
      <a:lvl7pPr marL="914400" algn="l" rtl="0" eaLnBrk="1" fontAlgn="base" hangingPunct="1">
        <a:spcBef>
          <a:spcPct val="50000"/>
        </a:spcBef>
        <a:spcAft>
          <a:spcPct val="0"/>
        </a:spcAft>
        <a:defRPr sz="2000">
          <a:solidFill>
            <a:srgbClr val="6699FF"/>
          </a:solidFill>
          <a:latin typeface="Georgia" pitchFamily="18" charset="0"/>
        </a:defRPr>
      </a:lvl7pPr>
      <a:lvl8pPr marL="1371600" algn="l" rtl="0" eaLnBrk="1" fontAlgn="base" hangingPunct="1">
        <a:spcBef>
          <a:spcPct val="50000"/>
        </a:spcBef>
        <a:spcAft>
          <a:spcPct val="0"/>
        </a:spcAft>
        <a:defRPr sz="2000">
          <a:solidFill>
            <a:srgbClr val="6699FF"/>
          </a:solidFill>
          <a:latin typeface="Georgia" pitchFamily="18" charset="0"/>
        </a:defRPr>
      </a:lvl8pPr>
      <a:lvl9pPr marL="1828800" algn="l" rtl="0" eaLnBrk="1" fontAlgn="base" hangingPunct="1">
        <a:spcBef>
          <a:spcPct val="50000"/>
        </a:spcBef>
        <a:spcAft>
          <a:spcPct val="0"/>
        </a:spcAft>
        <a:defRPr sz="2000">
          <a:solidFill>
            <a:srgbClr val="6699FF"/>
          </a:solidFill>
          <a:latin typeface="Georgia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b="0">
          <a:solidFill>
            <a:schemeClr val="tx1"/>
          </a:solidFill>
          <a:latin typeface="Constantia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200" b="0">
          <a:solidFill>
            <a:srgbClr val="30CDD7"/>
          </a:solidFill>
          <a:latin typeface="Constantia" pitchFamily="18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 b="0">
          <a:solidFill>
            <a:schemeClr val="tx1"/>
          </a:solidFill>
          <a:latin typeface="Constantia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30CDD7"/>
          </a:solidFill>
          <a:latin typeface="Constantia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Arial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hart" Target="../charts/char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Relationship Id="rId4" Type="http://schemas.openxmlformats.org/officeDocument/2006/relationships/image" Target="cid:image001.png@01CCFDF9.CB3E3F00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Relationship Id="rId4" Type="http://schemas.openxmlformats.org/officeDocument/2006/relationships/image" Target="cid:image001.png@01CCFDF8.11F66960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vn.fecyt.e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2008" y="980728"/>
            <a:ext cx="5148064" cy="2062103"/>
          </a:xfrm>
        </p:spPr>
        <p:txBody>
          <a:bodyPr/>
          <a:lstStyle/>
          <a:p>
            <a:r>
              <a:rPr lang="es-ES" dirty="0" smtClean="0"/>
              <a:t>Quiero estar entre los mejores revistas: resultados de la Tercera evaluación de revistas</a:t>
            </a:r>
            <a:endParaRPr lang="es-ES" dirty="0"/>
          </a:p>
        </p:txBody>
      </p:sp>
      <p:sp>
        <p:nvSpPr>
          <p:cNvPr id="4" name="8 Marcador de título"/>
          <p:cNvSpPr txBox="1">
            <a:spLocks/>
          </p:cNvSpPr>
          <p:nvPr/>
        </p:nvSpPr>
        <p:spPr>
          <a:xfrm>
            <a:off x="179512" y="3284984"/>
            <a:ext cx="4392488" cy="504056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200" noProof="0" dirty="0" smtClean="0">
                <a:latin typeface="Cambria" pitchFamily="18" charset="0"/>
                <a:ea typeface="+mj-ea"/>
                <a:cs typeface="+mj-cs"/>
              </a:rPr>
              <a:t> 10 de Mayo 2012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476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www.guiadeposgrados.com/wp-content/uploads/2011/11/mba-los-mejores-entre-los-mejo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4476750" cy="266700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4644008" y="836712"/>
            <a:ext cx="324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IMPORTANTE para este club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004048" y="1556792"/>
            <a:ext cx="32403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Es un proceso totalmente voluntario</a:t>
            </a:r>
          </a:p>
          <a:p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Se convoca desde FECYT a las revistas científicas editadas en servicios de publicaciones de universidades, CSIC, OPIS, sociedades científicas….</a:t>
            </a:r>
          </a:p>
          <a:p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Es un proceso trasparente que cuenta con unas bases y una guía de evaluación publicadas en la web</a:t>
            </a:r>
          </a:p>
          <a:p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www.evaluacionarce.fecyt.es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179512" y="260648"/>
            <a:ext cx="8424936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               QUIERO ESTAR ENTRE LAS MEJORES REVISTAS:EVALUACIÓN DE REVISTAS  </a:t>
            </a:r>
            <a:r>
              <a:rPr kumimoji="0" lang="es-ES" sz="1400" b="1" i="0" u="none" strike="noStrike" kern="0" cap="none" spc="0" normalizeH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FECYT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5536" y="836712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ES" sz="1200" dirty="0" smtClean="0"/>
          </a:p>
          <a:p>
            <a:pPr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Difusión de estándares de calidad editorial y científica en revistas</a:t>
            </a:r>
          </a:p>
          <a:p>
            <a:endParaRPr lang="es-ES" sz="1200" dirty="0" smtClean="0">
              <a:solidFill>
                <a:schemeClr val="accent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Proceso de Evaluación de calidad de revistas científicas españolas:</a:t>
            </a:r>
            <a:endParaRPr lang="es-ES" sz="1200" dirty="0" smtClean="0"/>
          </a:p>
          <a:p>
            <a:endParaRPr lang="es-ES" sz="1200" dirty="0" smtClean="0"/>
          </a:p>
          <a:p>
            <a:pPr lvl="1">
              <a:buFont typeface="Arial" pitchFamily="34" charset="0"/>
              <a:buChar char="•"/>
            </a:pPr>
            <a:r>
              <a:rPr lang="es-ES" sz="1200" dirty="0" smtClean="0"/>
              <a:t> </a:t>
            </a:r>
            <a:r>
              <a:rPr lang="es-ES" sz="1200" dirty="0" smtClean="0">
                <a:solidFill>
                  <a:schemeClr val="accent1"/>
                </a:solidFill>
              </a:rPr>
              <a:t>FECYT concede a las revistas aprobadas un sello de calidad, vigente durante 3 años</a:t>
            </a:r>
          </a:p>
          <a:p>
            <a:endParaRPr lang="es-ES" sz="1200" dirty="0" smtClean="0">
              <a:solidFill>
                <a:schemeClr val="accent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FECYT recomienda el listado de revistas aprobadas a Thomson y Elsevier para ser consideradas en sus procesos de evaluación</a:t>
            </a:r>
          </a:p>
          <a:p>
            <a:pPr>
              <a:buFont typeface="Arial" pitchFamily="34" charset="0"/>
              <a:buChar char="•"/>
            </a:pPr>
            <a:endParaRPr lang="es-ES" sz="1200" dirty="0" smtClean="0">
              <a:solidFill>
                <a:schemeClr val="accent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FECYT contribuye a que las Agencias de Evaluación valoren los artículos publicados en revistas acreditadas </a:t>
            </a:r>
          </a:p>
        </p:txBody>
      </p:sp>
      <p:pic>
        <p:nvPicPr>
          <p:cNvPr id="4" name="Picture 4" descr="http://www.creativehosting.es/wp-content/uploads/2012/01/SE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548680"/>
            <a:ext cx="3995936" cy="3995937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899592" y="620688"/>
            <a:ext cx="324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       QUE APORTA FECYT</a:t>
            </a:r>
          </a:p>
        </p:txBody>
      </p:sp>
      <p:pic>
        <p:nvPicPr>
          <p:cNvPr id="6" name="5 Imagen" descr="sello_2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4797152"/>
            <a:ext cx="2952328" cy="995861"/>
          </a:xfrm>
          <a:prstGeom prst="rect">
            <a:avLst/>
          </a:prstGeom>
        </p:spPr>
      </p:pic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79512" y="260648"/>
            <a:ext cx="8424936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               QUIERO ESTAR ENTRE LAS MEJORES REVISTAS:EVALUACIÓN DE REVISTAS  </a:t>
            </a:r>
            <a:r>
              <a:rPr kumimoji="0" lang="es-ES" sz="1400" b="1" i="0" u="none" strike="noStrike" kern="0" cap="none" spc="0" normalizeH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FECYT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23528" y="1052736"/>
            <a:ext cx="7200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1400" dirty="0" smtClean="0"/>
              <a:t> </a:t>
            </a:r>
            <a:r>
              <a:rPr lang="es-ES" sz="1200" dirty="0" smtClean="0">
                <a:solidFill>
                  <a:schemeClr val="accent1"/>
                </a:solidFill>
              </a:rPr>
              <a:t>Certificación ISO 9001 del proceso de evaluación </a:t>
            </a:r>
          </a:p>
          <a:p>
            <a:endParaRPr lang="es-ES" sz="1200" dirty="0" smtClean="0">
              <a:solidFill>
                <a:schemeClr val="accent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Simplificación de la evaluación y de los procesos con dos fases (editorial +  científica)</a:t>
            </a:r>
          </a:p>
          <a:p>
            <a:endParaRPr lang="es-ES" sz="1200" dirty="0" smtClean="0">
              <a:solidFill>
                <a:schemeClr val="accent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Renovación completa de los miembros de la Comisión de Evaluación: cumplimiento de los principios de principios de publicidad, transparencia, concurrencia, objetividad, igualdad y no discriminación.</a:t>
            </a:r>
          </a:p>
          <a:p>
            <a:pPr>
              <a:buFont typeface="Arial" pitchFamily="34" charset="0"/>
              <a:buChar char="•"/>
            </a:pPr>
            <a:endParaRPr lang="es-ES" sz="1200" dirty="0" smtClean="0">
              <a:solidFill>
                <a:schemeClr val="accent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Eficacia en la ejecución: cumplimiento de los plazos establecidos en el calendario </a:t>
            </a:r>
          </a:p>
          <a:p>
            <a:pPr>
              <a:buFont typeface="Arial" pitchFamily="34" charset="0"/>
              <a:buChar char="•"/>
            </a:pPr>
            <a:endParaRPr lang="es-ES" sz="1200" dirty="0" smtClean="0">
              <a:solidFill>
                <a:schemeClr val="accent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Firma electrónica de la solicitud : ha permitido una gestión documental electrónica de las solicitudes</a:t>
            </a:r>
          </a:p>
          <a:p>
            <a:endParaRPr lang="es-ES" sz="1200" dirty="0" smtClean="0">
              <a:solidFill>
                <a:schemeClr val="accent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 Tiempos de evaluación (5 meses) :</a:t>
            </a:r>
          </a:p>
          <a:p>
            <a:endParaRPr lang="es-ES" sz="1200" dirty="0" smtClean="0">
              <a:solidFill>
                <a:schemeClr val="accent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Apertura: 3 octubre de 2011</a:t>
            </a:r>
          </a:p>
          <a:p>
            <a:pPr lvl="1"/>
            <a:endParaRPr lang="es-ES" sz="1200" dirty="0" smtClean="0">
              <a:solidFill>
                <a:schemeClr val="accent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Cierre: 14 marzo de 2011 </a:t>
            </a:r>
          </a:p>
          <a:p>
            <a:pPr lvl="1"/>
            <a:endParaRPr lang="es-ES" sz="1200" dirty="0" smtClean="0">
              <a:solidFill>
                <a:schemeClr val="accent1"/>
              </a:solidFill>
            </a:endParaRPr>
          </a:p>
          <a:p>
            <a:pPr lvl="1"/>
            <a:endParaRPr lang="es-ES" sz="1400" dirty="0" smtClean="0"/>
          </a:p>
        </p:txBody>
      </p:sp>
      <p:pic>
        <p:nvPicPr>
          <p:cNvPr id="5" name="Picture 2" descr="C:\Documents and Settings\cgonzalez\Configuración local\Archivos temporales de Internet\Content.IE5\UOFNZCS7\MC9001495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3284984"/>
            <a:ext cx="3185311" cy="2571184"/>
          </a:xfrm>
          <a:prstGeom prst="rect">
            <a:avLst/>
          </a:prstGeom>
          <a:noFill/>
        </p:spPr>
      </p:pic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79512" y="260648"/>
            <a:ext cx="8424936" cy="523220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 QUIERO ESTAR ENTRE LAS MEJORES REVISTAS:EVALUACIÓN DE REVISTAS  </a:t>
            </a:r>
            <a:r>
              <a:rPr kumimoji="0" lang="es-ES" sz="1400" b="1" i="0" u="none" strike="noStrike" kern="0" cap="none" spc="0" normalizeH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FECYT: NOVEDADES DE LA TERCERA EDICION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4860032" y="1340768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latin typeface="Arial" pitchFamily="34" charset="0"/>
                <a:cs typeface="Arial" pitchFamily="34" charset="0"/>
              </a:rPr>
              <a:t>Simplificación del proceso</a:t>
            </a:r>
          </a:p>
          <a:p>
            <a:pPr algn="ctr"/>
            <a:r>
              <a:rPr lang="es-ES" sz="1400" dirty="0" smtClean="0">
                <a:latin typeface="Arial" pitchFamily="34" charset="0"/>
                <a:cs typeface="Arial" pitchFamily="34" charset="0"/>
              </a:rPr>
              <a:t>Convocatoria abierta 3 octubre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46 Grupo"/>
          <p:cNvGrpSpPr/>
          <p:nvPr/>
        </p:nvGrpSpPr>
        <p:grpSpPr>
          <a:xfrm>
            <a:off x="0" y="1052736"/>
            <a:ext cx="4896544" cy="4320480"/>
            <a:chOff x="2061300" y="1772816"/>
            <a:chExt cx="3859629" cy="2883503"/>
          </a:xfrm>
        </p:grpSpPr>
        <p:grpSp>
          <p:nvGrpSpPr>
            <p:cNvPr id="3" name="30 Grupo"/>
            <p:cNvGrpSpPr/>
            <p:nvPr/>
          </p:nvGrpSpPr>
          <p:grpSpPr>
            <a:xfrm>
              <a:off x="3084024" y="1772816"/>
              <a:ext cx="1787052" cy="697543"/>
              <a:chOff x="1937312" y="0"/>
              <a:chExt cx="2258015" cy="812799"/>
            </a:xfrm>
          </p:grpSpPr>
          <p:sp>
            <p:nvSpPr>
              <p:cNvPr id="32" name="31 Trapecio"/>
              <p:cNvSpPr/>
              <p:nvPr/>
            </p:nvSpPr>
            <p:spPr>
              <a:xfrm>
                <a:off x="2438400" y="0"/>
                <a:ext cx="12192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00B05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3" name="Trapecio 4"/>
              <p:cNvSpPr/>
              <p:nvPr/>
            </p:nvSpPr>
            <p:spPr>
              <a:xfrm>
                <a:off x="1937312" y="0"/>
                <a:ext cx="2258015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kern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listado</a:t>
                </a:r>
                <a:r>
                  <a:rPr lang="es-ES" sz="800" kern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s-ES" sz="1400" kern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definitivo</a:t>
                </a:r>
                <a:endParaRPr lang="es-ES" sz="1400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" name="31 Grupo"/>
            <p:cNvGrpSpPr/>
            <p:nvPr/>
          </p:nvGrpSpPr>
          <p:grpSpPr>
            <a:xfrm>
              <a:off x="2997365" y="2492896"/>
              <a:ext cx="1929815" cy="703176"/>
              <a:chOff x="1828800" y="806235"/>
              <a:chExt cx="2438400" cy="819363"/>
            </a:xfrm>
          </p:grpSpPr>
          <p:sp>
            <p:nvSpPr>
              <p:cNvPr id="30" name="29 Trapecio"/>
              <p:cNvSpPr/>
              <p:nvPr/>
            </p:nvSpPr>
            <p:spPr>
              <a:xfrm>
                <a:off x="1828800" y="812799"/>
                <a:ext cx="24384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7030A0">
                  <a:alpha val="57000"/>
                </a:srgb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1" name="Trapecio 6"/>
              <p:cNvSpPr/>
              <p:nvPr/>
            </p:nvSpPr>
            <p:spPr>
              <a:xfrm>
                <a:off x="2043565" y="806235"/>
                <a:ext cx="2153656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1400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Análisis calidad científica</a:t>
                </a:r>
                <a:endParaRPr lang="es-ES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" name="32 Grupo"/>
            <p:cNvGrpSpPr/>
            <p:nvPr/>
          </p:nvGrpSpPr>
          <p:grpSpPr>
            <a:xfrm>
              <a:off x="2514131" y="3224243"/>
              <a:ext cx="2894721" cy="697543"/>
              <a:chOff x="1219199" y="1625599"/>
              <a:chExt cx="3657600" cy="812799"/>
            </a:xfrm>
          </p:grpSpPr>
          <p:sp>
            <p:nvSpPr>
              <p:cNvPr id="28" name="27 Trapecio"/>
              <p:cNvSpPr/>
              <p:nvPr/>
            </p:nvSpPr>
            <p:spPr>
              <a:xfrm>
                <a:off x="1219199" y="1625599"/>
                <a:ext cx="36576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B10E01">
                  <a:alpha val="44000"/>
                </a:srgb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9" name="Trapecio 8"/>
              <p:cNvSpPr/>
              <p:nvPr/>
            </p:nvSpPr>
            <p:spPr>
              <a:xfrm>
                <a:off x="1859279" y="1625599"/>
                <a:ext cx="237744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" name="33 Grupo"/>
            <p:cNvGrpSpPr/>
            <p:nvPr/>
          </p:nvGrpSpPr>
          <p:grpSpPr>
            <a:xfrm>
              <a:off x="2061300" y="3212976"/>
              <a:ext cx="3859629" cy="1443343"/>
              <a:chOff x="648077" y="1579246"/>
              <a:chExt cx="4876800" cy="1681828"/>
            </a:xfrm>
          </p:grpSpPr>
          <p:sp>
            <p:nvSpPr>
              <p:cNvPr id="26" name="25 Trapecio"/>
              <p:cNvSpPr/>
              <p:nvPr/>
            </p:nvSpPr>
            <p:spPr>
              <a:xfrm>
                <a:off x="648077" y="2448275"/>
                <a:ext cx="4876800" cy="812799"/>
              </a:xfrm>
              <a:prstGeom prst="trapezoid">
                <a:avLst>
                  <a:gd name="adj" fmla="val 75000"/>
                </a:avLst>
              </a:prstGeom>
              <a:solidFill>
                <a:schemeClr val="accent1">
                  <a:hueOff val="0"/>
                  <a:satOff val="0"/>
                  <a:lumOff val="0"/>
                  <a:alpha val="6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7" name="Trapecio 10"/>
              <p:cNvSpPr/>
              <p:nvPr/>
            </p:nvSpPr>
            <p:spPr>
              <a:xfrm>
                <a:off x="1488729" y="1579246"/>
                <a:ext cx="316992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Comprobación  12 criterios</a:t>
                </a:r>
              </a:p>
              <a:p>
                <a:pPr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Con documentación</a:t>
                </a:r>
                <a:endParaRPr lang="es-ES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" name="Trapecio 12"/>
            <p:cNvSpPr/>
            <p:nvPr/>
          </p:nvSpPr>
          <p:spPr>
            <a:xfrm>
              <a:off x="2369204" y="3933056"/>
              <a:ext cx="3135948" cy="6975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400" b="1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Formulario de registro.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400" b="1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Respuesta a formulario</a:t>
              </a:r>
              <a:endParaRPr lang="es-ES" sz="14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19 Rectángulo"/>
          <p:cNvSpPr/>
          <p:nvPr/>
        </p:nvSpPr>
        <p:spPr>
          <a:xfrm>
            <a:off x="4932040" y="2636912"/>
            <a:ext cx="2664296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latin typeface="Arial" pitchFamily="34" charset="0"/>
                <a:cs typeface="Arial" pitchFamily="34" charset="0"/>
              </a:rPr>
              <a:t>COMISIÓN DE EVALUACIÓN:</a:t>
            </a:r>
          </a:p>
          <a:p>
            <a:pPr algn="ctr"/>
            <a:r>
              <a:rPr lang="es-ES" sz="1400" dirty="0" smtClean="0">
                <a:latin typeface="Arial" pitchFamily="34" charset="0"/>
                <a:cs typeface="Arial" pitchFamily="34" charset="0"/>
              </a:rPr>
              <a:t>3 expertos  evaluación</a:t>
            </a:r>
          </a:p>
          <a:p>
            <a:pPr algn="ctr"/>
            <a:r>
              <a:rPr lang="es-ES" sz="1400" dirty="0" smtClean="0">
                <a:latin typeface="Arial" pitchFamily="34" charset="0"/>
                <a:cs typeface="Arial" pitchFamily="34" charset="0"/>
              </a:rPr>
              <a:t>4 expertos de cada modalidad:</a:t>
            </a:r>
          </a:p>
          <a:p>
            <a:pPr algn="ctr"/>
            <a:r>
              <a:rPr lang="es-ES" sz="1400" dirty="0" smtClean="0">
                <a:latin typeface="Arial" pitchFamily="34" charset="0"/>
                <a:cs typeface="Arial" pitchFamily="34" charset="0"/>
              </a:rPr>
              <a:t>Ciencias Sociales</a:t>
            </a:r>
          </a:p>
          <a:p>
            <a:pPr algn="ctr"/>
            <a:r>
              <a:rPr lang="es-ES" sz="1400" dirty="0" smtClean="0">
                <a:latin typeface="Arial" pitchFamily="34" charset="0"/>
                <a:cs typeface="Arial" pitchFamily="34" charset="0"/>
              </a:rPr>
              <a:t>Ciencias Humanas</a:t>
            </a:r>
          </a:p>
          <a:p>
            <a:pPr algn="ctr"/>
            <a:r>
              <a:rPr lang="es-ES" sz="1400" dirty="0" smtClean="0">
                <a:latin typeface="Arial" pitchFamily="34" charset="0"/>
                <a:cs typeface="Arial" pitchFamily="34" charset="0"/>
              </a:rPr>
              <a:t>Ciencias Puaras</a:t>
            </a:r>
          </a:p>
          <a:p>
            <a:pPr algn="ctr"/>
            <a:r>
              <a:rPr lang="es-ES" sz="1400" dirty="0" smtClean="0">
                <a:latin typeface="Arial" pitchFamily="34" charset="0"/>
                <a:cs typeface="Arial" pitchFamily="34" charset="0"/>
              </a:rPr>
              <a:t>Ciencias de la Vida</a:t>
            </a:r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23528" y="476672"/>
            <a:ext cx="7534275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b="1" kern="0" dirty="0" smtClean="0">
                <a:solidFill>
                  <a:srgbClr val="04617B"/>
                </a:solidFill>
              </a:rPr>
              <a:t>METODOLOGIA III EDICION DE LA CONVOCATORIA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6 Conector recto"/>
          <p:cNvCxnSpPr/>
          <p:nvPr/>
        </p:nvCxnSpPr>
        <p:spPr>
          <a:xfrm>
            <a:off x="7164288" y="1052736"/>
            <a:ext cx="432048" cy="20882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7236296" y="3284984"/>
            <a:ext cx="487464" cy="21602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7236296" y="3068960"/>
            <a:ext cx="1728192" cy="307777"/>
          </a:xfrm>
          <a:prstGeom prst="rect">
            <a:avLst/>
          </a:prstGeom>
          <a:solidFill>
            <a:srgbClr val="FB6353"/>
          </a:solidFill>
        </p:spPr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OBLIGATORIOS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7236296" y="5445224"/>
            <a:ext cx="1763688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274320" marR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</a:pPr>
            <a:r>
              <a:rPr kumimoji="0" lang="es-E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NOTA</a:t>
            </a:r>
            <a:r>
              <a:rPr kumimoji="0" lang="es-ES" sz="10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DE CORTE: 12 puntos sobre 20</a:t>
            </a:r>
            <a:endParaRPr kumimoji="0" lang="es-ES" sz="1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51520" y="476672"/>
          <a:ext cx="6912768" cy="5583494"/>
        </p:xfrm>
        <a:graphic>
          <a:graphicData uri="http://schemas.openxmlformats.org/drawingml/2006/table">
            <a:tbl>
              <a:tblPr/>
              <a:tblGrid>
                <a:gridCol w="2388091"/>
                <a:gridCol w="2101645"/>
                <a:gridCol w="2423032"/>
              </a:tblGrid>
              <a:tr h="34421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Indicadores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Observaciones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Documentación asociada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29581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 Identificación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los miembros de los consejos en la publicación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Filiación completa de miembros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 comprueba en la publicación (indicando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filiación de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miembros)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44151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 Apertura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del consejo de redacción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 menos un tercio de los miembros pertenece a instituciones diferentes al organismo editor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 comprueba en la publicación  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81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3. Instrucciones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autores detalladas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Imprescindible: Detallando metodología de evaluación 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 comprueba en la publicación  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4111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4. Existencia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resúmenes y palabras clave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 todos los artículos científicos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 comprueba en la publicación  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43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5. Traducción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los títulos de los artículos, palabras clave y resúmenes en inglés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 comprueba en la publicación  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9581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 Declaración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 cumplimiento de la periodicidad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Impresas: Certificados de imprenta. Electrónicas: número actual online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292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 Arbitraje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científico externo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Peer </a:t>
                      </a:r>
                      <a:r>
                        <a:rPr lang="es-ES" sz="10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review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: imprescindible 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Informes de revisión de dos artículos seleccionados al azar</a:t>
                      </a:r>
                      <a:b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 Listado de evaluadores con filiación del 2010: al menos 50% externos a la entidad editora y al comité de redacción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9581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 Internacionalidad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la revista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Mínimo 10% del CA o 10% de los autores afiliado a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inst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extranjera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Sumarios: marcar artículos con al menos un autor afiliado a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inst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extranjera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81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9. Porcentaje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artículos de investigación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Más del 50% de lo publicado es un artículo científico original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Sumarios: marcar artículos científicos originales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47775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10.</a:t>
                      </a:r>
                      <a:r>
                        <a:rPr lang="es-ES" sz="1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Endogamia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 las autorías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Menos del 20% de los trabajos firmados por miembros del Consejo de Redacción y a la entidad editora de la revista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Sumarios: marcar artículos científicos con los artículos firmados por miembros del CR y de la institución editora</a:t>
                      </a:r>
                    </a:p>
                  </a:txBody>
                  <a:tcPr marL="4618" marR="4618" marT="46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818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11. Bases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datos en la que están indizadas las revistas</a:t>
                      </a:r>
                    </a:p>
                  </a:txBody>
                  <a:tcPr marL="4618" marR="4618" marT="46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Internacionales de la especialidad y multidisciplinares</a:t>
                      </a:r>
                    </a:p>
                  </a:txBody>
                  <a:tcPr marL="4618" marR="4618" marT="46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618" marR="4618" marT="46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44151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 Repercusión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 impacto de la revista</a:t>
                      </a:r>
                    </a:p>
                  </a:txBody>
                  <a:tcPr marL="4618" marR="4618" marT="46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 términos de citas recibidas, atendiendo al área de conocimiento al que pertenecen</a:t>
                      </a:r>
                    </a:p>
                  </a:txBody>
                  <a:tcPr marL="4618" marR="4618" marT="46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618" marR="4618" marT="46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22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13. Evaluación 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la calidad científica</a:t>
                      </a:r>
                    </a:p>
                  </a:txBody>
                  <a:tcPr marL="4618" marR="4618" marT="46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Orientación de la revista (debe ser científica)</a:t>
                      </a:r>
                      <a:b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 Estructura de revista y artículos: estructura científica</a:t>
                      </a:r>
                    </a:p>
                  </a:txBody>
                  <a:tcPr marL="4618" marR="4618" marT="46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618" marR="4618" marT="46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51520" y="116632"/>
            <a:ext cx="7534275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b="1" kern="0" dirty="0" smtClean="0">
                <a:solidFill>
                  <a:srgbClr val="04617B"/>
                </a:solidFill>
              </a:rPr>
              <a:t>METODOLOGIA III EDICION DE LA CONVOCATORIA.</a:t>
            </a:r>
            <a:r>
              <a:rPr lang="es-ES" sz="1400" b="1" dirty="0" smtClean="0">
                <a:solidFill>
                  <a:schemeClr val="tx2"/>
                </a:solidFill>
              </a:rPr>
              <a:t> INDICADORES EVALUADOS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Flecha derecha"/>
          <p:cNvSpPr/>
          <p:nvPr/>
        </p:nvSpPr>
        <p:spPr>
          <a:xfrm>
            <a:off x="3923928" y="1340768"/>
            <a:ext cx="79208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4932040" y="1052736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latin typeface="Arial" pitchFamily="34" charset="0"/>
                <a:cs typeface="Arial" pitchFamily="34" charset="0"/>
              </a:rPr>
              <a:t>12% de las revistas que han participado han superado la evaluación</a:t>
            </a:r>
            <a:endParaRPr lang="es-ES" sz="1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46 Grupo"/>
          <p:cNvGrpSpPr/>
          <p:nvPr/>
        </p:nvGrpSpPr>
        <p:grpSpPr>
          <a:xfrm>
            <a:off x="0" y="1052736"/>
            <a:ext cx="4896544" cy="4320480"/>
            <a:chOff x="2061300" y="1772816"/>
            <a:chExt cx="3859629" cy="2883503"/>
          </a:xfrm>
        </p:grpSpPr>
        <p:grpSp>
          <p:nvGrpSpPr>
            <p:cNvPr id="3" name="30 Grupo"/>
            <p:cNvGrpSpPr/>
            <p:nvPr/>
          </p:nvGrpSpPr>
          <p:grpSpPr>
            <a:xfrm>
              <a:off x="3084024" y="1772816"/>
              <a:ext cx="1787052" cy="697543"/>
              <a:chOff x="1937312" y="0"/>
              <a:chExt cx="2258015" cy="812799"/>
            </a:xfrm>
          </p:grpSpPr>
          <p:sp>
            <p:nvSpPr>
              <p:cNvPr id="32" name="31 Trapecio"/>
              <p:cNvSpPr/>
              <p:nvPr/>
            </p:nvSpPr>
            <p:spPr>
              <a:xfrm>
                <a:off x="2438400" y="0"/>
                <a:ext cx="12192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00B05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3" name="Trapecio 4"/>
              <p:cNvSpPr/>
              <p:nvPr/>
            </p:nvSpPr>
            <p:spPr>
              <a:xfrm>
                <a:off x="1937312" y="0"/>
                <a:ext cx="2258015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b="1" kern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31</a:t>
                </a:r>
                <a:r>
                  <a:rPr lang="es-ES" sz="800" kern="12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s-E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Revistas </a:t>
                </a:r>
                <a:endParaRPr lang="es-ES" sz="1400" kern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" name="31 Grupo"/>
            <p:cNvGrpSpPr/>
            <p:nvPr/>
          </p:nvGrpSpPr>
          <p:grpSpPr>
            <a:xfrm>
              <a:off x="2997365" y="2492896"/>
              <a:ext cx="1929815" cy="703176"/>
              <a:chOff x="1828800" y="806235"/>
              <a:chExt cx="2438400" cy="819363"/>
            </a:xfrm>
          </p:grpSpPr>
          <p:sp>
            <p:nvSpPr>
              <p:cNvPr id="30" name="29 Trapecio"/>
              <p:cNvSpPr/>
              <p:nvPr/>
            </p:nvSpPr>
            <p:spPr>
              <a:xfrm>
                <a:off x="1828800" y="812799"/>
                <a:ext cx="24384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7030A0">
                  <a:alpha val="57000"/>
                </a:srgb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1" name="Trapecio 6"/>
              <p:cNvSpPr/>
              <p:nvPr/>
            </p:nvSpPr>
            <p:spPr>
              <a:xfrm>
                <a:off x="2043565" y="806235"/>
                <a:ext cx="2153656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1400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49</a:t>
                </a:r>
                <a:r>
                  <a:rPr lang="es-E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superan la fase de calidad editorial</a:t>
                </a:r>
                <a:endParaRPr lang="es-ES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" name="32 Grupo"/>
            <p:cNvGrpSpPr/>
            <p:nvPr/>
          </p:nvGrpSpPr>
          <p:grpSpPr>
            <a:xfrm>
              <a:off x="2514131" y="3224243"/>
              <a:ext cx="2894721" cy="697543"/>
              <a:chOff x="1219199" y="1625599"/>
              <a:chExt cx="3657600" cy="812799"/>
            </a:xfrm>
          </p:grpSpPr>
          <p:sp>
            <p:nvSpPr>
              <p:cNvPr id="28" name="27 Trapecio"/>
              <p:cNvSpPr/>
              <p:nvPr/>
            </p:nvSpPr>
            <p:spPr>
              <a:xfrm>
                <a:off x="1219199" y="1625599"/>
                <a:ext cx="3657600" cy="812799"/>
              </a:xfrm>
              <a:prstGeom prst="trapezoid">
                <a:avLst>
                  <a:gd name="adj" fmla="val 75000"/>
                </a:avLst>
              </a:prstGeom>
              <a:solidFill>
                <a:srgbClr val="B10E01">
                  <a:alpha val="44000"/>
                </a:srgb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9" name="Trapecio 8"/>
              <p:cNvSpPr/>
              <p:nvPr/>
            </p:nvSpPr>
            <p:spPr>
              <a:xfrm>
                <a:off x="1859279" y="1625599"/>
                <a:ext cx="237744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" name="33 Grupo"/>
            <p:cNvGrpSpPr/>
            <p:nvPr/>
          </p:nvGrpSpPr>
          <p:grpSpPr>
            <a:xfrm>
              <a:off x="2061300" y="3212976"/>
              <a:ext cx="3859629" cy="1443343"/>
              <a:chOff x="648077" y="1579246"/>
              <a:chExt cx="4876800" cy="1681828"/>
            </a:xfrm>
          </p:grpSpPr>
          <p:sp>
            <p:nvSpPr>
              <p:cNvPr id="26" name="25 Trapecio"/>
              <p:cNvSpPr/>
              <p:nvPr/>
            </p:nvSpPr>
            <p:spPr>
              <a:xfrm>
                <a:off x="648077" y="2448275"/>
                <a:ext cx="4876800" cy="812799"/>
              </a:xfrm>
              <a:prstGeom prst="trapezoid">
                <a:avLst>
                  <a:gd name="adj" fmla="val 75000"/>
                </a:avLst>
              </a:prstGeom>
              <a:solidFill>
                <a:schemeClr val="accent1">
                  <a:hueOff val="0"/>
                  <a:satOff val="0"/>
                  <a:lumOff val="0"/>
                  <a:alpha val="6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7" name="Trapecio 10"/>
              <p:cNvSpPr/>
              <p:nvPr/>
            </p:nvSpPr>
            <p:spPr>
              <a:xfrm>
                <a:off x="1488729" y="1579246"/>
                <a:ext cx="3169920" cy="81279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2860" tIns="22860" rIns="22860" bIns="22860" numCol="1" spcCol="1270" anchor="ctr" anchorCtr="0">
                <a:noAutofit/>
              </a:bodyPr>
              <a:lstStyle/>
              <a:p>
                <a:pPr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170 </a:t>
                </a:r>
                <a:r>
                  <a:rPr lang="es-E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revistas superan el registro</a:t>
                </a:r>
                <a:endParaRPr lang="es-ES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" name="Trapecio 12"/>
            <p:cNvSpPr/>
            <p:nvPr/>
          </p:nvSpPr>
          <p:spPr>
            <a:xfrm>
              <a:off x="2369204" y="3933056"/>
              <a:ext cx="3135948" cy="6975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400" b="1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255</a:t>
              </a:r>
              <a:r>
                <a:rPr lang="es-ES" sz="1400" kern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revistas presentadas</a:t>
              </a:r>
              <a:endParaRPr lang="es-ES" sz="1400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21" name="1 Gráfico"/>
          <p:cNvGraphicFramePr/>
          <p:nvPr/>
        </p:nvGraphicFramePr>
        <p:xfrm>
          <a:off x="3923928" y="2348880"/>
          <a:ext cx="5040560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251520" y="404664"/>
            <a:ext cx="7534275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b="1" kern="0" dirty="0" smtClean="0">
                <a:solidFill>
                  <a:srgbClr val="04617B"/>
                </a:solidFill>
              </a:rPr>
              <a:t>RESULTADOS III EDICION DE LA CONVOCATORIA.</a:t>
            </a:r>
            <a:r>
              <a:rPr lang="es-ES" sz="1400" b="1" dirty="0" smtClean="0">
                <a:solidFill>
                  <a:schemeClr val="tx2"/>
                </a:solidFill>
              </a:rPr>
              <a:t> 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38 Flecha doblada hacia arriba"/>
          <p:cNvSpPr/>
          <p:nvPr/>
        </p:nvSpPr>
        <p:spPr>
          <a:xfrm>
            <a:off x="2915816" y="3861048"/>
            <a:ext cx="3168352" cy="100811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34" name="33 Diagrama"/>
          <p:cNvGraphicFramePr/>
          <p:nvPr/>
        </p:nvGraphicFramePr>
        <p:xfrm>
          <a:off x="2267744" y="836712"/>
          <a:ext cx="8640960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5" name="34 CuadroTexto"/>
          <p:cNvSpPr txBox="1"/>
          <p:nvPr/>
        </p:nvSpPr>
        <p:spPr>
          <a:xfrm>
            <a:off x="3527376" y="1484784"/>
            <a:ext cx="18722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Revistas que se presentaron en la 1ª edición: </a:t>
            </a:r>
            <a:r>
              <a:rPr lang="es-ES" sz="1400" b="1" dirty="0" smtClean="0"/>
              <a:t>16</a:t>
            </a:r>
          </a:p>
          <a:p>
            <a:pPr lvl="0"/>
            <a:endParaRPr lang="es-ES" sz="1400" b="1" dirty="0" smtClean="0"/>
          </a:p>
          <a:p>
            <a:endParaRPr lang="es-ES" sz="1400" dirty="0"/>
          </a:p>
        </p:txBody>
      </p:sp>
      <p:sp>
        <p:nvSpPr>
          <p:cNvPr id="36" name="35 CuadroTexto"/>
          <p:cNvSpPr txBox="1"/>
          <p:nvPr/>
        </p:nvSpPr>
        <p:spPr>
          <a:xfrm>
            <a:off x="6732240" y="2664207"/>
            <a:ext cx="1800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Revistas que se presentaron en la 2ª edición: </a:t>
            </a:r>
            <a:r>
              <a:rPr lang="es-ES" sz="1400" b="1" dirty="0" smtClean="0"/>
              <a:t>57</a:t>
            </a:r>
          </a:p>
          <a:p>
            <a:pPr lvl="0"/>
            <a:endParaRPr lang="es-ES" sz="1400" dirty="0" smtClean="0"/>
          </a:p>
          <a:p>
            <a:endParaRPr lang="es-ES" sz="1400" dirty="0"/>
          </a:p>
        </p:txBody>
      </p:sp>
      <p:sp>
        <p:nvSpPr>
          <p:cNvPr id="37" name="36 CuadroTexto"/>
          <p:cNvSpPr txBox="1"/>
          <p:nvPr/>
        </p:nvSpPr>
        <p:spPr>
          <a:xfrm>
            <a:off x="5148064" y="2088143"/>
            <a:ext cx="15841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Revistas que se presentaron en la 1ª y en la 2ª edición: </a:t>
            </a:r>
            <a:r>
              <a:rPr lang="es-ES" sz="1400" b="1" dirty="0" smtClean="0"/>
              <a:t>59</a:t>
            </a:r>
          </a:p>
          <a:p>
            <a:pPr lvl="0"/>
            <a:endParaRPr lang="es-ES" sz="1400" dirty="0" smtClean="0"/>
          </a:p>
          <a:p>
            <a:endParaRPr lang="es-ES" sz="1400" dirty="0"/>
          </a:p>
        </p:txBody>
      </p:sp>
      <p:graphicFrame>
        <p:nvGraphicFramePr>
          <p:cNvPr id="38" name="2 Gráfico"/>
          <p:cNvGraphicFramePr/>
          <p:nvPr/>
        </p:nvGraphicFramePr>
        <p:xfrm>
          <a:off x="0" y="2420888"/>
          <a:ext cx="392392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6876256" y="3933056"/>
            <a:ext cx="15841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Revistas aprobadas que se han presentado a convocatorias anteriores: 20</a:t>
            </a:r>
            <a:endParaRPr lang="es-ES" sz="12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3491880" y="692696"/>
            <a:ext cx="4824536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400" b="1" kern="0" dirty="0" smtClean="0">
                <a:solidFill>
                  <a:srgbClr val="04617B"/>
                </a:solidFill>
              </a:rPr>
              <a:t>COINCIDENCIAS CON LA TERCERA EVALUACIÓN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251520" y="260648"/>
            <a:ext cx="7534275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b="1" kern="0" dirty="0" smtClean="0">
                <a:solidFill>
                  <a:srgbClr val="04617B"/>
                </a:solidFill>
              </a:rPr>
              <a:t>RESULTADOS III EDICION DE LA CONVOCATORIA.</a:t>
            </a:r>
            <a:r>
              <a:rPr lang="es-ES" sz="1400" b="1" dirty="0" smtClean="0">
                <a:solidFill>
                  <a:schemeClr val="tx2"/>
                </a:solidFill>
              </a:rPr>
              <a:t> 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Gráfico"/>
          <p:cNvGraphicFramePr/>
          <p:nvPr/>
        </p:nvGraphicFramePr>
        <p:xfrm>
          <a:off x="251520" y="836712"/>
          <a:ext cx="5454352" cy="340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932040" y="1700808"/>
            <a:ext cx="3959424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El mayor % de éxito lo obtiene el CSIC con un 58% de revistas aprobadas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Le siguen los colegios profesionales con un 33%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Hay que destacar la bajísima tasa de éxito de las universidades (8.3%) y de la administración pública (0%)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251521" y="260648"/>
            <a:ext cx="7488832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400" b="1" kern="0" dirty="0" smtClean="0">
                <a:solidFill>
                  <a:srgbClr val="04617B"/>
                </a:solidFill>
              </a:rPr>
              <a:t>RESULTADOS III EDICION DE LA CONVOCATORIA. </a:t>
            </a:r>
            <a:r>
              <a:rPr lang="es-ES" sz="1400" dirty="0" smtClean="0">
                <a:solidFill>
                  <a:schemeClr val="tx2"/>
                </a:solidFill>
              </a:rPr>
              <a:t>POR TIPOLOGÍA DE INSTITUCIÓN</a:t>
            </a:r>
            <a:r>
              <a:rPr lang="es-ES" sz="1400" b="1" dirty="0" smtClean="0">
                <a:solidFill>
                  <a:schemeClr val="tx2"/>
                </a:solidFill>
              </a:rPr>
              <a:t> 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076056" y="2996952"/>
            <a:ext cx="349188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11 revistas certificadas son editadas en universidades 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7 revistas certificadas proceden del CSIC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El resto proceden de asociaciones, colegios profesionales, federaciones…. 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Gráfico 3" descr="cid:image001.png@01CCFDF9.CB3E3F00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995936" y="4005064"/>
            <a:ext cx="403244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Gráfico"/>
          <p:cNvGraphicFramePr/>
          <p:nvPr/>
        </p:nvGraphicFramePr>
        <p:xfrm>
          <a:off x="251520" y="1700808"/>
          <a:ext cx="554461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23528" y="836712"/>
            <a:ext cx="5111552" cy="121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La tasa de éxito de las Ciencias de la Vida es del 9%</a:t>
            </a:r>
          </a:p>
          <a:p>
            <a:pPr algn="just" eaLnBrk="0" hangingPunct="0">
              <a:buFontTx/>
              <a:buChar char="•"/>
            </a:pPr>
            <a:r>
              <a:rPr lang="es-ES" sz="1100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La tasa de éxito de las Ciencias Puras es del 21%</a:t>
            </a:r>
          </a:p>
          <a:p>
            <a:pPr lvl="0" algn="just" eaLnBrk="0" hangingPunct="0">
              <a:buFontTx/>
              <a:buChar char="•"/>
            </a:pPr>
            <a:r>
              <a:rPr lang="es-ES" sz="1100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La tasa de éxito de las Ciencias Sociales es del 13%</a:t>
            </a:r>
            <a:endParaRPr lang="es-ES" sz="900" dirty="0" smtClean="0">
              <a:latin typeface="Arial" pitchFamily="34" charset="0"/>
              <a:cs typeface="Arial" pitchFamily="34" charset="0"/>
            </a:endParaRPr>
          </a:p>
          <a:p>
            <a:pPr lvl="0" algn="just" eaLnBrk="0" hangingPunct="0">
              <a:buFontTx/>
              <a:buChar char="•"/>
            </a:pPr>
            <a:r>
              <a:rPr lang="es-ES" sz="1100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La tasa de éxito de las Humanidades es del 11%</a:t>
            </a:r>
            <a:endParaRPr lang="es-ES" sz="900" dirty="0" smtClean="0">
              <a:latin typeface="Arial" pitchFamily="34" charset="0"/>
              <a:cs typeface="Arial" pitchFamily="34" charset="0"/>
            </a:endParaRPr>
          </a:p>
          <a:p>
            <a:pPr algn="just" eaLnBrk="0" hangingPunct="0"/>
            <a:endParaRPr lang="es-ES" sz="1100" dirty="0" smtClean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251520" y="260648"/>
            <a:ext cx="7534275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b="1" kern="0" dirty="0" smtClean="0">
                <a:solidFill>
                  <a:srgbClr val="04617B"/>
                </a:solidFill>
              </a:rPr>
              <a:t>RESULTADOS III EDICION DE LA CONVOCATORIA.</a:t>
            </a:r>
            <a:r>
              <a:rPr lang="es-ES" sz="1400" b="1" dirty="0" smtClean="0">
                <a:solidFill>
                  <a:schemeClr val="tx2"/>
                </a:solidFill>
              </a:rPr>
              <a:t> TASA DE EXITO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  <p:pic>
        <p:nvPicPr>
          <p:cNvPr id="6" name="Gráfico 1" descr="cid:image001.png@01CCFDF8.11F66960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788024" y="692696"/>
            <a:ext cx="4042588" cy="242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004048" y="3067654"/>
            <a:ext cx="3959424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14 revistas,  un 45% de las revistas proceden del área de Ciencias Sociales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11 revistas, el 35% de las revistas son del área de Humanidades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10% cada una las áreas de Ciencias Puras ( 4 revistas) y Ciencias de la vida ( 2 revistas)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755576" y="1340767"/>
          <a:ext cx="4320481" cy="1008112"/>
        </p:xfrm>
        <a:graphic>
          <a:graphicData uri="http://schemas.openxmlformats.org/drawingml/2006/table">
            <a:tbl>
              <a:tblPr/>
              <a:tblGrid>
                <a:gridCol w="1475618"/>
                <a:gridCol w="1004840"/>
                <a:gridCol w="1005385"/>
                <a:gridCol w="834638"/>
              </a:tblGrid>
              <a:tr h="335092">
                <a:tc>
                  <a:txBody>
                    <a:bodyPr/>
                    <a:lstStyle/>
                    <a:p>
                      <a:endParaRPr lang="es-E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Presentadas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Superan el proceso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Porcentaje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255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Primera edición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275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33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12%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255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Segunda edición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443</a:t>
                      </a:r>
                      <a:endParaRPr lang="es-ES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46</a:t>
                      </a:r>
                      <a:endParaRPr lang="es-ES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10%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255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Tercera edición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255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12%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255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TOTAL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973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110</a:t>
                      </a:r>
                      <a:endParaRPr lang="es-ES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ctr"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11%</a:t>
                      </a:r>
                      <a:endParaRPr lang="es-ES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539552" y="548680"/>
            <a:ext cx="7488832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400" b="1" kern="0" dirty="0" smtClean="0">
                <a:solidFill>
                  <a:srgbClr val="04617B"/>
                </a:solidFill>
              </a:rPr>
              <a:t>RESULTADOS AGREGADOS DE LAS TRES CONVOCATORIAS FECYT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580112" y="980728"/>
            <a:ext cx="208823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Wingdings" pitchFamily="2" charset="2"/>
              <a:buChar char="ü"/>
            </a:pPr>
            <a:r>
              <a:rPr lang="es-ES" sz="1000" b="1" dirty="0" smtClean="0"/>
              <a:t>110 revistas </a:t>
            </a:r>
            <a:r>
              <a:rPr lang="es-ES" sz="1000" dirty="0" smtClean="0"/>
              <a:t>es el número de revistas que han obtenido la certificación FECYT en alguna de las tres convocatorias realizadas hasta el momento.</a:t>
            </a: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492896"/>
            <a:ext cx="3527425" cy="206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420888"/>
            <a:ext cx="3888432" cy="3097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Rectángulo"/>
          <p:cNvSpPr/>
          <p:nvPr/>
        </p:nvSpPr>
        <p:spPr>
          <a:xfrm>
            <a:off x="3059832" y="2708920"/>
            <a:ext cx="18002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Wingdings" pitchFamily="2" charset="2"/>
              <a:buChar char="ü"/>
            </a:pPr>
            <a:r>
              <a:rPr lang="es-ES" sz="1000" b="1" dirty="0" smtClean="0"/>
              <a:t>53 de las revistas certificadas, un 48% pertenecen al área de Ciencias Sociales y un 32% al de Humanidades</a:t>
            </a:r>
            <a:endParaRPr lang="es-ES" sz="1000" dirty="0" smtClean="0"/>
          </a:p>
        </p:txBody>
      </p:sp>
      <p:sp>
        <p:nvSpPr>
          <p:cNvPr id="11" name="10 Rectángulo"/>
          <p:cNvSpPr/>
          <p:nvPr/>
        </p:nvSpPr>
        <p:spPr>
          <a:xfrm>
            <a:off x="2843808" y="4437112"/>
            <a:ext cx="208823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Wingdings" pitchFamily="2" charset="2"/>
              <a:buChar char="ü"/>
            </a:pPr>
            <a:r>
              <a:rPr lang="es-ES" sz="1000" b="1" dirty="0" smtClean="0"/>
              <a:t> 44 revistas con sello de calidad FECYT proceden de Universidades; 13 pertenecen al CSIC; 9 pertenecen a Sociedades y Editoriales…</a:t>
            </a:r>
            <a:endParaRPr lang="es-E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ÍNDICE</a:t>
            </a:r>
            <a:endParaRPr lang="es-ES" dirty="0"/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612775" y="1736056"/>
            <a:ext cx="7532688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 dirty="0" smtClean="0">
                <a:solidFill>
                  <a:schemeClr val="tx2"/>
                </a:solidFill>
              </a:rPr>
              <a:t>ARCE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11560" y="2132856"/>
            <a:ext cx="7532688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 dirty="0" smtClean="0">
                <a:solidFill>
                  <a:schemeClr val="tx2"/>
                </a:solidFill>
              </a:rPr>
              <a:t>III CONVOCATORIA DE EVALUACIÓN DE REVISTAS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611560" y="1340768"/>
            <a:ext cx="7534275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PRESENTACION</a:t>
            </a:r>
            <a:r>
              <a:rPr kumimoji="0" lang="es-ES" sz="1400" b="1" i="0" u="none" strike="noStrike" kern="0" cap="none" spc="0" normalizeH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 DE FECYT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899592" y="1052736"/>
          <a:ext cx="5476756" cy="4176176"/>
        </p:xfrm>
        <a:graphic>
          <a:graphicData uri="http://schemas.openxmlformats.org/drawingml/2006/table">
            <a:tbl>
              <a:tblPr/>
              <a:tblGrid>
                <a:gridCol w="2002821"/>
                <a:gridCol w="3473935"/>
              </a:tblGrid>
              <a:tr h="540420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 dirty="0">
                          <a:latin typeface="Arial"/>
                          <a:ea typeface="Times New Roman"/>
                          <a:cs typeface="Times New Roman"/>
                        </a:rPr>
                        <a:t>Cristina González </a:t>
                      </a:r>
                      <a:r>
                        <a:rPr lang="es-ES" sz="800" b="1" dirty="0" smtClean="0">
                          <a:latin typeface="Arial"/>
                          <a:ea typeface="Times New Roman"/>
                          <a:cs typeface="Times New Roman"/>
                        </a:rPr>
                        <a:t> Copeiro</a:t>
                      </a:r>
                      <a:endParaRPr lang="es-ES" sz="8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latin typeface="Arial"/>
                          <a:ea typeface="Times New Roman"/>
                          <a:cs typeface="Times New Roman"/>
                        </a:rPr>
                        <a:t>Directora del Departamento de Gestión de la Información científica de FECYT y Presidente de la Comisión de Evaluación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280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 dirty="0">
                          <a:latin typeface="Arial"/>
                          <a:ea typeface="Times New Roman"/>
                          <a:cs typeface="Times New Roman"/>
                        </a:rPr>
                        <a:t>Izaskun Lacunza 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latin typeface="Arial"/>
                          <a:ea typeface="Times New Roman"/>
                          <a:cs typeface="Times New Roman"/>
                        </a:rPr>
                        <a:t>Responsable de la Unidad de Fomento de la Producción Científica y el Acceso Abierto de FECYT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280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 dirty="0">
                          <a:latin typeface="Arial"/>
                          <a:ea typeface="Times New Roman"/>
                          <a:cs typeface="Times New Roman"/>
                        </a:rPr>
                        <a:t>María Ángeles Coslado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latin typeface="Arial"/>
                          <a:ea typeface="Times New Roman"/>
                          <a:cs typeface="Times New Roman"/>
                        </a:rPr>
                        <a:t>Responsable del proyecto de Apoyo a las Revistas Científicas Españolas (ARCE) de FECYT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280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 dirty="0">
                          <a:latin typeface="Arial"/>
                          <a:ea typeface="Times New Roman"/>
                          <a:cs typeface="Times New Roman"/>
                        </a:rPr>
                        <a:t>Elías Sanz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Helvetica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s-ES" sz="800">
                          <a:latin typeface="Arial"/>
                          <a:ea typeface="Times New Roman"/>
                          <a:cs typeface="Times New Roman"/>
                        </a:rPr>
                        <a:t>atedrático de Biblioteconomía y Documentación de la Universidad Carlos III de Madrid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420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 dirty="0">
                          <a:latin typeface="Arial"/>
                          <a:ea typeface="Times New Roman"/>
                          <a:cs typeface="Times New Roman"/>
                        </a:rPr>
                        <a:t>Rafael Aleixandre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latin typeface="Arial"/>
                          <a:ea typeface="Times New Roman"/>
                          <a:cs typeface="Times New Roman"/>
                        </a:rPr>
                        <a:t>Científico Titular del Instituto de Historia de la Medicina y de la Ciencia López Piñero (CSIC-Universitat de València)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280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 dirty="0">
                          <a:latin typeface="Arial"/>
                          <a:ea typeface="Times New Roman"/>
                          <a:cs typeface="Times New Roman"/>
                        </a:rPr>
                        <a:t>Cristóbal Urbano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latin typeface="Arial"/>
                          <a:ea typeface="Times New Roman"/>
                          <a:cs typeface="Times New Roman"/>
                        </a:rPr>
                        <a:t>Profesor Titular del Departamento de Biblioteconomía y Documentación de la Universidad de Barcelona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280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 dirty="0">
                          <a:latin typeface="Arial"/>
                          <a:ea typeface="Times New Roman"/>
                          <a:cs typeface="Times New Roman"/>
                        </a:rPr>
                        <a:t>María Paz Espinosa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latin typeface="Arial"/>
                          <a:ea typeface="Times New Roman"/>
                          <a:cs typeface="Times New Roman"/>
                        </a:rPr>
                        <a:t>Catedrática de Fundamentos del Análisis Económico de la Universidad del País Vasco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016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 dirty="0">
                          <a:latin typeface="Arial"/>
                          <a:ea typeface="Times New Roman"/>
                          <a:cs typeface="Times New Roman"/>
                        </a:rPr>
                        <a:t>Eukene Lacarra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Arial"/>
                        </a:rPr>
                        <a:t>Catedrática de Filología Hispánica, Románica y Teoría de la Literatura de la Universidad del País Vasco</a:t>
                      </a:r>
                      <a:endParaRPr lang="es-ES" sz="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280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 dirty="0">
                          <a:latin typeface="Arial"/>
                          <a:ea typeface="Times New Roman"/>
                          <a:cs typeface="Times New Roman"/>
                        </a:rPr>
                        <a:t>Antonio Ferrer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800">
                          <a:latin typeface="Arial"/>
                          <a:ea typeface="Times New Roman"/>
                          <a:cs typeface="Times New Roman"/>
                        </a:rPr>
                        <a:t>Catedrático de Física Atómica, Molecular y Nuclear de la Universidad de Valencia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280">
                <a:tc>
                  <a:txBody>
                    <a:bodyPr/>
                    <a:lstStyle/>
                    <a:p>
                      <a:pPr marL="180340" algn="l">
                        <a:spcAft>
                          <a:spcPts val="0"/>
                        </a:spcAft>
                      </a:pPr>
                      <a:r>
                        <a:rPr lang="es-ES" sz="800" b="1" dirty="0">
                          <a:latin typeface="Arial"/>
                          <a:ea typeface="Times New Roman"/>
                          <a:cs typeface="Times New Roman"/>
                        </a:rPr>
                        <a:t>Francisco Clasca</a:t>
                      </a: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Catedrático Anatomía y Embriología Humana de la Universidad Autónoma de Madrid</a:t>
                      </a:r>
                      <a:endParaRPr lang="es-ES" sz="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55418" marR="554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683568" y="404664"/>
            <a:ext cx="7488832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400" b="1" kern="0" noProof="0" dirty="0" smtClean="0">
                <a:solidFill>
                  <a:srgbClr val="04617B"/>
                </a:solidFill>
              </a:rPr>
              <a:t>COMPOSICION DE LA COMISION DE EVALUACIÓN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3" name="Picture 4" descr="http://t1.gstatic.com/images?q=tbn:ANd9GcTtKrzxNCVu3oreCoKVnn672prUk-H53fXxKnNYvrfn6vSsDqb3-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196752"/>
            <a:ext cx="3461370" cy="279678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148064" y="1124744"/>
            <a:ext cx="32403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El proceso para llegar a ser una revista de calidad es largo</a:t>
            </a:r>
          </a:p>
          <a:p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Da la sensación de que hay muchos escollos en el camino que se encuentran</a:t>
            </a:r>
          </a:p>
          <a:p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El editor y las personas que trabajan en el proceso de creación de una revista, creen que los procesos de calidad son obstáculos para sus resultados</a:t>
            </a:r>
          </a:p>
          <a:p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Estamos convencidos de que poco a poco si se sigue un proceso, al final se acaba alcanzando la meta y se puede obtener el sello de calidad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79512" y="260648"/>
            <a:ext cx="8424936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               QUIERO ESTAR ENTRE LAS MEJORES:EVALUACION DE REVISTAS  </a:t>
            </a:r>
            <a:r>
              <a:rPr kumimoji="0" lang="es-ES" sz="1400" b="1" i="0" u="none" strike="noStrike" kern="0" cap="none" spc="0" normalizeH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FECYT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pequeocio.com/wp-content/uploads/2011/11/los-mejores-juegos-de-la-wii-para-nin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052736"/>
            <a:ext cx="3919961" cy="331236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611560" y="836712"/>
            <a:ext cx="32403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FECYT sabe que hay otros procesos de evaluación, que complementan y ayudan al nuestro y viceversa</a:t>
            </a:r>
          </a:p>
          <a:p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Hay revistas que son buenas que no han superado la evaluación, bien porque tienen algún indicador que es fácilmente subsanable, o porque no se han presentado</a:t>
            </a:r>
          </a:p>
          <a:p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 Sabemos que no tienen el sello FECYT todas las revistas de gran calidad, pero si </a:t>
            </a: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creemos </a:t>
            </a: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que las que estamos evaluando lo son</a:t>
            </a:r>
          </a:p>
          <a:p>
            <a:pPr>
              <a:buFont typeface="Wingdings" pitchFamily="2" charset="2"/>
              <a:buChar char="ü"/>
            </a:pPr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pPr>
              <a:buFont typeface="Wingdings" pitchFamily="2" charset="2"/>
              <a:buChar char="ü"/>
            </a:pPr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79512" y="260648"/>
            <a:ext cx="8424936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               QUIERO ESTAR ENTRE LAS MEJORES:EVALUACION DE REVISTAS  </a:t>
            </a:r>
            <a:r>
              <a:rPr kumimoji="0" lang="es-ES" sz="1400" b="1" i="0" u="none" strike="noStrike" kern="0" cap="none" spc="0" normalizeH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FECYT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004048" y="4509120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NO ESTAN TODOS LOS BUENOS PERO LOS QUE ESTÁN CON SELLO FECYT TIENEN CALIDAD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179512" y="260648"/>
            <a:ext cx="8424936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               QUIERO ESTAR ENTRE LAS MEJORES:EVALUACION DE REVISTAS  </a:t>
            </a:r>
            <a:r>
              <a:rPr kumimoji="0" lang="es-ES" sz="1400" b="1" i="0" u="none" strike="noStrike" kern="0" cap="none" spc="0" normalizeH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FECYT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691680" y="908720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PRESENCIA EN WOK Y SCOPUS</a:t>
            </a:r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835696" y="1844824"/>
          <a:ext cx="4876800" cy="1590675"/>
        </p:xfrm>
        <a:graphic>
          <a:graphicData uri="http://schemas.openxmlformats.org/drawingml/2006/table">
            <a:tbl>
              <a:tblPr/>
              <a:tblGrid>
                <a:gridCol w="2313069"/>
                <a:gridCol w="1383399"/>
                <a:gridCol w="1180332"/>
              </a:tblGrid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 dirty="0">
                          <a:solidFill>
                            <a:srgbClr val="1F497D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 dirty="0" smtClean="0">
                          <a:solidFill>
                            <a:srgbClr val="1F497D"/>
                          </a:solidFill>
                          <a:latin typeface="Calibri"/>
                        </a:rPr>
                        <a:t>Convocatorias </a:t>
                      </a:r>
                      <a:r>
                        <a:rPr lang="es-ES" sz="1500" b="1" i="0" u="none" strike="noStrike" dirty="0">
                          <a:solidFill>
                            <a:srgbClr val="1F497D"/>
                          </a:solidFill>
                          <a:latin typeface="Calibri"/>
                        </a:rPr>
                        <a:t>FECYT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1" i="0" u="none" strike="noStrike" dirty="0" smtClean="0">
                          <a:solidFill>
                            <a:srgbClr val="1F497D"/>
                          </a:solidFill>
                          <a:latin typeface="Calibri"/>
                        </a:rPr>
                        <a:t>WOK</a:t>
                      </a:r>
                      <a:endParaRPr lang="es-ES" sz="1500" b="1" i="0" u="none" strike="noStrike" dirty="0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1" i="0" u="none" strike="noStrike" dirty="0" smtClean="0">
                          <a:solidFill>
                            <a:srgbClr val="1F497D"/>
                          </a:solidFill>
                          <a:latin typeface="Calibri"/>
                        </a:rPr>
                        <a:t>SCOPUS</a:t>
                      </a:r>
                      <a:endParaRPr lang="es-ES" sz="1500" b="1" i="0" u="none" strike="noStrike" dirty="0">
                        <a:solidFill>
                          <a:srgbClr val="1F497D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Primera convocatoria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 dirty="0">
                          <a:solidFill>
                            <a:srgbClr val="1F497D"/>
                          </a:solidFill>
                          <a:latin typeface="Calibri"/>
                        </a:rPr>
                        <a:t>Segunda convocatoria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Tercera convocatoria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1" i="0" u="none" strike="noStrike">
                          <a:solidFill>
                            <a:srgbClr val="1F497D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500" b="1" i="0" u="none" strike="noStrike" dirty="0">
                          <a:solidFill>
                            <a:srgbClr val="1F497D"/>
                          </a:solidFill>
                          <a:latin typeface="Calibri"/>
                        </a:rPr>
                        <a:t>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755576" y="3789040"/>
            <a:ext cx="734481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500" b="1" dirty="0" smtClean="0">
                <a:solidFill>
                  <a:srgbClr val="1F497D"/>
                </a:solidFill>
                <a:latin typeface="Calibri"/>
              </a:rPr>
              <a:t>                          WOK DISPONE DE </a:t>
            </a:r>
            <a:r>
              <a:rPr lang="es-ES" sz="1500" b="1" dirty="0" smtClean="0">
                <a:solidFill>
                  <a:schemeClr val="accent2"/>
                </a:solidFill>
                <a:latin typeface="Calibri"/>
              </a:rPr>
              <a:t>174</a:t>
            </a:r>
            <a:r>
              <a:rPr lang="es-ES" sz="1500" b="1" dirty="0" smtClean="0">
                <a:solidFill>
                  <a:srgbClr val="1F497D"/>
                </a:solidFill>
                <a:latin typeface="Calibri"/>
              </a:rPr>
              <a:t> REVISTAS ESPAÑOLAS Y SCOPUS </a:t>
            </a:r>
            <a:r>
              <a:rPr lang="es-ES" sz="1500" b="1" dirty="0" smtClean="0">
                <a:solidFill>
                  <a:schemeClr val="accent2"/>
                </a:solidFill>
                <a:latin typeface="Calibri"/>
              </a:rPr>
              <a:t>310</a:t>
            </a:r>
            <a:endParaRPr lang="es-ES" sz="1500" b="1" dirty="0">
              <a:solidFill>
                <a:schemeClr val="accent2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sello_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4293096"/>
            <a:ext cx="3240360" cy="1318051"/>
          </a:xfrm>
          <a:prstGeom prst="rect">
            <a:avLst/>
          </a:prstGeom>
        </p:spPr>
      </p:pic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539552" y="548680"/>
            <a:ext cx="7488832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400" b="1" kern="0" noProof="0" dirty="0" smtClean="0">
                <a:solidFill>
                  <a:srgbClr val="04617B"/>
                </a:solidFill>
              </a:rPr>
              <a:t>COMENTARIOS FINALES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67544" y="1052736"/>
            <a:ext cx="7200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1400" dirty="0" smtClean="0"/>
              <a:t> </a:t>
            </a:r>
            <a:r>
              <a:rPr lang="es-ES" sz="1200" dirty="0" smtClean="0">
                <a:solidFill>
                  <a:schemeClr val="accent1"/>
                </a:solidFill>
              </a:rPr>
              <a:t>Las revistas españolas están haciendo un esfuerzo importante por mejorar la calidad  científica</a:t>
            </a:r>
          </a:p>
          <a:p>
            <a:pPr>
              <a:buFont typeface="Arial" pitchFamily="34" charset="0"/>
              <a:buChar char="•"/>
            </a:pPr>
            <a:endParaRPr lang="es-ES" sz="1200" dirty="0" smtClean="0">
              <a:solidFill>
                <a:schemeClr val="accent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Ha habido un creciente interés en las convocatorias de evaluación que hace que ya se hayan presentado en las tres convocatorias cerca de mil revistas </a:t>
            </a:r>
          </a:p>
          <a:p>
            <a:endParaRPr lang="es-ES" sz="1200" dirty="0" smtClean="0">
              <a:solidFill>
                <a:schemeClr val="accent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La posición de FECYT como licenciatario nacional de las principales bases de datos cobra fuerza y poco a poco se va reconociendo internacionalmente también el proceso de evaluación</a:t>
            </a:r>
          </a:p>
          <a:p>
            <a:pPr>
              <a:buFont typeface="Arial" pitchFamily="34" charset="0"/>
              <a:buChar char="•"/>
            </a:pPr>
            <a:endParaRPr lang="es-ES" sz="1200" dirty="0" smtClean="0">
              <a:solidFill>
                <a:schemeClr val="accent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 No solo las Universidades quieren mejorar  la calidad de sus revistas, sino también otros organismos como CSIC, Sociedades, Editoriales, Colegios Profesionales…. están presentes cada vez más en evaluaciones de calidad</a:t>
            </a:r>
          </a:p>
          <a:p>
            <a:pPr>
              <a:buFont typeface="Arial" pitchFamily="34" charset="0"/>
              <a:buChar char="•"/>
            </a:pPr>
            <a:endParaRPr lang="es-ES" sz="1200" dirty="0" smtClean="0">
              <a:solidFill>
                <a:schemeClr val="accent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" sz="1200" dirty="0" smtClean="0">
                <a:solidFill>
                  <a:schemeClr val="accent1"/>
                </a:solidFill>
              </a:rPr>
              <a:t>FECYT continuará con su labor de apoyo a la profesionalización de las revistas científicas españolas difundiendo estándares de calidad ,contribuyendo a la mejora de la Ciencia española</a:t>
            </a:r>
          </a:p>
          <a:p>
            <a:pPr lvl="1"/>
            <a:endParaRPr lang="es-ES" sz="1200" dirty="0" smtClean="0">
              <a:solidFill>
                <a:schemeClr val="accent1"/>
              </a:solidFill>
            </a:endParaRPr>
          </a:p>
          <a:p>
            <a:pPr lvl="1"/>
            <a:endParaRPr lang="es-ES" sz="1200" dirty="0" smtClean="0">
              <a:solidFill>
                <a:schemeClr val="accent1"/>
              </a:solidFill>
            </a:endParaRPr>
          </a:p>
          <a:p>
            <a:pPr lvl="1"/>
            <a:endParaRPr lang="es-E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69863" y="160338"/>
            <a:ext cx="503237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1400" dirty="0">
                <a:solidFill>
                  <a:schemeClr val="bg1"/>
                </a:solidFill>
              </a:rPr>
              <a:t>I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733425" y="160338"/>
            <a:ext cx="5616575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Presentación FECYT</a:t>
            </a:r>
            <a:endParaRPr lang="es-E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899592" y="1700808"/>
            <a:ext cx="4392488" cy="2387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rIns="0"/>
          <a:lstStyle/>
          <a:p>
            <a:pPr algn="just" eaLnBrk="1" hangingPunct="1">
              <a:spcBef>
                <a:spcPct val="40000"/>
              </a:spcBef>
              <a:buClr>
                <a:srgbClr val="336699"/>
              </a:buClr>
              <a:buFont typeface="Wingdings" pitchFamily="2" charset="2"/>
              <a:buNone/>
            </a:pPr>
            <a:r>
              <a:rPr lang="es-ES" sz="1600" dirty="0">
                <a:solidFill>
                  <a:srgbClr val="003366"/>
                </a:solidFill>
                <a:ea typeface="ヒラギノ角ゴ Pro W3"/>
                <a:cs typeface="ヒラギノ角ゴ Pro W3"/>
              </a:rPr>
              <a:t>“En el 2015, la FECYT será reconocida por el conjunto de la sociedad española, como referente clave en divulgación, información y medición de ciencia e innovación, para contribuir al </a:t>
            </a:r>
            <a:r>
              <a:rPr lang="es-ES" sz="1600" dirty="0" smtClean="0">
                <a:solidFill>
                  <a:srgbClr val="003366"/>
                </a:solidFill>
                <a:ea typeface="ヒラギノ角ゴ Pro W3"/>
                <a:cs typeface="ヒラギノ角ゴ Pro W3"/>
              </a:rPr>
              <a:t>desarrollo </a:t>
            </a:r>
            <a:r>
              <a:rPr lang="es-ES" sz="1600" dirty="0">
                <a:solidFill>
                  <a:srgbClr val="003366"/>
                </a:solidFill>
                <a:ea typeface="ヒラギノ角ゴ Pro W3"/>
                <a:cs typeface="ヒラギノ角ゴ Pro W3"/>
              </a:rPr>
              <a:t>de una economía basada en el conocimiento”. </a:t>
            </a:r>
          </a:p>
        </p:txBody>
      </p:sp>
      <p:pic>
        <p:nvPicPr>
          <p:cNvPr id="7" name="6 Imagen" descr="MisionVision4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2564904"/>
            <a:ext cx="3476104" cy="3476104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467544" y="764704"/>
            <a:ext cx="49958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s-ES_tradnl" sz="4000" dirty="0" smtClean="0">
                <a:solidFill>
                  <a:schemeClr val="tx2">
                    <a:lumMod val="75000"/>
                  </a:schemeClr>
                </a:solidFill>
              </a:rPr>
              <a:t>Visión de la FECYT</a:t>
            </a:r>
            <a:endParaRPr lang="es-ES_tradnl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6 Marcador de número de diapositiva"/>
          <p:cNvSpPr txBox="1">
            <a:spLocks/>
          </p:cNvSpPr>
          <p:nvPr/>
        </p:nvSpPr>
        <p:spPr>
          <a:xfrm>
            <a:off x="395536" y="6381328"/>
            <a:ext cx="7620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BF6DF4-30CF-4836-B0FC-77C2AC4954F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24744"/>
            <a:ext cx="8582025" cy="4796631"/>
          </a:xfrm>
          <a:noFill/>
        </p:spPr>
        <p:txBody>
          <a:bodyPr/>
          <a:lstStyle/>
          <a:p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251520" y="260648"/>
            <a:ext cx="8515350" cy="600075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sz="2200" b="1" dirty="0" smtClean="0">
                <a:solidFill>
                  <a:srgbClr val="30CDD7"/>
                </a:solidFill>
                <a:latin typeface="Cambria" pitchFamily="18" charset="0"/>
              </a:rPr>
              <a:t>VECTORES ESTRATÉGICOS</a:t>
            </a:r>
            <a:endParaRPr lang="es-ES" sz="2200" b="1" dirty="0">
              <a:solidFill>
                <a:srgbClr val="30CDD7"/>
              </a:solidFill>
              <a:latin typeface="Cambria" pitchFamily="18" charset="0"/>
            </a:endParaRPr>
          </a:p>
        </p:txBody>
      </p:sp>
      <p:sp>
        <p:nvSpPr>
          <p:cNvPr id="5" name="29 Marcador de texto"/>
          <p:cNvSpPr txBox="1">
            <a:spLocks/>
          </p:cNvSpPr>
          <p:nvPr/>
        </p:nvSpPr>
        <p:spPr>
          <a:xfrm>
            <a:off x="457200" y="836613"/>
            <a:ext cx="8229600" cy="43894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/>
            </a:lvl1pPr>
            <a:lvl2pPr>
              <a:buFont typeface="Arial" pitchFamily="34" charset="0"/>
              <a:buChar char="•"/>
              <a:defRPr/>
            </a:lvl2pPr>
            <a:lvl3pPr marL="180975" indent="-180975">
              <a:buClr>
                <a:schemeClr val="accent3">
                  <a:lumMod val="75000"/>
                </a:schemeClr>
              </a:buClr>
              <a:buSzPct val="125000"/>
              <a:buFont typeface="Arial" pitchFamily="34" charset="0"/>
              <a:buChar char="•"/>
              <a:defRPr sz="2400">
                <a:latin typeface="+mn-lt"/>
              </a:defRPr>
            </a:lvl3pPr>
            <a:lvl4pPr marL="361950" indent="-180975">
              <a:buFont typeface="Wingdings" pitchFamily="2" charset="2"/>
              <a:buChar char="§"/>
              <a:defRPr sz="2000">
                <a:latin typeface="+mn-lt"/>
              </a:defRPr>
            </a:lvl4pPr>
            <a:lvl5pPr marL="534988" indent="-173038">
              <a:buFont typeface="Arial" pitchFamily="34" charset="0"/>
              <a:buChar char="•"/>
              <a:defRPr sz="180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defRPr>
            </a:lvl5pPr>
            <a:lvl6pPr marL="715963" indent="-180975">
              <a:buFont typeface="Arial" pitchFamily="34" charset="0"/>
              <a:buChar char="•"/>
              <a:defRPr sz="1600">
                <a:solidFill>
                  <a:schemeClr val="bg1">
                    <a:lumMod val="50000"/>
                    <a:lumOff val="50000"/>
                  </a:schemeClr>
                </a:solidFill>
                <a:latin typeface="+mn-lt"/>
              </a:defRPr>
            </a:lvl6pPr>
            <a:lvl7pPr marL="896938" indent="-180975">
              <a:buFont typeface="Arial" pitchFamily="34" charset="0"/>
              <a:buChar char="•"/>
              <a:defRPr sz="140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defRPr>
            </a:lvl7pPr>
          </a:lstStyle>
          <a:p>
            <a:pPr lvl="2" fontAlgn="auto">
              <a:spcBef>
                <a:spcPts val="0"/>
              </a:spcBef>
              <a:spcAft>
                <a:spcPts val="0"/>
              </a:spcAft>
              <a:buClr>
                <a:srgbClr val="30CDD7"/>
              </a:buClr>
              <a:defRPr/>
            </a:pPr>
            <a:endParaRPr lang="es-ES" sz="2000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51520" y="692696"/>
            <a:ext cx="8569325" cy="2144712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lnSpc>
                <a:spcPts val="2000"/>
              </a:lnSpc>
              <a:defRPr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La estrategia 2010-2012 de la FECYT  se articula en torno a cinco vectores estratégicos.</a:t>
            </a:r>
          </a:p>
          <a:p>
            <a:pPr>
              <a:lnSpc>
                <a:spcPts val="2000"/>
              </a:lnSpc>
              <a:defRPr/>
            </a:pPr>
            <a:endParaRPr lang="es-ES" sz="14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  <a:p>
            <a:pPr marL="354013" indent="-177800">
              <a:lnSpc>
                <a:spcPts val="2000"/>
              </a:lnSpc>
              <a:buFont typeface="Arial" pitchFamily="34" charset="0"/>
              <a:buChar char="•"/>
              <a:defRPr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Transferir: Impulsar la transformación del conocimiento en talento innovador y emprendedor.</a:t>
            </a:r>
          </a:p>
          <a:p>
            <a:pPr marL="354013" indent="-177800">
              <a:lnSpc>
                <a:spcPts val="2000"/>
              </a:lnSpc>
              <a:buFont typeface="Arial" pitchFamily="34" charset="0"/>
              <a:buChar char="•"/>
              <a:defRPr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Integrar y medir: Integrar información y métricas de I+D+I.</a:t>
            </a:r>
          </a:p>
          <a:p>
            <a:pPr marL="354013" indent="-177800">
              <a:lnSpc>
                <a:spcPts val="2000"/>
              </a:lnSpc>
              <a:buFont typeface="Arial" pitchFamily="34" charset="0"/>
              <a:buChar char="•"/>
              <a:defRPr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Divulgar: Acercar la cultura científica y de la innovación a la sociedad .</a:t>
            </a:r>
          </a:p>
          <a:p>
            <a:pPr marL="354013" indent="-177800">
              <a:lnSpc>
                <a:spcPts val="2000"/>
              </a:lnSpc>
              <a:buFont typeface="Arial" pitchFamily="34" charset="0"/>
              <a:buChar char="•"/>
              <a:defRPr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Retornar: Generar retornos poniendo en valor las competencias de FECYT.</a:t>
            </a:r>
          </a:p>
          <a:p>
            <a:pPr marL="354013" indent="-177800">
              <a:lnSpc>
                <a:spcPts val="2000"/>
              </a:lnSpc>
              <a:buFont typeface="Arial" pitchFamily="34" charset="0"/>
              <a:buChar char="•"/>
              <a:defRPr/>
            </a:pPr>
            <a:r>
              <a:rPr lang="es-ES" sz="1400" dirty="0" err="1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Modelizar</a:t>
            </a: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: para implantar en FECYT un modelo de gestión excelente.</a:t>
            </a:r>
          </a:p>
          <a:p>
            <a:pPr>
              <a:lnSpc>
                <a:spcPts val="2000"/>
              </a:lnSpc>
              <a:defRPr/>
            </a:pPr>
            <a:endParaRPr lang="es-ES" sz="1400" dirty="0">
              <a:solidFill>
                <a:schemeClr val="bg1"/>
              </a:solidFill>
            </a:endParaRPr>
          </a:p>
        </p:txBody>
      </p:sp>
      <p:grpSp>
        <p:nvGrpSpPr>
          <p:cNvPr id="2" name="6 Grupo"/>
          <p:cNvGrpSpPr/>
          <p:nvPr/>
        </p:nvGrpSpPr>
        <p:grpSpPr>
          <a:xfrm>
            <a:off x="611560" y="2636912"/>
            <a:ext cx="6783388" cy="2786063"/>
            <a:chOff x="1187450" y="3143250"/>
            <a:chExt cx="6783388" cy="2786063"/>
          </a:xfrm>
        </p:grpSpPr>
        <p:sp>
          <p:nvSpPr>
            <p:cNvPr id="8" name="AutoShape 2"/>
            <p:cNvSpPr>
              <a:spLocks noChangeArrowheads="1"/>
            </p:cNvSpPr>
            <p:nvPr/>
          </p:nvSpPr>
          <p:spPr bwMode="auto">
            <a:xfrm>
              <a:off x="1482725" y="3143250"/>
              <a:ext cx="1584325" cy="1439863"/>
            </a:xfrm>
            <a:prstGeom prst="homePlate">
              <a:avLst>
                <a:gd name="adj" fmla="val 21874"/>
              </a:avLst>
            </a:prstGeom>
            <a:solidFill>
              <a:srgbClr val="30CD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65000"/>
                </a:lnSpc>
                <a:spcBef>
                  <a:spcPct val="10000"/>
                </a:spcBef>
                <a:spcAft>
                  <a:spcPct val="10000"/>
                </a:spcAft>
                <a:buClr>
                  <a:srgbClr val="FF0000"/>
                </a:buClr>
                <a:buSzPct val="150000"/>
                <a:tabLst>
                  <a:tab pos="0" algn="l"/>
                </a:tabLst>
              </a:pPr>
              <a:endParaRPr lang="es-ES" sz="1000" i="1" dirty="0">
                <a:solidFill>
                  <a:schemeClr val="bg1"/>
                </a:solidFill>
                <a:cs typeface="Arial" pitchFamily="34" charset="0"/>
              </a:endParaRPr>
            </a:p>
            <a:p>
              <a:pPr>
                <a:spcBef>
                  <a:spcPct val="10000"/>
                </a:spcBef>
                <a:spcAft>
                  <a:spcPct val="10000"/>
                </a:spcAft>
                <a:buClr>
                  <a:srgbClr val="FF0000"/>
                </a:buClr>
                <a:buSzPct val="150000"/>
                <a:tabLst>
                  <a:tab pos="0" algn="l"/>
                </a:tabLst>
              </a:pPr>
              <a:r>
                <a:rPr lang="es-ES" sz="1200" b="1" i="1" dirty="0">
                  <a:solidFill>
                    <a:schemeClr val="tx2"/>
                  </a:solidFill>
                  <a:cs typeface="Arial" pitchFamily="34" charset="0"/>
                </a:rPr>
                <a:t>TRANSFERIR</a:t>
              </a:r>
            </a:p>
            <a:p>
              <a:pPr>
                <a:spcBef>
                  <a:spcPct val="10000"/>
                </a:spcBef>
                <a:spcAft>
                  <a:spcPct val="10000"/>
                </a:spcAft>
                <a:buClr>
                  <a:srgbClr val="FF0000"/>
                </a:buClr>
                <a:buSzPct val="150000"/>
                <a:tabLst>
                  <a:tab pos="0" algn="l"/>
                </a:tabLst>
              </a:pPr>
              <a:endParaRPr lang="es-ES" sz="1400" b="1" i="1" dirty="0">
                <a:solidFill>
                  <a:schemeClr val="tx2"/>
                </a:solidFill>
                <a:cs typeface="Arial" pitchFamily="34" charset="0"/>
              </a:endParaRPr>
            </a:p>
            <a:p>
              <a:pPr>
                <a:tabLst>
                  <a:tab pos="0" algn="l"/>
                </a:tabLst>
              </a:pPr>
              <a:endParaRPr lang="es-E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" name="AutoShape 12"/>
            <p:cNvSpPr>
              <a:spLocks noChangeArrowheads="1"/>
            </p:cNvSpPr>
            <p:nvPr/>
          </p:nvSpPr>
          <p:spPr bwMode="auto">
            <a:xfrm>
              <a:off x="3027362" y="3143250"/>
              <a:ext cx="1584325" cy="1439863"/>
            </a:xfrm>
            <a:prstGeom prst="homePlate">
              <a:avLst>
                <a:gd name="adj" fmla="val 22450"/>
              </a:avLst>
            </a:prstGeom>
            <a:solidFill>
              <a:srgbClr val="30CD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10000"/>
                </a:spcBef>
                <a:spcAft>
                  <a:spcPct val="10000"/>
                </a:spcAft>
                <a:buClr>
                  <a:srgbClr val="FF0000"/>
                </a:buClr>
                <a:buSzPct val="150000"/>
              </a:pPr>
              <a:r>
                <a:rPr lang="es-ES" sz="1200" b="1" i="1" dirty="0">
                  <a:solidFill>
                    <a:schemeClr val="tx2"/>
                  </a:solidFill>
                  <a:cs typeface="Arial" pitchFamily="34" charset="0"/>
                </a:rPr>
                <a:t>INTEGRAR Y MEDIR</a:t>
              </a:r>
            </a:p>
            <a:p>
              <a:pPr>
                <a:spcBef>
                  <a:spcPct val="10000"/>
                </a:spcBef>
                <a:spcAft>
                  <a:spcPct val="10000"/>
                </a:spcAft>
                <a:buClr>
                  <a:srgbClr val="FF0000"/>
                </a:buClr>
                <a:buSzPct val="150000"/>
              </a:pPr>
              <a:endParaRPr lang="es-ES" sz="1200" b="1" i="1" dirty="0">
                <a:solidFill>
                  <a:schemeClr val="tx2"/>
                </a:solidFill>
                <a:cs typeface="Arial" pitchFamily="34" charset="0"/>
              </a:endParaRPr>
            </a:p>
            <a:p>
              <a:endParaRPr lang="es-E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" name="AutoShape 13"/>
            <p:cNvSpPr>
              <a:spLocks noChangeArrowheads="1"/>
            </p:cNvSpPr>
            <p:nvPr/>
          </p:nvSpPr>
          <p:spPr bwMode="auto">
            <a:xfrm>
              <a:off x="4572000" y="3143250"/>
              <a:ext cx="1562100" cy="1439863"/>
            </a:xfrm>
            <a:prstGeom prst="homePlate">
              <a:avLst>
                <a:gd name="adj" fmla="val 20909"/>
              </a:avLst>
            </a:prstGeom>
            <a:solidFill>
              <a:srgbClr val="30CD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10000"/>
                </a:spcBef>
                <a:spcAft>
                  <a:spcPct val="10000"/>
                </a:spcAft>
                <a:buClr>
                  <a:srgbClr val="FF0000"/>
                </a:buClr>
                <a:buSzPct val="150000"/>
              </a:pPr>
              <a:endParaRPr lang="es-ES" sz="1000" i="1">
                <a:solidFill>
                  <a:schemeClr val="bg1"/>
                </a:solidFill>
                <a:cs typeface="Arial" pitchFamily="34" charset="0"/>
              </a:endParaRPr>
            </a:p>
            <a:p>
              <a:pPr algn="ctr">
                <a:spcBef>
                  <a:spcPct val="10000"/>
                </a:spcBef>
                <a:spcAft>
                  <a:spcPct val="10000"/>
                </a:spcAft>
                <a:buClr>
                  <a:srgbClr val="FF0000"/>
                </a:buClr>
                <a:buSzPct val="150000"/>
              </a:pPr>
              <a:r>
                <a:rPr lang="es-ES" sz="1200" b="1" i="1">
                  <a:solidFill>
                    <a:schemeClr val="tx2"/>
                  </a:solidFill>
                  <a:cs typeface="Arial" pitchFamily="34" charset="0"/>
                </a:rPr>
                <a:t>DIVULGAR</a:t>
              </a:r>
              <a:endParaRPr lang="es-ES" sz="140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" name="AutoShape 14"/>
            <p:cNvSpPr>
              <a:spLocks noChangeArrowheads="1"/>
            </p:cNvSpPr>
            <p:nvPr/>
          </p:nvSpPr>
          <p:spPr bwMode="auto">
            <a:xfrm>
              <a:off x="6008688" y="3143250"/>
              <a:ext cx="1584325" cy="1439863"/>
            </a:xfrm>
            <a:prstGeom prst="homePlate">
              <a:avLst>
                <a:gd name="adj" fmla="val 20937"/>
              </a:avLst>
            </a:prstGeom>
            <a:solidFill>
              <a:srgbClr val="30CDD7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85000"/>
                </a:lnSpc>
              </a:pPr>
              <a:endParaRPr lang="es-ES" sz="1200" b="1" i="1">
                <a:solidFill>
                  <a:schemeClr val="tx2"/>
                </a:solidFill>
                <a:cs typeface="Arial" pitchFamily="34" charset="0"/>
              </a:endParaRPr>
            </a:p>
            <a:p>
              <a:pPr>
                <a:lnSpc>
                  <a:spcPct val="85000"/>
                </a:lnSpc>
              </a:pPr>
              <a:r>
                <a:rPr lang="es-ES" sz="1200" b="1" i="1">
                  <a:solidFill>
                    <a:schemeClr val="tx2"/>
                  </a:solidFill>
                  <a:cs typeface="Arial" pitchFamily="34" charset="0"/>
                </a:rPr>
                <a:t>RETORNAR</a:t>
              </a:r>
            </a:p>
          </p:txBody>
        </p:sp>
        <p:sp>
          <p:nvSpPr>
            <p:cNvPr id="12" name="11 Flecha derecha"/>
            <p:cNvSpPr/>
            <p:nvPr/>
          </p:nvSpPr>
          <p:spPr>
            <a:xfrm>
              <a:off x="1728788" y="4583113"/>
              <a:ext cx="431800" cy="360362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 dirty="0"/>
            </a:p>
          </p:txBody>
        </p:sp>
        <p:sp>
          <p:nvSpPr>
            <p:cNvPr id="13" name="12 Flecha derecha"/>
            <p:cNvSpPr/>
            <p:nvPr/>
          </p:nvSpPr>
          <p:spPr>
            <a:xfrm>
              <a:off x="3313113" y="4583113"/>
              <a:ext cx="431800" cy="360362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 dirty="0"/>
            </a:p>
          </p:txBody>
        </p:sp>
        <p:sp>
          <p:nvSpPr>
            <p:cNvPr id="14" name="13 Flecha derecha"/>
            <p:cNvSpPr/>
            <p:nvPr/>
          </p:nvSpPr>
          <p:spPr>
            <a:xfrm>
              <a:off x="5040313" y="4583113"/>
              <a:ext cx="431800" cy="360362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 dirty="0"/>
            </a:p>
          </p:txBody>
        </p:sp>
        <p:sp>
          <p:nvSpPr>
            <p:cNvPr id="15" name="14 Flecha derecha"/>
            <p:cNvSpPr/>
            <p:nvPr/>
          </p:nvSpPr>
          <p:spPr>
            <a:xfrm>
              <a:off x="6480175" y="4583113"/>
              <a:ext cx="431800" cy="360362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 dirty="0"/>
            </a:p>
          </p:txBody>
        </p:sp>
        <p:sp>
          <p:nvSpPr>
            <p:cNvPr id="16" name="AutoShape 15"/>
            <p:cNvSpPr>
              <a:spLocks noChangeArrowheads="1"/>
            </p:cNvSpPr>
            <p:nvPr/>
          </p:nvSpPr>
          <p:spPr bwMode="auto">
            <a:xfrm rot="-5400000">
              <a:off x="4150519" y="2108994"/>
              <a:ext cx="857250" cy="6783388"/>
            </a:xfrm>
            <a:prstGeom prst="homePlate">
              <a:avLst>
                <a:gd name="adj" fmla="val 42014"/>
              </a:avLst>
            </a:prstGeom>
            <a:solidFill>
              <a:srgbClr val="30CDD7"/>
            </a:solidFill>
            <a:ln w="9525">
              <a:noFill/>
              <a:miter lim="800000"/>
              <a:headEnd/>
              <a:tailEnd/>
            </a:ln>
          </p:spPr>
          <p:txBody>
            <a:bodyPr vert="eaVert" lIns="234000" rIns="234000"/>
            <a:lstStyle/>
            <a:p>
              <a:pPr algn="ctr">
                <a:spcBef>
                  <a:spcPct val="10000"/>
                </a:spcBef>
                <a:spcAft>
                  <a:spcPct val="10000"/>
                </a:spcAft>
                <a:buClr>
                  <a:srgbClr val="FF0000"/>
                </a:buClr>
                <a:buSzPct val="150000"/>
              </a:pPr>
              <a:endParaRPr lang="es-ES" sz="1200" b="1" i="1">
                <a:solidFill>
                  <a:schemeClr val="tx2"/>
                </a:solidFill>
                <a:cs typeface="Arial" pitchFamily="34" charset="0"/>
              </a:endParaRPr>
            </a:p>
            <a:p>
              <a:pPr algn="ctr">
                <a:spcBef>
                  <a:spcPct val="10000"/>
                </a:spcBef>
                <a:spcAft>
                  <a:spcPct val="10000"/>
                </a:spcAft>
                <a:buClr>
                  <a:srgbClr val="FF0000"/>
                </a:buClr>
                <a:buSzPct val="150000"/>
              </a:pPr>
              <a:r>
                <a:rPr lang="es-ES" sz="1200" b="1" i="1">
                  <a:solidFill>
                    <a:schemeClr val="tx2"/>
                  </a:solidFill>
                  <a:cs typeface="Arial" pitchFamily="34" charset="0"/>
                </a:rPr>
                <a:t>MODELIZAR</a:t>
              </a:r>
              <a:endParaRPr lang="es-ES" sz="1400" b="1" i="1">
                <a:solidFill>
                  <a:schemeClr val="tx2"/>
                </a:solidFill>
                <a:cs typeface="Arial" pitchFamily="34" charset="0"/>
              </a:endParaRPr>
            </a:p>
          </p:txBody>
        </p:sp>
      </p:grpSp>
      <p:pic>
        <p:nvPicPr>
          <p:cNvPr id="17" name="Picture 32" descr="circul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4653136"/>
            <a:ext cx="490537" cy="5143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12"/>
          <p:cNvSpPr>
            <a:spLocks noChangeArrowheads="1"/>
          </p:cNvSpPr>
          <p:nvPr/>
        </p:nvSpPr>
        <p:spPr bwMode="auto">
          <a:xfrm>
            <a:off x="323529" y="908720"/>
            <a:ext cx="2736304" cy="1368152"/>
          </a:xfrm>
          <a:prstGeom prst="homePlate">
            <a:avLst>
              <a:gd name="adj" fmla="val 33314"/>
            </a:avLst>
          </a:prstGeom>
          <a:solidFill>
            <a:srgbClr val="62A8D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</a:pPr>
            <a:endParaRPr lang="es-ES" sz="1400" i="1" dirty="0">
              <a:solidFill>
                <a:schemeClr val="tx2"/>
              </a:solidFill>
              <a:latin typeface="Constantia" pitchFamily="18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</a:pPr>
            <a:r>
              <a:rPr lang="es-ES" sz="1400" i="1" dirty="0">
                <a:solidFill>
                  <a:schemeClr val="tx2"/>
                </a:solidFill>
                <a:latin typeface="Constantia" pitchFamily="18" charset="0"/>
              </a:rPr>
              <a:t>INTEGRAR Y MEDIR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</a:pPr>
            <a:r>
              <a:rPr lang="es-ES" sz="1600" i="1" dirty="0">
                <a:solidFill>
                  <a:schemeClr val="bg1"/>
                </a:solidFill>
                <a:latin typeface="Constantia" pitchFamily="18" charset="0"/>
              </a:rPr>
              <a:t>Integrar información y métricas de la ciencia y de la innovación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</a:pPr>
            <a:endParaRPr lang="es-ES" sz="900" i="1" dirty="0">
              <a:solidFill>
                <a:schemeClr val="tx2"/>
              </a:solidFill>
              <a:latin typeface="Constantia" pitchFamily="18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</a:pPr>
            <a:endParaRPr lang="es-ES" sz="1400" i="1" dirty="0">
              <a:solidFill>
                <a:schemeClr val="tx2"/>
              </a:solidFill>
              <a:latin typeface="Constantia" pitchFamily="18" charset="0"/>
            </a:endParaRPr>
          </a:p>
          <a:p>
            <a:endParaRPr lang="es-ES" sz="1400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15363" name="Rectangle 40"/>
          <p:cNvSpPr>
            <a:spLocks noChangeArrowheads="1"/>
          </p:cNvSpPr>
          <p:nvPr/>
        </p:nvSpPr>
        <p:spPr bwMode="auto">
          <a:xfrm>
            <a:off x="314325" y="2232025"/>
            <a:ext cx="668655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  <a:p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  <a:p>
            <a:r>
              <a:rPr lang="es-ES" sz="1200">
                <a:solidFill>
                  <a:srgbClr val="003366"/>
                </a:solidFill>
                <a:latin typeface="Constantia" pitchFamily="18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  <a:p>
            <a:pPr>
              <a:buFont typeface="Arial" pitchFamily="34" charset="0"/>
              <a:buChar char="•"/>
            </a:pPr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  <a:p>
            <a:pPr>
              <a:buFont typeface="Arial" pitchFamily="34" charset="0"/>
              <a:buChar char="•"/>
            </a:pPr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  <a:p>
            <a:pPr>
              <a:buFont typeface="Arial" pitchFamily="34" charset="0"/>
              <a:buChar char="•"/>
            </a:pPr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  <a:p>
            <a:pPr>
              <a:buFont typeface="Arial" pitchFamily="34" charset="0"/>
              <a:buChar char="•"/>
            </a:pPr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  <a:p>
            <a:pPr>
              <a:buFont typeface="Arial" pitchFamily="34" charset="0"/>
              <a:buChar char="•"/>
            </a:pPr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  <a:p>
            <a:pPr>
              <a:buFont typeface="Arial" pitchFamily="34" charset="0"/>
              <a:buChar char="•"/>
            </a:pPr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  <a:p>
            <a:endParaRPr lang="es-ES" sz="1200">
              <a:latin typeface="Constantia" pitchFamily="18" charset="0"/>
            </a:endParaRPr>
          </a:p>
          <a:p>
            <a:endParaRPr lang="es-ES" sz="1200">
              <a:latin typeface="Constantia" pitchFamily="18" charset="0"/>
            </a:endParaRPr>
          </a:p>
          <a:p>
            <a:endParaRPr lang="es-ES" sz="1200">
              <a:latin typeface="Constantia" pitchFamily="18" charset="0"/>
            </a:endParaRPr>
          </a:p>
          <a:p>
            <a:endParaRPr lang="es-ES" sz="1200">
              <a:latin typeface="Constantia" pitchFamily="18" charset="0"/>
            </a:endParaRPr>
          </a:p>
          <a:p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  <a:p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  <a:p>
            <a:endParaRPr lang="es-ES" sz="1200">
              <a:solidFill>
                <a:srgbClr val="003366"/>
              </a:solidFill>
              <a:latin typeface="Constantia" pitchFamily="18" charset="0"/>
            </a:endParaRPr>
          </a:p>
        </p:txBody>
      </p:sp>
      <p:pic>
        <p:nvPicPr>
          <p:cNvPr id="10246" name="9 Imagen" descr="logo-icono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764704"/>
            <a:ext cx="1962150" cy="144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11 Rectángulo"/>
          <p:cNvSpPr>
            <a:spLocks noChangeArrowheads="1"/>
          </p:cNvSpPr>
          <p:nvPr/>
        </p:nvSpPr>
        <p:spPr bwMode="auto">
          <a:xfrm>
            <a:off x="6444208" y="980728"/>
            <a:ext cx="24479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400" dirty="0">
                <a:latin typeface="Arial" pitchFamily="34" charset="0"/>
                <a:cs typeface="Arial" pitchFamily="34" charset="0"/>
              </a:rPr>
              <a:t>Indicadores del SECTE, ayudas a la </a:t>
            </a:r>
            <a:r>
              <a:rPr lang="es-ES" sz="1400" dirty="0" err="1">
                <a:latin typeface="Arial" pitchFamily="34" charset="0"/>
                <a:cs typeface="Arial" pitchFamily="34" charset="0"/>
              </a:rPr>
              <a:t>i+d+i</a:t>
            </a:r>
            <a:r>
              <a:rPr lang="es-ES" sz="1400" dirty="0">
                <a:latin typeface="Arial" pitchFamily="34" charset="0"/>
                <a:cs typeface="Arial" pitchFamily="34" charset="0"/>
              </a:rPr>
              <a:t>, seguimiento de la e2i.</a:t>
            </a:r>
          </a:p>
          <a:p>
            <a:r>
              <a:rPr lang="es-ES" sz="1400" dirty="0">
                <a:latin typeface="Arial" pitchFamily="34" charset="0"/>
                <a:cs typeface="Arial" pitchFamily="34" charset="0"/>
              </a:rPr>
              <a:t>Estudios, informes…</a:t>
            </a:r>
          </a:p>
        </p:txBody>
      </p:sp>
      <p:sp>
        <p:nvSpPr>
          <p:cNvPr id="10248" name="AutoShape 12"/>
          <p:cNvSpPr>
            <a:spLocks noChangeArrowheads="1"/>
          </p:cNvSpPr>
          <p:nvPr/>
        </p:nvSpPr>
        <p:spPr bwMode="auto">
          <a:xfrm>
            <a:off x="1115617" y="3284984"/>
            <a:ext cx="6885407" cy="2215718"/>
          </a:xfrm>
          <a:prstGeom prst="homePlate">
            <a:avLst>
              <a:gd name="adj" fmla="val 33312"/>
            </a:avLst>
          </a:prstGeom>
          <a:solidFill>
            <a:srgbClr val="62A8D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</a:pPr>
            <a:endParaRPr lang="es-ES" sz="1400" i="1" dirty="0">
              <a:solidFill>
                <a:schemeClr val="tx2"/>
              </a:solidFill>
              <a:latin typeface="Constantia" pitchFamily="18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</a:pPr>
            <a:r>
              <a:rPr lang="es-ES" sz="1400" i="1" dirty="0">
                <a:solidFill>
                  <a:schemeClr val="tx2"/>
                </a:solidFill>
                <a:latin typeface="Constantia" pitchFamily="18" charset="0"/>
              </a:rPr>
              <a:t>ACTIVIDAD PRIORITARIA</a:t>
            </a:r>
          </a:p>
          <a:p>
            <a:pPr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bg1"/>
                </a:solidFill>
                <a:latin typeface="Constantia" pitchFamily="18" charset="0"/>
              </a:rPr>
              <a:t> Favorecer </a:t>
            </a:r>
            <a:r>
              <a:rPr lang="es-ES" sz="1600" dirty="0">
                <a:solidFill>
                  <a:schemeClr val="bg1"/>
                </a:solidFill>
                <a:latin typeface="Constantia" pitchFamily="18" charset="0"/>
              </a:rPr>
              <a:t>la visibilidad y posicionamiento de la producción científica y de la innovación española con alcance internacional </a:t>
            </a:r>
            <a:endParaRPr lang="es-ES" sz="1600" dirty="0" smtClean="0">
              <a:solidFill>
                <a:schemeClr val="bg1"/>
              </a:solidFill>
              <a:latin typeface="Constantia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bg1"/>
                </a:solidFill>
                <a:latin typeface="Constantia" pitchFamily="18" charset="0"/>
              </a:rPr>
              <a:t> Facilitando la Gestión y Coordinación Eficaz de los Recursos Científicos</a:t>
            </a:r>
          </a:p>
          <a:p>
            <a:pPr>
              <a:buFont typeface="Wingdings" pitchFamily="2" charset="2"/>
              <a:buChar char="q"/>
            </a:pPr>
            <a:r>
              <a:rPr lang="es-ES" sz="1600" dirty="0" smtClean="0">
                <a:solidFill>
                  <a:schemeClr val="bg1"/>
                </a:solidFill>
                <a:latin typeface="Constantia" pitchFamily="18" charset="0"/>
              </a:rPr>
              <a:t>Colaborando en la Construcción del Sistema de información de Ciencia , Tecnología e Innovación</a:t>
            </a:r>
            <a:endParaRPr lang="es-ES" sz="1600" dirty="0">
              <a:solidFill>
                <a:schemeClr val="bg1"/>
              </a:solidFill>
              <a:latin typeface="Constantia" pitchFamily="18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</a:pPr>
            <a:endParaRPr lang="es-ES" sz="900" i="1" dirty="0">
              <a:solidFill>
                <a:schemeClr val="tx2"/>
              </a:solidFill>
              <a:latin typeface="Constantia" pitchFamily="18" charset="0"/>
            </a:endParaRPr>
          </a:p>
          <a:p>
            <a:pPr>
              <a:spcBef>
                <a:spcPct val="10000"/>
              </a:spcBef>
              <a:spcAft>
                <a:spcPct val="10000"/>
              </a:spcAft>
              <a:buClr>
                <a:srgbClr val="FF0000"/>
              </a:buClr>
              <a:buSzPct val="150000"/>
            </a:pPr>
            <a:endParaRPr lang="es-ES" sz="1400" i="1" dirty="0">
              <a:solidFill>
                <a:schemeClr val="tx2"/>
              </a:solidFill>
              <a:latin typeface="Constantia" pitchFamily="18" charset="0"/>
            </a:endParaRPr>
          </a:p>
          <a:p>
            <a:endParaRPr lang="es-ES" sz="1400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1115616" y="2420888"/>
            <a:ext cx="976312" cy="865187"/>
          </a:xfrm>
          <a:prstGeom prst="downArrow">
            <a:avLst>
              <a:gd name="adj1" fmla="val 50000"/>
              <a:gd name="adj2" fmla="val 50093"/>
            </a:avLst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</a:endParaRPr>
          </a:p>
        </p:txBody>
      </p:sp>
      <p:sp>
        <p:nvSpPr>
          <p:cNvPr id="16" name="AutoShape 8"/>
          <p:cNvSpPr>
            <a:spLocks noChangeArrowheads="1"/>
          </p:cNvSpPr>
          <p:nvPr/>
        </p:nvSpPr>
        <p:spPr bwMode="auto">
          <a:xfrm rot="-5400000">
            <a:off x="5452542" y="1180306"/>
            <a:ext cx="976313" cy="865188"/>
          </a:xfrm>
          <a:prstGeom prst="downArrow">
            <a:avLst>
              <a:gd name="adj1" fmla="val 50000"/>
              <a:gd name="adj2" fmla="val 50093"/>
            </a:avLst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>
              <a:latin typeface="+mn-lt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251520" y="260648"/>
            <a:ext cx="8515350" cy="600075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sz="2200" b="1" dirty="0" smtClean="0">
                <a:solidFill>
                  <a:srgbClr val="30CDD7"/>
                </a:solidFill>
                <a:latin typeface="Cambria" pitchFamily="18" charset="0"/>
              </a:rPr>
              <a:t>INTEGRAR Y MEDIR</a:t>
            </a:r>
            <a:endParaRPr lang="es-ES" sz="2200" b="1" dirty="0">
              <a:solidFill>
                <a:srgbClr val="30CDD7"/>
              </a:solidFill>
              <a:latin typeface="Cambria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4824413" y="548680"/>
            <a:ext cx="4319587" cy="431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dirty="0">
                <a:cs typeface="Arial" pitchFamily="34" charset="0"/>
              </a:rPr>
              <a:t>Unidad de Fomento de la Producción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dirty="0">
                <a:cs typeface="Arial" pitchFamily="34" charset="0"/>
              </a:rPr>
              <a:t>Científica y Acceso Abierto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535488" y="1124744"/>
            <a:ext cx="4608512" cy="31947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bg2">
                  <a:lumMod val="60000"/>
                  <a:lumOff val="40000"/>
                </a:schemeClr>
              </a:buClr>
              <a:buSzPct val="95000"/>
              <a:buFont typeface="Wingdings 2"/>
              <a:buChar char=""/>
              <a:defRPr/>
            </a:pPr>
            <a:r>
              <a:rPr lang="es-ES" sz="1200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Gestión de información científica de calidad</a:t>
            </a:r>
            <a:r>
              <a:rPr lang="es-ES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: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Apoyo a la profesionalización de revistas científicas españolas ARCE, en el que la actividad principal es un proceso de evaluación de la calidad de revistas científicas. </a:t>
            </a:r>
          </a:p>
          <a:p>
            <a:pPr marL="274320" lvl="1" indent="-274320" fontAlgn="auto">
              <a:spcBef>
                <a:spcPct val="20000"/>
              </a:spcBef>
              <a:spcAft>
                <a:spcPts val="0"/>
              </a:spcAft>
              <a:buClr>
                <a:schemeClr val="bg2">
                  <a:lumMod val="60000"/>
                  <a:lumOff val="40000"/>
                </a:schemeClr>
              </a:buClr>
              <a:buSzPct val="95000"/>
              <a:buFont typeface="Wingdings 2"/>
              <a:buChar char=""/>
              <a:defRPr/>
            </a:pP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Se han realizado ya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TRES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convocatorias  de evaluación con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UN 10% certificadas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por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FECYT</a:t>
            </a:r>
            <a:r>
              <a:rPr lang="es-ES" sz="1200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. </a:t>
            </a:r>
            <a:endParaRPr lang="es-ES" sz="1200" dirty="0">
              <a:solidFill>
                <a:schemeClr val="bg1"/>
              </a:solidFill>
              <a:latin typeface="+mn-lt"/>
              <a:cs typeface="Arial" pitchFamily="34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Pct val="95000"/>
              <a:buFont typeface="Wingdings 2"/>
              <a:buChar char=""/>
              <a:defRPr/>
            </a:pPr>
            <a:r>
              <a:rPr lang="es-ES" sz="1200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Gestión de información científica normalizada </a:t>
            </a:r>
            <a:r>
              <a:rPr lang="es-ES" sz="1200" dirty="0">
                <a:solidFill>
                  <a:schemeClr val="bg1"/>
                </a:solidFill>
                <a:latin typeface="+mn-lt"/>
                <a:cs typeface="Arial" pitchFamily="34" charset="0"/>
              </a:rPr>
              <a:t>con el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servicio CVN </a:t>
            </a:r>
            <a:r>
              <a:rPr lang="es-ES" sz="1200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CurrÍculum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Vitae normalizado. Implantado en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74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instituciones,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35 de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ellas universidades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  <a:hlinkClick r:id="rId3"/>
              </a:rPr>
              <a:t>www.cvn.fecyt.es</a:t>
            </a:r>
            <a:endParaRPr lang="es-ES" sz="1200" dirty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5">
                  <a:lumMod val="75000"/>
                </a:schemeClr>
              </a:buClr>
              <a:buSzPct val="95000"/>
              <a:buFont typeface="Wingdings 2"/>
              <a:buChar char=""/>
              <a:defRPr/>
            </a:pPr>
            <a:r>
              <a:rPr lang="es-ES" sz="1200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Gestión de la información científica en acceso abierto: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FECYT constituye el nodo en España de información de las políticas de acceso abierto: Ley de la Ciencia. Además forma parte de  proyectos a nivel internacional  para contribuir a la difusión y diseminación de las políticas de Open Access</a:t>
            </a:r>
          </a:p>
          <a:p>
            <a:pPr marL="731520" lvl="1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s-E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1052736"/>
            <a:ext cx="3887787" cy="2197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bg2">
                  <a:lumMod val="60000"/>
                  <a:lumOff val="40000"/>
                </a:schemeClr>
              </a:buClr>
              <a:buSzPct val="95000"/>
              <a:buFont typeface="Wingdings 2"/>
              <a:buChar char=""/>
              <a:defRPr/>
            </a:pP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La Fundación Española para la Ciencia y la Tecnología pone a disposición de las instituciones españolas las dos bases de datos de referencias bibliográficas más importantes para el mundo de la investigación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bg2">
                  <a:lumMod val="60000"/>
                  <a:lumOff val="40000"/>
                </a:schemeClr>
              </a:buClr>
              <a:buSzPct val="95000"/>
              <a:buFont typeface="Wingdings 2"/>
              <a:buChar char=""/>
              <a:defRPr/>
            </a:pP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FECYT es el licenciatario de la Web of </a:t>
            </a:r>
            <a:r>
              <a:rPr lang="es-ES" sz="1200" dirty="0" err="1">
                <a:solidFill>
                  <a:schemeClr val="accent1"/>
                </a:solidFill>
                <a:latin typeface="+mn-lt"/>
                <a:cs typeface="Arial" pitchFamily="34" charset="0"/>
              </a:rPr>
              <a:t>Knowledge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 en España desde el 2004 con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203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centros adscritos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y de Scopus desde el 2011 con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88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centros, que cuentan ya con 11 millones de consultas en 2011</a:t>
            </a:r>
            <a:endParaRPr lang="es-ES" sz="1200" dirty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bg2">
                  <a:lumMod val="60000"/>
                  <a:lumOff val="40000"/>
                </a:schemeClr>
              </a:buClr>
              <a:buSzPct val="95000"/>
              <a:buFont typeface="Wingdings 2"/>
              <a:buChar char=""/>
              <a:defRPr/>
            </a:pPr>
            <a:endParaRPr lang="es-ES" sz="12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251520" y="548680"/>
            <a:ext cx="3959225" cy="431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dirty="0">
                <a:cs typeface="Arial" pitchFamily="34" charset="0"/>
              </a:rPr>
              <a:t>Unidad de Gestión de Recursos Científicos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4860032" y="4149080"/>
            <a:ext cx="3952875" cy="3746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dirty="0">
                <a:cs typeface="Arial" pitchFamily="34" charset="0"/>
              </a:rPr>
              <a:t>Unidad de Repositorios</a:t>
            </a:r>
          </a:p>
        </p:txBody>
      </p:sp>
      <p:pic>
        <p:nvPicPr>
          <p:cNvPr id="16392" name="Picture 3" descr="C:\Archivos de programa\Microsoft Office\MEDIA\CAGCAT10\j0195384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5373216"/>
            <a:ext cx="1439763" cy="1282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3" name="12 CuadroTexto"/>
          <p:cNvSpPr txBox="1">
            <a:spLocks noChangeArrowheads="1"/>
          </p:cNvSpPr>
          <p:nvPr/>
        </p:nvSpPr>
        <p:spPr bwMode="auto">
          <a:xfrm>
            <a:off x="0" y="131763"/>
            <a:ext cx="860901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200" b="1" dirty="0">
                <a:solidFill>
                  <a:srgbClr val="30CDD7"/>
                </a:solidFill>
                <a:latin typeface="Cambria" pitchFamily="18" charset="0"/>
              </a:rPr>
              <a:t>Gestión de la Información Científica (GIC)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251520" y="2996952"/>
            <a:ext cx="4319587" cy="431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dirty="0">
                <a:cs typeface="Arial" pitchFamily="34" charset="0"/>
              </a:rPr>
              <a:t>Unidad de </a:t>
            </a:r>
            <a:r>
              <a:rPr lang="es-ES" sz="1400" b="1" dirty="0" smtClean="0">
                <a:cs typeface="Arial" pitchFamily="34" charset="0"/>
              </a:rPr>
              <a:t>Atención al Investigador</a:t>
            </a:r>
            <a:endParaRPr lang="es-ES" sz="1400" b="1" dirty="0">
              <a:cs typeface="Arial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79512" y="3429000"/>
            <a:ext cx="4355976" cy="238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Unidad orientada a </a:t>
            </a:r>
            <a:r>
              <a:rPr lang="es-ES" sz="1200" b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dar una atención especializada a investigadores  españoles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, a los que poder ofrecer un completo catalogo de servicios</a:t>
            </a:r>
            <a:r>
              <a:rPr lang="es-ES" sz="1200" dirty="0" smtClean="0"/>
              <a:t> 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que cubran desde la perspectiva empresarial, profesional y personal de los proyectos de investigación hasta la carrera investigadora. Se trabajará en fomentar las redes internacionales de Investigación e Innovación, mejorando la coordinación en el ámbito político y científico, especialmente relacionado con la carrera investigadora y atracción de talento. </a:t>
            </a:r>
          </a:p>
          <a:p>
            <a:r>
              <a:rPr lang="es-ES" sz="1200" dirty="0" smtClean="0">
                <a:solidFill>
                  <a:schemeClr val="accent1"/>
                </a:solidFill>
              </a:rPr>
              <a:t> 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Pct val="95000"/>
              <a:buFont typeface="Wingdings 2"/>
              <a:buChar char=""/>
              <a:defRPr/>
            </a:pPr>
            <a:endParaRPr lang="es-ES" sz="1200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marL="731520" lvl="1" indent="-274320" fontAlgn="auto"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Pct val="95000"/>
              <a:buFont typeface="Wingdings 2"/>
              <a:buChar char=""/>
              <a:defRPr/>
            </a:pPr>
            <a:endParaRPr lang="es-ES" sz="12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535488" y="4581128"/>
            <a:ext cx="4608512" cy="14224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Pct val="95000"/>
              <a:buFont typeface="Wingdings 2"/>
              <a:buChar char=""/>
              <a:defRPr/>
            </a:pPr>
            <a:r>
              <a:rPr lang="es-ES" sz="1200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Gestión de información científica institucional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. FECYT coordina una red de repositorios institucionales  a nivel nacional, con el  proyecto RECOLECTA, que cuenta con la participación de las Universidades españolas: hay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ya.271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repositorios recolectados,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42 </a:t>
            </a:r>
            <a:r>
              <a:rPr lang="es-ES" sz="1200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 </a:t>
            </a:r>
            <a:r>
              <a:rPr lang="es-ES" sz="12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ellos institucionales www.recolecta.net</a:t>
            </a:r>
          </a:p>
          <a:p>
            <a:pPr marL="731520" lvl="1" indent="-274320" fontAlgn="auto"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Pct val="95000"/>
              <a:buFont typeface="Wingdings 2"/>
              <a:buChar char=""/>
              <a:defRPr/>
            </a:pPr>
            <a:endParaRPr lang="es-ES" sz="1200" dirty="0">
              <a:solidFill>
                <a:schemeClr val="bg1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Título"/>
          <p:cNvSpPr>
            <a:spLocks noGrp="1"/>
          </p:cNvSpPr>
          <p:nvPr>
            <p:ph type="title"/>
          </p:nvPr>
        </p:nvSpPr>
        <p:spPr>
          <a:xfrm>
            <a:off x="107950" y="44450"/>
            <a:ext cx="8640763" cy="523220"/>
          </a:xfrm>
        </p:spPr>
        <p:txBody>
          <a:bodyPr/>
          <a:lstStyle/>
          <a:p>
            <a:r>
              <a:rPr lang="es-ES" sz="2800" kern="1200" dirty="0" smtClean="0">
                <a:solidFill>
                  <a:schemeClr val="accent3"/>
                </a:solidFill>
              </a:rPr>
              <a:t>ÍNDICE</a:t>
            </a:r>
            <a:endParaRPr lang="es-ES" sz="2800" kern="1200" dirty="0">
              <a:solidFill>
                <a:schemeClr val="accent3"/>
              </a:solidFill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11188" y="1340768"/>
            <a:ext cx="7539037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 dirty="0" smtClean="0">
                <a:solidFill>
                  <a:schemeClr val="tx2"/>
                </a:solidFill>
              </a:rPr>
              <a:t>PRESENTACIÓN  DE  FECYT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11560" y="2132856"/>
            <a:ext cx="7532688" cy="3048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 dirty="0" smtClean="0">
                <a:solidFill>
                  <a:schemeClr val="tx2"/>
                </a:solidFill>
              </a:rPr>
              <a:t>III CONVOCATORIA DE EVALUACIÓN DE REVISTAS : NOVEDADES Y METODOLOGÍA</a:t>
            </a:r>
            <a:endParaRPr lang="es-ES" sz="1400" dirty="0">
              <a:solidFill>
                <a:schemeClr val="tx2"/>
              </a:solidFill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611560" y="1700808"/>
            <a:ext cx="7534275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b="1" kern="0" dirty="0" smtClean="0">
                <a:solidFill>
                  <a:srgbClr val="04617B"/>
                </a:solidFill>
              </a:rPr>
              <a:t>QUIERO ESTAR ENTRE LAS MEJORES REVISTAS: EVALUACIÓN DE REVISTAS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2.bp.blogspot.com/_U7KCWFN4wlk/TRysEnaZsfI/AAAAAAAAD84/opn-ule8R0U/s320/DEV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1560" y="1268760"/>
            <a:ext cx="2952328" cy="2128260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4427984" y="1772816"/>
            <a:ext cx="3600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La Tercera convocatoria de Evaluacion de FECYT nace para profundizar en el proceso de mejora de la calidad de nuestras revistas españolas</a:t>
            </a: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El objetivo es ayudar a decantar a las revistas científicas españolas de calidad</a:t>
            </a: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Cumplir unos requisitos reconocidos internacionalmente</a:t>
            </a: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Ayudar a aupar a un conjunto de revistas al panorama internacional</a:t>
            </a:r>
          </a:p>
          <a:p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Arial Black" pitchFamily="34" charset="0"/>
                <a:ea typeface="+mj-ea"/>
                <a:cs typeface="+mj-cs"/>
              </a:rPr>
              <a:t>Estar entre las mejores</a:t>
            </a:r>
          </a:p>
          <a:p>
            <a:pPr>
              <a:buFont typeface="Wingdings" pitchFamily="2" charset="2"/>
              <a:buChar char="ü"/>
            </a:pPr>
            <a:endParaRPr lang="es-ES" sz="1600" dirty="0">
              <a:solidFill>
                <a:srgbClr val="30CDD7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67544" y="3789040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un </a:t>
            </a: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conjunto de recomendaciones que creemos que pueden ayudar.</a:t>
            </a:r>
          </a:p>
          <a:p>
            <a:pPr>
              <a:buFont typeface="Wingdings" pitchFamily="2" charset="2"/>
              <a:buChar char="ü"/>
            </a:pPr>
            <a:endParaRPr lang="es-ES" sz="1600" dirty="0">
              <a:solidFill>
                <a:srgbClr val="30CDD7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491880" y="1196752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Arial Black" pitchFamily="34" charset="0"/>
                <a:ea typeface="+mj-ea"/>
                <a:cs typeface="+mj-cs"/>
              </a:rPr>
              <a:t>Excelencia y Calidad</a:t>
            </a:r>
          </a:p>
          <a:p>
            <a:pPr>
              <a:buFont typeface="Wingdings" pitchFamily="2" charset="2"/>
              <a:buChar char="ü"/>
            </a:pPr>
            <a:endParaRPr lang="es-ES" sz="1600" dirty="0">
              <a:solidFill>
                <a:srgbClr val="30CDD7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79512" y="260648"/>
            <a:ext cx="8424936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               QUIERO ESTAR ENTRE LAS MEJORES REVISTAS:EVALUACIÓN DE REVISTAS  </a:t>
            </a:r>
            <a:r>
              <a:rPr kumimoji="0" lang="es-ES" sz="1400" b="1" i="0" u="none" strike="noStrike" kern="0" cap="none" spc="0" normalizeH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FECYT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2.bp.blogspot.com/_U7KCWFN4wlk/TRysEnaZsfI/AAAAAAAAD84/opn-ule8R0U/s320/DEV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12776"/>
            <a:ext cx="2667000" cy="2133601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4139952" y="1844824"/>
            <a:ext cx="403244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 Queremos diferenciar entre lo que está bien hecho y lo que puede estar mucho mejor</a:t>
            </a:r>
          </a:p>
          <a:p>
            <a:pPr>
              <a:buFont typeface="Wingdings" pitchFamily="2" charset="2"/>
              <a:buChar char="ü"/>
            </a:pPr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Estar entre las mejores revistas científicas, no es solamente publicar, sino hacerlo de acuerdo a unos criterios que sean reconocidos</a:t>
            </a:r>
          </a:p>
          <a:p>
            <a:endParaRPr lang="es-ES" sz="1600" dirty="0" smtClean="0">
              <a:solidFill>
                <a:schemeClr val="accent3"/>
              </a:solidFill>
              <a:latin typeface="Cambria" pitchFamily="18" charset="0"/>
              <a:ea typeface="+mj-ea"/>
              <a:cs typeface="+mj-cs"/>
            </a:endParaRPr>
          </a:p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Y para ello, es fundamental que los criterios adoptados, sean cuales sean, se cumplan y se puedan verificar</a:t>
            </a:r>
          </a:p>
          <a:p>
            <a:endParaRPr lang="es-ES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67544" y="3789040"/>
            <a:ext cx="32403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Las revistas que no cumplen no son malas, </a:t>
            </a:r>
            <a:r>
              <a:rPr lang="es-ES" sz="1600" dirty="0" smtClean="0">
                <a:solidFill>
                  <a:schemeClr val="accent3"/>
                </a:solidFill>
                <a:latin typeface="Arial Black" pitchFamily="34" charset="0"/>
                <a:ea typeface="+mj-ea"/>
                <a:cs typeface="+mj-cs"/>
              </a:rPr>
              <a:t>tienen que mejorar </a:t>
            </a:r>
            <a:r>
              <a:rPr lang="es-ES" sz="1600" dirty="0" smtClean="0">
                <a:solidFill>
                  <a:schemeClr val="accent3"/>
                </a:solidFill>
                <a:latin typeface="Cambria" pitchFamily="18" charset="0"/>
                <a:ea typeface="+mj-ea"/>
                <a:cs typeface="+mj-cs"/>
              </a:rPr>
              <a:t>y no es fácil decirlo Y TAMPOCO ACEPTARLO</a:t>
            </a:r>
            <a:endParaRPr lang="es-ES" sz="1600" dirty="0">
              <a:solidFill>
                <a:srgbClr val="30CDD7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491880" y="1196752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1600" dirty="0" smtClean="0">
                <a:solidFill>
                  <a:schemeClr val="accent3"/>
                </a:solidFill>
                <a:latin typeface="Arial Black" pitchFamily="34" charset="0"/>
                <a:ea typeface="+mj-ea"/>
                <a:cs typeface="+mj-cs"/>
              </a:rPr>
              <a:t>Excelencia y Calidad</a:t>
            </a:r>
          </a:p>
          <a:p>
            <a:pPr>
              <a:buFont typeface="Wingdings" pitchFamily="2" charset="2"/>
              <a:buChar char="ü"/>
            </a:pPr>
            <a:endParaRPr lang="es-ES" sz="1600" dirty="0">
              <a:solidFill>
                <a:srgbClr val="30CDD7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179512" y="260648"/>
            <a:ext cx="8424936" cy="307777"/>
          </a:xfrm>
          <a:prstGeom prst="rect">
            <a:avLst/>
          </a:prstGeom>
          <a:solidFill>
            <a:srgbClr val="0F6FC6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               QUIERO ESTAR ENTRE LAS MEJORES REVISTAS:EVALUACIÓN DE REVISTAS  </a:t>
            </a:r>
            <a:r>
              <a:rPr kumimoji="0" lang="es-ES" sz="1400" b="1" i="0" u="none" strike="noStrike" kern="0" cap="none" spc="0" normalizeH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</a:rPr>
              <a:t>FECYT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SLIDE_ROLE" val="jpmPage"/>
</p:tagLst>
</file>

<file path=ppt/theme/theme1.xml><?xml version="1.0" encoding="utf-8"?>
<a:theme xmlns:a="http://schemas.openxmlformats.org/drawingml/2006/main" name="FECYT_2012">
  <a:themeElements>
    <a:clrScheme name="FECYT-201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2D2D8A"/>
      </a:accent1>
      <a:accent2>
        <a:srgbClr val="333399"/>
      </a:accent2>
      <a:accent3>
        <a:srgbClr val="0033CC"/>
      </a:accent3>
      <a:accent4>
        <a:srgbClr val="008000"/>
      </a:accent4>
      <a:accent5>
        <a:srgbClr val="4C6600"/>
      </a:accent5>
      <a:accent6>
        <a:srgbClr val="C00000"/>
      </a:accent6>
      <a:hlink>
        <a:srgbClr val="009999"/>
      </a:hlink>
      <a:folHlink>
        <a:srgbClr val="99CC00"/>
      </a:folHlink>
    </a:clrScheme>
    <a:fontScheme name="Diseño predeterminado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FECYT_2012</Template>
  <TotalTime>2027</TotalTime>
  <Words>2397</Words>
  <Application>Microsoft Office PowerPoint</Application>
  <PresentationFormat>Presentación en pantalla (4:3)</PresentationFormat>
  <Paragraphs>327</Paragraphs>
  <Slides>24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FECYT_2012</vt:lpstr>
      <vt:lpstr>Quiero estar entre los mejores revistas: resultados de la Tercera evaluación de revistas</vt:lpstr>
      <vt:lpstr>ÍNDICE</vt:lpstr>
      <vt:lpstr>Diapositiva 3</vt:lpstr>
      <vt:lpstr>Diapositiva 4</vt:lpstr>
      <vt:lpstr>Diapositiva 5</vt:lpstr>
      <vt:lpstr>Diapositiva 6</vt:lpstr>
      <vt:lpstr>ÍNDICE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</vt:vector>
  </TitlesOfParts>
  <Company>FECYT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CVN. Un servicio para el investigador</dc:title>
  <dc:creator>David Arellano</dc:creator>
  <cp:lastModifiedBy> </cp:lastModifiedBy>
  <cp:revision>92</cp:revision>
  <dcterms:created xsi:type="dcterms:W3CDTF">2012-01-12T12:18:45Z</dcterms:created>
  <dcterms:modified xsi:type="dcterms:W3CDTF">2012-05-09T21:22:59Z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to de correo">
    <vt:lpwstr>fnunez@fecyt.es</vt:lpwstr>
  </property>
</Properties>
</file>