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69" r:id="rId4"/>
    <p:sldId id="258" r:id="rId5"/>
    <p:sldId id="267" r:id="rId6"/>
    <p:sldId id="268" r:id="rId7"/>
    <p:sldId id="276" r:id="rId8"/>
    <p:sldId id="259" r:id="rId9"/>
    <p:sldId id="264" r:id="rId10"/>
    <p:sldId id="271" r:id="rId11"/>
    <p:sldId id="272" r:id="rId12"/>
    <p:sldId id="273" r:id="rId13"/>
    <p:sldId id="274" r:id="rId14"/>
    <p:sldId id="275" r:id="rId15"/>
    <p:sldId id="260" r:id="rId16"/>
    <p:sldId id="261" r:id="rId17"/>
    <p:sldId id="277" r:id="rId18"/>
    <p:sldId id="278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 autoAdjust="0"/>
    <p:restoredTop sz="94601" autoAdjust="0"/>
  </p:normalViewPr>
  <p:slideViewPr>
    <p:cSldViewPr>
      <p:cViewPr varScale="1">
        <p:scale>
          <a:sx n="79" d="100"/>
          <a:sy n="79" d="100"/>
        </p:scale>
        <p:origin x="-984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305389134718394E-2"/>
          <c:y val="3.1559593332389696E-2"/>
          <c:w val="0.89728916317862684"/>
          <c:h val="0.9647270834089583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Lbls>
            <c:dLbl>
              <c:idx val="0"/>
              <c:layout>
                <c:manualLayout>
                  <c:x val="-0.2461456329863119"/>
                  <c:y val="0.16321008293218545"/>
                </c:manualLayout>
              </c:layout>
              <c:tx>
                <c:rich>
                  <a:bodyPr/>
                  <a:lstStyle/>
                  <a:p>
                    <a:r>
                      <a:rPr lang="en-US" sz="1300" baseline="0" dirty="0" err="1"/>
                      <a:t>Rechazados</a:t>
                    </a:r>
                    <a:r>
                      <a:rPr lang="en-US" sz="1400" dirty="0"/>
                      <a:t> (no </a:t>
                    </a:r>
                    <a:r>
                      <a:rPr lang="en-US" sz="1400" dirty="0" err="1" smtClean="0"/>
                      <a:t>admitidos</a:t>
                    </a:r>
                    <a:r>
                      <a:rPr lang="en-US" sz="1400" dirty="0" smtClean="0"/>
                      <a:t>)</a:t>
                    </a:r>
                    <a:r>
                      <a:rPr lang="en-US" dirty="0" smtClean="0"/>
                      <a:t>29,0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300" dirty="0" err="1"/>
                      <a:t>Rechazados</a:t>
                    </a:r>
                    <a:r>
                      <a:rPr lang="en-US" sz="1300" dirty="0"/>
                      <a:t> (</a:t>
                    </a:r>
                    <a:r>
                      <a:rPr lang="en-US" sz="1300" dirty="0" err="1"/>
                      <a:t>tras</a:t>
                    </a:r>
                    <a:r>
                      <a:rPr lang="en-US" sz="1300" dirty="0"/>
                      <a:t> </a:t>
                    </a:r>
                    <a:r>
                      <a:rPr lang="en-US" sz="1300" err="1"/>
                      <a:t>evaluación</a:t>
                    </a:r>
                    <a:r>
                      <a:rPr lang="en-US" sz="1300" smtClean="0"/>
                      <a:t>) </a:t>
                    </a:r>
                    <a:r>
                      <a:rPr lang="en-US"/>
                      <a:t>28,6%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dirty="0" err="1"/>
                      <a:t>Aceptados</a:t>
                    </a:r>
                    <a:r>
                      <a:rPr lang="en-US" sz="1400" dirty="0"/>
                      <a:t> </a:t>
                    </a:r>
                    <a:r>
                      <a:rPr lang="en-US" sz="1400" dirty="0" err="1"/>
                      <a:t>para</a:t>
                    </a:r>
                    <a:r>
                      <a:rPr lang="en-US" sz="1400" dirty="0"/>
                      <a:t> </a:t>
                    </a:r>
                    <a:r>
                      <a:rPr lang="en-US" sz="1400" dirty="0" err="1"/>
                      <a:t>publicar</a:t>
                    </a:r>
                    <a:r>
                      <a:rPr lang="en-US" dirty="0"/>
                      <a:t>; 42,2%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Hoja1!$A$2:$A$4</c:f>
              <c:strCache>
                <c:ptCount val="3"/>
                <c:pt idx="0">
                  <c:v>Rechazados (no admitidos)</c:v>
                </c:pt>
                <c:pt idx="1">
                  <c:v>Rechazados (tras evaluación)</c:v>
                </c:pt>
                <c:pt idx="2">
                  <c:v>Aceptados para publicar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0.28999999999999998</c:v>
                </c:pt>
                <c:pt idx="1">
                  <c:v>0.28599999999999998</c:v>
                </c:pt>
                <c:pt idx="2">
                  <c:v>0.42199999999999999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España</c:v>
                </c:pt>
                <c:pt idx="1">
                  <c:v>Extranjero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Hoja1!$A$2:$A$11</c:f>
              <c:strCache>
                <c:ptCount val="10"/>
                <c:pt idx="0">
                  <c:v>Andalucía</c:v>
                </c:pt>
                <c:pt idx="1">
                  <c:v>Aragón</c:v>
                </c:pt>
                <c:pt idx="2">
                  <c:v>Castilla-León</c:v>
                </c:pt>
                <c:pt idx="3">
                  <c:v>Cataluña</c:v>
                </c:pt>
                <c:pt idx="4">
                  <c:v>Valencia</c:v>
                </c:pt>
                <c:pt idx="5">
                  <c:v>Extremadura</c:v>
                </c:pt>
                <c:pt idx="6">
                  <c:v>Galicia</c:v>
                </c:pt>
                <c:pt idx="7">
                  <c:v>Madrid</c:v>
                </c:pt>
                <c:pt idx="8">
                  <c:v>Murcia</c:v>
                </c:pt>
                <c:pt idx="9">
                  <c:v>Navarra</c:v>
                </c:pt>
              </c:strCache>
            </c:strRef>
          </c:cat>
          <c:val>
            <c:numRef>
              <c:f>Hoja1!$B$2:$B$11</c:f>
              <c:numCache>
                <c:formatCode>0.0%</c:formatCode>
                <c:ptCount val="10"/>
                <c:pt idx="0">
                  <c:v>4.4999999999999998E-2</c:v>
                </c:pt>
                <c:pt idx="1">
                  <c:v>0.03</c:v>
                </c:pt>
                <c:pt idx="2">
                  <c:v>0.03</c:v>
                </c:pt>
                <c:pt idx="3">
                  <c:v>0.42</c:v>
                </c:pt>
                <c:pt idx="4">
                  <c:v>0.1</c:v>
                </c:pt>
                <c:pt idx="5">
                  <c:v>1.4999999999999999E-2</c:v>
                </c:pt>
                <c:pt idx="6">
                  <c:v>1.4999999999999999E-2</c:v>
                </c:pt>
                <c:pt idx="7">
                  <c:v>0.31</c:v>
                </c:pt>
                <c:pt idx="8">
                  <c:v>1.4999999999999999E-2</c:v>
                </c:pt>
                <c:pt idx="9">
                  <c:v>1.4999999999999999E-2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1917440"/>
        <c:axId val="81915904"/>
      </c:barChart>
      <c:valAx>
        <c:axId val="81915904"/>
        <c:scaling>
          <c:orientation val="minMax"/>
        </c:scaling>
        <c:delete val="1"/>
        <c:axPos val="t"/>
        <c:majorGridlines/>
        <c:numFmt formatCode="0.0%" sourceLinked="1"/>
        <c:majorTickMark val="out"/>
        <c:minorTickMark val="none"/>
        <c:tickLblPos val="nextTo"/>
        <c:crossAx val="81917440"/>
        <c:crosses val="autoZero"/>
        <c:crossBetween val="between"/>
      </c:valAx>
      <c:catAx>
        <c:axId val="81917440"/>
        <c:scaling>
          <c:orientation val="maxMin"/>
        </c:scaling>
        <c:delete val="0"/>
        <c:axPos val="l"/>
        <c:majorTickMark val="out"/>
        <c:minorTickMark val="none"/>
        <c:tickLblPos val="nextTo"/>
        <c:crossAx val="8191590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Hoja1!$A$2:$A$7</c:f>
              <c:strCache>
                <c:ptCount val="6"/>
                <c:pt idx="0">
                  <c:v>Administración Pública</c:v>
                </c:pt>
                <c:pt idx="1">
                  <c:v>CSIC</c:v>
                </c:pt>
                <c:pt idx="2">
                  <c:v>Empresa</c:v>
                </c:pt>
                <c:pt idx="3">
                  <c:v>Fundación</c:v>
                </c:pt>
                <c:pt idx="4">
                  <c:v>Organismo internacional</c:v>
                </c:pt>
                <c:pt idx="5">
                  <c:v>Universidad</c:v>
                </c:pt>
              </c:strCache>
            </c:strRef>
          </c:cat>
          <c:val>
            <c:numRef>
              <c:f>Hoja1!$B$2:$B$7</c:f>
              <c:numCache>
                <c:formatCode>0.0%</c:formatCode>
                <c:ptCount val="6"/>
                <c:pt idx="0">
                  <c:v>4.2000000000000003E-2</c:v>
                </c:pt>
                <c:pt idx="1">
                  <c:v>0.1</c:v>
                </c:pt>
                <c:pt idx="2">
                  <c:v>5.6000000000000001E-2</c:v>
                </c:pt>
                <c:pt idx="3">
                  <c:v>1.4E-2</c:v>
                </c:pt>
                <c:pt idx="4">
                  <c:v>2.8000000000000001E-2</c:v>
                </c:pt>
                <c:pt idx="5">
                  <c:v>0.76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2227584"/>
        <c:axId val="82221696"/>
      </c:barChart>
      <c:valAx>
        <c:axId val="82221696"/>
        <c:scaling>
          <c:orientation val="minMax"/>
        </c:scaling>
        <c:delete val="1"/>
        <c:axPos val="t"/>
        <c:majorGridlines/>
        <c:numFmt formatCode="0.0%" sourceLinked="1"/>
        <c:majorTickMark val="out"/>
        <c:minorTickMark val="none"/>
        <c:tickLblPos val="nextTo"/>
        <c:crossAx val="82227584"/>
        <c:crosses val="autoZero"/>
        <c:crossBetween val="between"/>
      </c:valAx>
      <c:catAx>
        <c:axId val="82227584"/>
        <c:scaling>
          <c:orientation val="maxMin"/>
        </c:scaling>
        <c:delete val="0"/>
        <c:axPos val="l"/>
        <c:majorTickMark val="out"/>
        <c:minorTickMark val="none"/>
        <c:tickLblPos val="nextTo"/>
        <c:crossAx val="8222169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Hoja1!$A$2:$A$4</c:f>
              <c:strCache>
                <c:ptCount val="3"/>
                <c:pt idx="0">
                  <c:v>Profesores</c:v>
                </c:pt>
                <c:pt idx="1">
                  <c:v>Investigadores</c:v>
                </c:pt>
                <c:pt idx="2">
                  <c:v>Profesionales</c:v>
                </c:pt>
              </c:strCache>
            </c:strRef>
          </c:cat>
          <c:val>
            <c:numRef>
              <c:f>Hoja1!$B$2:$B$4</c:f>
              <c:numCache>
                <c:formatCode>0%</c:formatCode>
                <c:ptCount val="3"/>
                <c:pt idx="0">
                  <c:v>0.75</c:v>
                </c:pt>
                <c:pt idx="1">
                  <c:v>7.0000000000000007E-2</c:v>
                </c:pt>
                <c:pt idx="2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6502784"/>
        <c:axId val="86501248"/>
      </c:barChart>
      <c:valAx>
        <c:axId val="86501248"/>
        <c:scaling>
          <c:orientation val="minMax"/>
        </c:scaling>
        <c:delete val="1"/>
        <c:axPos val="t"/>
        <c:majorGridlines/>
        <c:numFmt formatCode="0%" sourceLinked="1"/>
        <c:majorTickMark val="out"/>
        <c:minorTickMark val="none"/>
        <c:tickLblPos val="nextTo"/>
        <c:crossAx val="86502784"/>
        <c:crosses val="autoZero"/>
        <c:crossBetween val="between"/>
      </c:valAx>
      <c:catAx>
        <c:axId val="86502784"/>
        <c:scaling>
          <c:orientation val="maxMin"/>
        </c:scaling>
        <c:delete val="0"/>
        <c:axPos val="l"/>
        <c:majorTickMark val="out"/>
        <c:minorTickMark val="none"/>
        <c:tickLblPos val="nextTo"/>
        <c:crossAx val="8650124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373A1-41C5-4178-8319-6FF9C7AC9CCB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84AB1-D977-4730-9CE4-4D48634CC7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0789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87F4C12-38C2-40EE-BA13-AE0AD48486DC}" type="datetimeFigureOut">
              <a:rPr lang="es-ES" smtClean="0"/>
              <a:t>08/05/2012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466F859-4433-49DA-ABEC-B8944894720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132856"/>
            <a:ext cx="6118448" cy="1467594"/>
          </a:xfrm>
        </p:spPr>
        <p:txBody>
          <a:bodyPr/>
          <a:lstStyle/>
          <a:p>
            <a:r>
              <a:rPr lang="es-ES" sz="4400" dirty="0">
                <a:cs typeface="Calibri" pitchFamily="34" charset="0"/>
              </a:rPr>
              <a:t>Aproximación de criterios entre los evaluadores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03848" y="3933056"/>
            <a:ext cx="4896544" cy="1705744"/>
          </a:xfrm>
        </p:spPr>
        <p:txBody>
          <a:bodyPr/>
          <a:lstStyle/>
          <a:p>
            <a:pPr lvl="1" algn="r">
              <a:spcBef>
                <a:spcPts val="0"/>
              </a:spcBef>
            </a:pPr>
            <a:r>
              <a:rPr lang="es-ES" sz="2400" dirty="0" smtClean="0">
                <a:latin typeface="+mj-lt"/>
                <a:cs typeface="Calibri" pitchFamily="34" charset="0"/>
              </a:rPr>
              <a:t>Carlos M. </a:t>
            </a:r>
            <a:r>
              <a:rPr lang="es-ES" sz="2400" dirty="0">
                <a:latin typeface="+mj-lt"/>
                <a:cs typeface="Calibri" pitchFamily="34" charset="0"/>
              </a:rPr>
              <a:t>Tejada Artigas</a:t>
            </a:r>
          </a:p>
          <a:p>
            <a:pPr marL="0" lvl="1" algn="r">
              <a:spcBef>
                <a:spcPts val="0"/>
              </a:spcBef>
            </a:pPr>
            <a:r>
              <a:rPr lang="es-ES" i="1" dirty="0" smtClean="0">
                <a:latin typeface="+mj-lt"/>
                <a:cs typeface="Calibri" pitchFamily="34" charset="0"/>
              </a:rPr>
              <a:t>Coordinador </a:t>
            </a:r>
            <a:r>
              <a:rPr lang="es-ES" i="1" dirty="0">
                <a:latin typeface="+mj-lt"/>
                <a:cs typeface="Calibri" pitchFamily="34" charset="0"/>
              </a:rPr>
              <a:t>editorial</a:t>
            </a:r>
            <a:endParaRPr lang="es-ES" dirty="0">
              <a:latin typeface="+mj-lt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9144000" cy="877454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2276872"/>
            <a:ext cx="1978811" cy="288032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403648" y="5301208"/>
            <a:ext cx="66967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>
                <a:solidFill>
                  <a:srgbClr val="C00000"/>
                </a:solidFill>
                <a:latin typeface="+mj-lt"/>
              </a:rPr>
              <a:t>Jornada Sobre Calidad de Revistas de Ciencias Sociales (CRECS). </a:t>
            </a:r>
            <a:r>
              <a:rPr lang="es-ES" sz="1400" dirty="0">
                <a:solidFill>
                  <a:srgbClr val="C00000"/>
                </a:solidFill>
                <a:latin typeface="+mj-lt"/>
              </a:rPr>
              <a:t>Valencia, 10 de mayo 2012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21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Los evaluadores</a:t>
            </a:r>
            <a:endParaRPr lang="es-ES" sz="4000" dirty="0"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>
                <a:latin typeface="Calibri" pitchFamily="34" charset="0"/>
                <a:cs typeface="Calibri" pitchFamily="34" charset="0"/>
              </a:rPr>
              <a:t>En el 2011:</a:t>
            </a:r>
          </a:p>
          <a:p>
            <a:pPr marL="0" indent="0">
              <a:buNone/>
            </a:pPr>
            <a:r>
              <a:rPr lang="es-ES" dirty="0" smtClean="0">
                <a:latin typeface="Calibri" pitchFamily="34" charset="0"/>
                <a:cs typeface="Calibri" pitchFamily="34" charset="0"/>
              </a:rPr>
              <a:t>71 evaluadores</a:t>
            </a:r>
          </a:p>
          <a:p>
            <a:endParaRPr lang="es-ES" dirty="0" smtClean="0">
              <a:latin typeface="Calibri" pitchFamily="34" charset="0"/>
              <a:cs typeface="Calibri" pitchFamily="34" charset="0"/>
            </a:endParaRPr>
          </a:p>
          <a:p>
            <a:endParaRPr lang="es-E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875784"/>
              </p:ext>
            </p:extLst>
          </p:nvPr>
        </p:nvGraphicFramePr>
        <p:xfrm>
          <a:off x="4139952" y="1196752"/>
          <a:ext cx="3456384" cy="3560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923"/>
                <a:gridCol w="1763461"/>
              </a:tblGrid>
              <a:tr h="634367">
                <a:tc>
                  <a:txBody>
                    <a:bodyPr/>
                    <a:lstStyle/>
                    <a:p>
                      <a:r>
                        <a:rPr lang="es-ES" dirty="0" smtClean="0"/>
                        <a:t>Nº evaluadores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Nº evaluaciones</a:t>
                      </a:r>
                      <a:endParaRPr lang="es-ES" dirty="0"/>
                    </a:p>
                  </a:txBody>
                  <a:tcPr/>
                </a:tc>
              </a:tr>
              <a:tr h="307747"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307747"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07747"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</a:tr>
              <a:tr h="307747"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</a:tr>
              <a:tr h="307747"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</a:tr>
              <a:tr h="307747"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</a:tr>
              <a:tr h="307747"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</a:tr>
              <a:tr h="307747"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18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Los evaluadores</a:t>
            </a:r>
            <a:endParaRPr lang="es-ES" sz="4000" dirty="0">
              <a:cs typeface="Calibri" pitchFamily="34" charset="0"/>
            </a:endParaRPr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91755693"/>
              </p:ext>
            </p:extLst>
          </p:nvPr>
        </p:nvGraphicFramePr>
        <p:xfrm>
          <a:off x="4535488" y="1052513"/>
          <a:ext cx="3657600" cy="376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  <p:graphicFrame>
        <p:nvGraphicFramePr>
          <p:cNvPr id="8" name="7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49758001"/>
              </p:ext>
            </p:extLst>
          </p:nvPr>
        </p:nvGraphicFramePr>
        <p:xfrm>
          <a:off x="762000" y="1844826"/>
          <a:ext cx="3657600" cy="2448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</a:tblGrid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País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Nº</a:t>
                      </a:r>
                      <a:r>
                        <a:rPr lang="es-ES" baseline="0" dirty="0" smtClean="0"/>
                        <a:t> evaluadores</a:t>
                      </a:r>
                      <a:endParaRPr lang="es-ES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España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67</a:t>
                      </a:r>
                      <a:endParaRPr lang="es-ES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Brasil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Grecia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México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Uruguay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19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Los evaluadores</a:t>
            </a:r>
            <a:endParaRPr lang="es-ES" sz="4000" dirty="0">
              <a:cs typeface="Calibri" pitchFamily="34" charset="0"/>
            </a:endParaRPr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94121676"/>
              </p:ext>
            </p:extLst>
          </p:nvPr>
        </p:nvGraphicFramePr>
        <p:xfrm>
          <a:off x="4535488" y="1052513"/>
          <a:ext cx="3657600" cy="376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  <p:graphicFrame>
        <p:nvGraphicFramePr>
          <p:cNvPr id="8" name="7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55852967"/>
              </p:ext>
            </p:extLst>
          </p:nvPr>
        </p:nvGraphicFramePr>
        <p:xfrm>
          <a:off x="762000" y="1196751"/>
          <a:ext cx="3657600" cy="4176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</a:tblGrid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Región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Nº</a:t>
                      </a:r>
                      <a:r>
                        <a:rPr lang="es-ES" baseline="0" dirty="0" smtClean="0"/>
                        <a:t> evaluadores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Andalucía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Aragón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Castilla-León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Cataluña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Valencia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Extremadura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Galicia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Madrid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Murcia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Navarra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32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Los evaluadores</a:t>
            </a:r>
            <a:endParaRPr lang="es-ES" sz="4000" dirty="0">
              <a:cs typeface="Calibri" pitchFamily="34" charset="0"/>
            </a:endParaRPr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50475419"/>
              </p:ext>
            </p:extLst>
          </p:nvPr>
        </p:nvGraphicFramePr>
        <p:xfrm>
          <a:off x="4535488" y="1052513"/>
          <a:ext cx="3657600" cy="376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  <p:graphicFrame>
        <p:nvGraphicFramePr>
          <p:cNvPr id="8" name="7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40969187"/>
              </p:ext>
            </p:extLst>
          </p:nvPr>
        </p:nvGraphicFramePr>
        <p:xfrm>
          <a:off x="762000" y="1196751"/>
          <a:ext cx="3657600" cy="2657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3856"/>
                <a:gridCol w="1143744"/>
              </a:tblGrid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Región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100" dirty="0" smtClean="0"/>
                        <a:t>Nº</a:t>
                      </a:r>
                      <a:r>
                        <a:rPr lang="es-ES" sz="1100" baseline="0" dirty="0" smtClean="0"/>
                        <a:t> evaluadores</a:t>
                      </a:r>
                      <a:endParaRPr lang="es-ES" sz="1100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Administración Pública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CSIC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Empresa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Fundación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Organismo</a:t>
                      </a:r>
                      <a:r>
                        <a:rPr lang="es-ES" baseline="0" dirty="0" smtClean="0"/>
                        <a:t> internacional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Universidad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54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16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Los evaluadores</a:t>
            </a:r>
            <a:endParaRPr lang="es-ES" sz="4000" dirty="0">
              <a:cs typeface="Calibri" pitchFamily="34" charset="0"/>
            </a:endParaRPr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7385178"/>
              </p:ext>
            </p:extLst>
          </p:nvPr>
        </p:nvGraphicFramePr>
        <p:xfrm>
          <a:off x="4535488" y="1052513"/>
          <a:ext cx="3657600" cy="376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  <p:graphicFrame>
        <p:nvGraphicFramePr>
          <p:cNvPr id="8" name="7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2610314"/>
              </p:ext>
            </p:extLst>
          </p:nvPr>
        </p:nvGraphicFramePr>
        <p:xfrm>
          <a:off x="762000" y="1196751"/>
          <a:ext cx="3657600" cy="1518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3856"/>
                <a:gridCol w="1143744"/>
              </a:tblGrid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Región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100" dirty="0" smtClean="0"/>
                        <a:t>Nº</a:t>
                      </a:r>
                      <a:r>
                        <a:rPr lang="es-ES" sz="1100" baseline="0" dirty="0" smtClean="0"/>
                        <a:t> evaluadores</a:t>
                      </a:r>
                      <a:endParaRPr lang="es-ES" sz="1100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Profesores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53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Investigadores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</a:tr>
              <a:tr h="379679">
                <a:tc>
                  <a:txBody>
                    <a:bodyPr/>
                    <a:lstStyle/>
                    <a:p>
                      <a:r>
                        <a:rPr lang="es-ES" dirty="0" smtClean="0"/>
                        <a:t>Profesionales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5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El proceso</a:t>
            </a:r>
            <a:endParaRPr lang="es-ES" sz="4000" dirty="0"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2800" dirty="0" smtClean="0">
                <a:latin typeface="Calibri" pitchFamily="34" charset="0"/>
                <a:cs typeface="Calibri" pitchFamily="34" charset="0"/>
              </a:rPr>
              <a:t>Tiempo: 10 días al revisor</a:t>
            </a:r>
          </a:p>
          <a:p>
            <a:endParaRPr lang="es-E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s-ES" sz="2800" dirty="0" smtClean="0">
                <a:latin typeface="Calibri" pitchFamily="34" charset="0"/>
                <a:cs typeface="Calibri" pitchFamily="34" charset="0"/>
              </a:rPr>
              <a:t>Artículos que entraron en el 2011:</a:t>
            </a:r>
          </a:p>
          <a:p>
            <a:pPr lvl="1"/>
            <a:r>
              <a:rPr lang="es-ES" sz="2600" dirty="0" smtClean="0">
                <a:latin typeface="Calibri" pitchFamily="34" charset="0"/>
                <a:cs typeface="Calibri" pitchFamily="34" charset="0"/>
              </a:rPr>
              <a:t>151 que se evaluaron como media </a:t>
            </a:r>
            <a:r>
              <a:rPr lang="es-ES" sz="3200" b="1" dirty="0" smtClean="0">
                <a:latin typeface="Calibri" pitchFamily="34" charset="0"/>
                <a:cs typeface="Calibri" pitchFamily="34" charset="0"/>
              </a:rPr>
              <a:t>66 días </a:t>
            </a:r>
            <a:r>
              <a:rPr lang="es-ES" sz="2600" dirty="0" smtClean="0">
                <a:latin typeface="Calibri" pitchFamily="34" charset="0"/>
                <a:cs typeface="Calibri" pitchFamily="34" charset="0"/>
              </a:rPr>
              <a:t>para la decisión final</a:t>
            </a:r>
          </a:p>
          <a:p>
            <a:pPr lvl="1"/>
            <a:r>
              <a:rPr lang="es-ES" sz="2600" dirty="0" smtClean="0">
                <a:latin typeface="Calibri" pitchFamily="34" charset="0"/>
                <a:cs typeface="Calibri" pitchFamily="34" charset="0"/>
              </a:rPr>
              <a:t>80 que se publicaron: como media </a:t>
            </a:r>
            <a:r>
              <a:rPr lang="es-ES" sz="3200" b="1" dirty="0" smtClean="0">
                <a:latin typeface="Calibri" pitchFamily="34" charset="0"/>
                <a:cs typeface="Calibri" pitchFamily="34" charset="0"/>
              </a:rPr>
              <a:t>106 días </a:t>
            </a:r>
            <a:r>
              <a:rPr lang="es-ES" sz="2600" dirty="0" smtClean="0">
                <a:latin typeface="Calibri" pitchFamily="34" charset="0"/>
                <a:cs typeface="Calibri" pitchFamily="34" charset="0"/>
              </a:rPr>
              <a:t>para su publicación</a:t>
            </a:r>
            <a:endParaRPr lang="es-ES" sz="2600" dirty="0" smtClean="0">
              <a:latin typeface="Calibri" pitchFamily="34" charset="0"/>
              <a:cs typeface="Calibri" pitchFamily="34" charset="0"/>
            </a:endParaRPr>
          </a:p>
          <a:p>
            <a:endParaRPr lang="es-ES" sz="2800" dirty="0">
              <a:latin typeface="Calibri" pitchFamily="34" charset="0"/>
              <a:cs typeface="Calibri" pitchFamily="34" charset="0"/>
            </a:endParaRPr>
          </a:p>
          <a:p>
            <a:r>
              <a:rPr lang="es-ES" sz="2800" dirty="0" smtClean="0">
                <a:latin typeface="Calibri" pitchFamily="34" charset="0"/>
                <a:cs typeface="Calibri" pitchFamily="34" charset="0"/>
              </a:rPr>
              <a:t>Además una corrección completa de estilo</a:t>
            </a:r>
            <a:endParaRPr lang="es-ES" sz="28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27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Informe</a:t>
            </a:r>
            <a:endParaRPr lang="es-ES" sz="4000" dirty="0"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latin typeface="Calibri" pitchFamily="34" charset="0"/>
                <a:cs typeface="Calibri" pitchFamily="34" charset="0"/>
              </a:rPr>
              <a:t>Aceptar</a:t>
            </a:r>
          </a:p>
          <a:p>
            <a:r>
              <a:rPr lang="es-ES" sz="3600" dirty="0" smtClean="0">
                <a:latin typeface="Calibri" pitchFamily="34" charset="0"/>
                <a:cs typeface="Calibri" pitchFamily="34" charset="0"/>
              </a:rPr>
              <a:t>Rechazar</a:t>
            </a:r>
          </a:p>
          <a:p>
            <a:r>
              <a:rPr lang="es-ES" sz="3600" dirty="0">
                <a:latin typeface="Calibri" pitchFamily="34" charset="0"/>
                <a:cs typeface="Calibri" pitchFamily="34" charset="0"/>
              </a:rPr>
              <a:t>Aceptar con cambios importantes</a:t>
            </a:r>
            <a:endParaRPr lang="es-ES" sz="3600" dirty="0" smtClean="0">
              <a:latin typeface="Calibri" pitchFamily="34" charset="0"/>
              <a:cs typeface="Calibri" pitchFamily="34" charset="0"/>
            </a:endParaRPr>
          </a:p>
          <a:p>
            <a:r>
              <a:rPr lang="es-ES" sz="3600" dirty="0">
                <a:latin typeface="Calibri" pitchFamily="34" charset="0"/>
                <a:cs typeface="Calibri" pitchFamily="34" charset="0"/>
              </a:rPr>
              <a:t>Aceptar con cambios menores 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30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latin typeface="Impact" pitchFamily="34" charset="0"/>
                <a:cs typeface="Calibri" pitchFamily="34" charset="0"/>
              </a:rPr>
              <a:t>Nuevos retos</a:t>
            </a:r>
            <a:endParaRPr lang="es-ES" sz="4000" dirty="0">
              <a:latin typeface="Impact" pitchFamily="34" charset="0"/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196752"/>
            <a:ext cx="7543800" cy="3960440"/>
          </a:xfrm>
        </p:spPr>
        <p:txBody>
          <a:bodyPr>
            <a:noAutofit/>
          </a:bodyPr>
          <a:lstStyle/>
          <a:p>
            <a:r>
              <a:rPr lang="es-ES" dirty="0" smtClean="0">
                <a:latin typeface="Calibri" pitchFamily="34" charset="0"/>
                <a:cs typeface="Calibri" pitchFamily="34" charset="0"/>
              </a:rPr>
              <a:t>Perfeccionamiento del </a:t>
            </a:r>
            <a:r>
              <a:rPr lang="es-ES" i="1" dirty="0" smtClean="0">
                <a:latin typeface="Calibri" pitchFamily="34" charset="0"/>
                <a:cs typeface="Calibri" pitchFamily="34" charset="0"/>
              </a:rPr>
              <a:t>peer </a:t>
            </a:r>
            <a:r>
              <a:rPr lang="es-ES" i="1" dirty="0" err="1" smtClean="0">
                <a:latin typeface="Calibri" pitchFamily="34" charset="0"/>
                <a:cs typeface="Calibri" pitchFamily="34" charset="0"/>
              </a:rPr>
              <a:t>review</a:t>
            </a:r>
            <a:endParaRPr lang="es-ES" i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ES" dirty="0" smtClean="0">
                <a:latin typeface="Calibri" pitchFamily="34" charset="0"/>
                <a:cs typeface="Calibri" pitchFamily="34" charset="0"/>
              </a:rPr>
              <a:t>Exploración de otros sistemas</a:t>
            </a:r>
          </a:p>
          <a:p>
            <a:endParaRPr lang="es-ES" dirty="0">
              <a:latin typeface="Calibri" pitchFamily="34" charset="0"/>
              <a:cs typeface="Calibri" pitchFamily="34" charset="0"/>
            </a:endParaRPr>
          </a:p>
          <a:p>
            <a:r>
              <a:rPr lang="es-ES" dirty="0" smtClean="0">
                <a:latin typeface="Calibri" pitchFamily="34" charset="0"/>
                <a:cs typeface="Calibri" pitchFamily="34" charset="0"/>
              </a:rPr>
              <a:t>Estudio en desarrollo por Tomás Baiget, Javier Guallar, Elea </a:t>
            </a:r>
            <a:r>
              <a:rPr lang="es-ES" dirty="0" err="1" smtClean="0">
                <a:latin typeface="Calibri" pitchFamily="34" charset="0"/>
                <a:cs typeface="Calibri" pitchFamily="34" charset="0"/>
              </a:rPr>
              <a:t>Gimenez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, Isabel Olea y Carlos Tejada:</a:t>
            </a:r>
          </a:p>
          <a:p>
            <a:pPr lvl="1"/>
            <a:r>
              <a:rPr lang="es-ES" sz="2400" dirty="0" smtClean="0">
                <a:latin typeface="Calibri" pitchFamily="34" charset="0"/>
                <a:cs typeface="Calibri" pitchFamily="34" charset="0"/>
              </a:rPr>
              <a:t>Informe </a:t>
            </a:r>
            <a:r>
              <a:rPr lang="es-ES" sz="2400" dirty="0">
                <a:latin typeface="Calibri" pitchFamily="34" charset="0"/>
                <a:cs typeface="Calibri" pitchFamily="34" charset="0"/>
              </a:rPr>
              <a:t>de la evaluación durante 2010 y 2011:</a:t>
            </a:r>
          </a:p>
          <a:p>
            <a:pPr lvl="1"/>
            <a:r>
              <a:rPr lang="es-ES" sz="2400" dirty="0" smtClean="0">
                <a:latin typeface="Calibri" pitchFamily="34" charset="0"/>
                <a:cs typeface="Calibri" pitchFamily="34" charset="0"/>
              </a:rPr>
              <a:t>Cuestionario </a:t>
            </a:r>
            <a:r>
              <a:rPr lang="es-ES" sz="2400" dirty="0">
                <a:latin typeface="Calibri" pitchFamily="34" charset="0"/>
                <a:cs typeface="Calibri" pitchFamily="34" charset="0"/>
              </a:rPr>
              <a:t>a </a:t>
            </a:r>
            <a:r>
              <a:rPr lang="es-ES" sz="2400" dirty="0" smtClean="0">
                <a:latin typeface="Calibri" pitchFamily="34" charset="0"/>
                <a:cs typeface="Calibri" pitchFamily="34" charset="0"/>
              </a:rPr>
              <a:t>revisores: nuevo modelo </a:t>
            </a:r>
            <a:r>
              <a:rPr lang="es-ES" sz="2400" dirty="0">
                <a:latin typeface="Calibri" pitchFamily="34" charset="0"/>
                <a:cs typeface="Calibri" pitchFamily="34" charset="0"/>
              </a:rPr>
              <a:t>de plantilla </a:t>
            </a:r>
            <a:r>
              <a:rPr lang="es-ES" sz="2400" dirty="0" smtClean="0">
                <a:latin typeface="Calibri" pitchFamily="34" charset="0"/>
                <a:cs typeface="Calibri" pitchFamily="34" charset="0"/>
              </a:rPr>
              <a:t>y </a:t>
            </a:r>
            <a:r>
              <a:rPr lang="es-ES" sz="2400" dirty="0">
                <a:latin typeface="Calibri" pitchFamily="34" charset="0"/>
                <a:cs typeface="Calibri" pitchFamily="34" charset="0"/>
              </a:rPr>
              <a:t>conocer sus </a:t>
            </a:r>
            <a:r>
              <a:rPr lang="es-ES" sz="2400" dirty="0" smtClean="0">
                <a:latin typeface="Calibri" pitchFamily="34" charset="0"/>
                <a:cs typeface="Calibri" pitchFamily="34" charset="0"/>
              </a:rPr>
              <a:t>percepciones</a:t>
            </a:r>
          </a:p>
          <a:p>
            <a:pPr lvl="1"/>
            <a:r>
              <a:rPr lang="es-ES" sz="2400" dirty="0" smtClean="0">
                <a:latin typeface="Calibri" pitchFamily="34" charset="0"/>
                <a:cs typeface="Calibri" pitchFamily="34" charset="0"/>
              </a:rPr>
              <a:t>Cuestionario </a:t>
            </a:r>
            <a:r>
              <a:rPr lang="es-ES" sz="2400" dirty="0">
                <a:latin typeface="Calibri" pitchFamily="34" charset="0"/>
                <a:cs typeface="Calibri" pitchFamily="34" charset="0"/>
              </a:rPr>
              <a:t>a </a:t>
            </a:r>
            <a:r>
              <a:rPr lang="es-ES" sz="2400" dirty="0" smtClean="0">
                <a:latin typeface="Calibri" pitchFamily="34" charset="0"/>
                <a:cs typeface="Calibri" pitchFamily="34" charset="0"/>
              </a:rPr>
              <a:t>consejo editorial: </a:t>
            </a:r>
            <a:r>
              <a:rPr lang="es-ES" sz="2400" dirty="0">
                <a:latin typeface="Calibri" pitchFamily="34" charset="0"/>
                <a:cs typeface="Calibri" pitchFamily="34" charset="0"/>
              </a:rPr>
              <a:t>p</a:t>
            </a:r>
            <a:r>
              <a:rPr lang="es-ES" sz="2400" dirty="0" smtClean="0">
                <a:latin typeface="Calibri" pitchFamily="34" charset="0"/>
                <a:cs typeface="Calibri" pitchFamily="34" charset="0"/>
              </a:rPr>
              <a:t>olítica editorial</a:t>
            </a:r>
            <a:endParaRPr lang="es-ES" sz="2400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s-ES" sz="2400" dirty="0">
                <a:latin typeface="Calibri" pitchFamily="34" charset="0"/>
                <a:cs typeface="Calibri" pitchFamily="34" charset="0"/>
              </a:rPr>
              <a:t>Cuestionario a autores: </a:t>
            </a:r>
            <a:r>
              <a:rPr lang="es-ES" sz="2400" dirty="0" smtClean="0">
                <a:latin typeface="Calibri" pitchFamily="34" charset="0"/>
                <a:cs typeface="Calibri" pitchFamily="34" charset="0"/>
              </a:rPr>
              <a:t>Sus </a:t>
            </a:r>
            <a:r>
              <a:rPr lang="es-ES" sz="2400" dirty="0">
                <a:latin typeface="Calibri" pitchFamily="34" charset="0"/>
                <a:cs typeface="Calibri" pitchFamily="34" charset="0"/>
              </a:rPr>
              <a:t>puntos de vista de cómo ha sido el </a:t>
            </a:r>
            <a:r>
              <a:rPr lang="es-ES" sz="2400" dirty="0" smtClean="0">
                <a:latin typeface="Calibri" pitchFamily="34" charset="0"/>
                <a:cs typeface="Calibri" pitchFamily="34" charset="0"/>
              </a:rPr>
              <a:t>proceso</a:t>
            </a:r>
            <a:endParaRPr lang="es-ES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42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Muchas gracias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mtClean="0"/>
              <a:t>cmtejada@pdi.ucm.es</a:t>
            </a:r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23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Definición</a:t>
            </a:r>
            <a:endParaRPr lang="es-ES" sz="4000" dirty="0"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052736"/>
            <a:ext cx="7543800" cy="4032448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Proceso para evaluar los trabajos enviados a una publicación científica </a:t>
            </a:r>
            <a:r>
              <a:rPr lang="es-ES" sz="3200" dirty="0">
                <a:latin typeface="Calibri" pitchFamily="34" charset="0"/>
                <a:cs typeface="Calibri" pitchFamily="34" charset="0"/>
              </a:rPr>
              <a:t>para garantizar la calidad de las </a:t>
            </a:r>
            <a:r>
              <a:rPr lang="es-ES" sz="3200" dirty="0" smtClean="0">
                <a:latin typeface="Calibri" pitchFamily="34" charset="0"/>
                <a:cs typeface="Calibri" pitchFamily="34" charset="0"/>
              </a:rPr>
              <a:t>investigaciones publicadas</a:t>
            </a:r>
          </a:p>
          <a:p>
            <a:endParaRPr lang="es-ES" sz="3200" dirty="0">
              <a:latin typeface="Calibri" pitchFamily="34" charset="0"/>
              <a:cs typeface="Calibri" pitchFamily="34" charset="0"/>
            </a:endParaRPr>
          </a:p>
          <a:p>
            <a:r>
              <a:rPr lang="es-ES" sz="3200" dirty="0">
                <a:latin typeface="Calibri" pitchFamily="34" charset="0"/>
                <a:cs typeface="Calibri" pitchFamily="34" charset="0"/>
              </a:rPr>
              <a:t>Sinónimo </a:t>
            </a:r>
            <a:r>
              <a:rPr lang="es-ES" sz="3200" dirty="0" smtClean="0">
                <a:latin typeface="Calibri" pitchFamily="34" charset="0"/>
                <a:cs typeface="Calibri" pitchFamily="34" charset="0"/>
              </a:rPr>
              <a:t>de: revisión </a:t>
            </a:r>
            <a:r>
              <a:rPr lang="es-ES" sz="3200" dirty="0">
                <a:latin typeface="Calibri" pitchFamily="34" charset="0"/>
                <a:cs typeface="Calibri" pitchFamily="34" charset="0"/>
              </a:rPr>
              <a:t>por </a:t>
            </a:r>
            <a:r>
              <a:rPr lang="es-ES" sz="3200" dirty="0" smtClean="0">
                <a:latin typeface="Calibri" pitchFamily="34" charset="0"/>
                <a:cs typeface="Calibri" pitchFamily="34" charset="0"/>
              </a:rPr>
              <a:t>pares, juicio </a:t>
            </a:r>
            <a:r>
              <a:rPr lang="es-ES" sz="3200" dirty="0">
                <a:latin typeface="Calibri" pitchFamily="34" charset="0"/>
                <a:cs typeface="Calibri" pitchFamily="34" charset="0"/>
              </a:rPr>
              <a:t>por </a:t>
            </a:r>
            <a:r>
              <a:rPr lang="es-ES" sz="3200" dirty="0" smtClean="0">
                <a:latin typeface="Calibri" pitchFamily="34" charset="0"/>
                <a:cs typeface="Calibri" pitchFamily="34" charset="0"/>
              </a:rPr>
              <a:t>pares, arbitraje </a:t>
            </a:r>
            <a:r>
              <a:rPr lang="es-ES" sz="3200" dirty="0">
                <a:latin typeface="Calibri" pitchFamily="34" charset="0"/>
                <a:cs typeface="Calibri" pitchFamily="34" charset="0"/>
              </a:rPr>
              <a:t>científico</a:t>
            </a:r>
          </a:p>
          <a:p>
            <a:endParaRPr lang="es-E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5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Algunos datos</a:t>
            </a:r>
            <a:endParaRPr lang="es-ES" sz="4000" dirty="0"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052736"/>
            <a:ext cx="7543800" cy="4032448"/>
          </a:xfrm>
        </p:spPr>
        <p:txBody>
          <a:bodyPr/>
          <a:lstStyle/>
          <a:p>
            <a:pPr marL="0" lvl="0" indent="0">
              <a:buNone/>
            </a:pPr>
            <a:r>
              <a:rPr lang="es-ES" sz="2800" dirty="0" smtClean="0">
                <a:latin typeface="Calibri" pitchFamily="34" charset="0"/>
                <a:cs typeface="Calibri" pitchFamily="34" charset="0"/>
              </a:rPr>
              <a:t>Año 2011:</a:t>
            </a:r>
          </a:p>
          <a:p>
            <a:pPr lvl="0"/>
            <a:r>
              <a:rPr lang="es-ES" sz="2800" dirty="0" smtClean="0">
                <a:latin typeface="Calibri" pitchFamily="34" charset="0"/>
                <a:cs typeface="Calibri" pitchFamily="34" charset="0"/>
              </a:rPr>
              <a:t>228 </a:t>
            </a:r>
            <a:r>
              <a:rPr lang="es-ES" sz="2800" dirty="0">
                <a:latin typeface="Calibri" pitchFamily="34" charset="0"/>
                <a:cs typeface="Calibri" pitchFamily="34" charset="0"/>
              </a:rPr>
              <a:t>evaluaciones encargadas</a:t>
            </a:r>
          </a:p>
          <a:p>
            <a:pPr lvl="0"/>
            <a:r>
              <a:rPr lang="es-ES" sz="2800" dirty="0">
                <a:latin typeface="Calibri" pitchFamily="34" charset="0"/>
                <a:cs typeface="Calibri" pitchFamily="34" charset="0"/>
              </a:rPr>
              <a:t>47 evaluaciones encargadas no se han llegado a hacer</a:t>
            </a:r>
          </a:p>
          <a:p>
            <a:pPr lvl="0"/>
            <a:r>
              <a:rPr lang="es-ES" sz="2800" dirty="0">
                <a:latin typeface="Calibri" pitchFamily="34" charset="0"/>
                <a:cs typeface="Calibri" pitchFamily="34" charset="0"/>
              </a:rPr>
              <a:t>17 se han hecho superando el plazo estipulado</a:t>
            </a:r>
          </a:p>
          <a:p>
            <a:pPr lvl="0"/>
            <a:r>
              <a:rPr lang="es-ES" sz="2800" dirty="0">
                <a:latin typeface="Calibri" pitchFamily="34" charset="0"/>
                <a:cs typeface="Calibri" pitchFamily="34" charset="0"/>
              </a:rPr>
              <a:t>164 se han hecho en el plazo </a:t>
            </a:r>
            <a:r>
              <a:rPr lang="es-ES" sz="2800" dirty="0" smtClean="0">
                <a:latin typeface="Calibri" pitchFamily="34" charset="0"/>
                <a:cs typeface="Calibri" pitchFamily="34" charset="0"/>
              </a:rPr>
              <a:t>estipulado</a:t>
            </a:r>
          </a:p>
          <a:p>
            <a:pPr lvl="0"/>
            <a:r>
              <a:rPr lang="es-ES" sz="2800" dirty="0" smtClean="0">
                <a:latin typeface="Calibri" pitchFamily="34" charset="0"/>
                <a:cs typeface="Calibri" pitchFamily="34" charset="0"/>
              </a:rPr>
              <a:t>Coste: 13.120 euros</a:t>
            </a:r>
            <a:endParaRPr lang="es-ES" sz="2800" dirty="0">
              <a:latin typeface="Calibri" pitchFamily="34" charset="0"/>
              <a:cs typeface="Calibri" pitchFamily="34" charset="0"/>
            </a:endParaRPr>
          </a:p>
          <a:p>
            <a:endParaRPr lang="es-E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12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Objetivos</a:t>
            </a:r>
            <a:endParaRPr lang="es-ES" sz="4000" dirty="0"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052736"/>
            <a:ext cx="7543800" cy="4320480"/>
          </a:xfrm>
        </p:spPr>
        <p:txBody>
          <a:bodyPr/>
          <a:lstStyle/>
          <a:p>
            <a:pPr marL="0" indent="0">
              <a:buNone/>
            </a:pPr>
            <a:r>
              <a:rPr lang="es-ES" sz="3200" dirty="0" smtClean="0">
                <a:latin typeface="Calibri" pitchFamily="34" charset="0"/>
                <a:cs typeface="Calibri" pitchFamily="34" charset="0"/>
              </a:rPr>
              <a:t>Evitar la publicación de textos:</a:t>
            </a:r>
          </a:p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Con mala calidad científica</a:t>
            </a:r>
          </a:p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No originales (excepción: repositorios)</a:t>
            </a:r>
          </a:p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Redundantes</a:t>
            </a:r>
          </a:p>
          <a:p>
            <a:r>
              <a:rPr lang="es-ES" sz="3200" dirty="0">
                <a:latin typeface="Calibri" pitchFamily="34" charset="0"/>
                <a:cs typeface="Calibri" pitchFamily="34" charset="0"/>
              </a:rPr>
              <a:t>No contengan información relevante para los lectores de la </a:t>
            </a:r>
            <a:r>
              <a:rPr lang="es-ES" sz="3200" dirty="0" smtClean="0">
                <a:latin typeface="Calibri" pitchFamily="34" charset="0"/>
                <a:cs typeface="Calibri" pitchFamily="34" charset="0"/>
              </a:rPr>
              <a:t>revista: importancia del editor</a:t>
            </a:r>
            <a:endParaRPr lang="es-ES" sz="3200" dirty="0">
              <a:latin typeface="Calibri" pitchFamily="34" charset="0"/>
              <a:cs typeface="Calibri" pitchFamily="34" charset="0"/>
            </a:endParaRPr>
          </a:p>
          <a:p>
            <a:endParaRPr lang="es-E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6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770440" cy="1600200"/>
          </a:xfrm>
        </p:spPr>
        <p:txBody>
          <a:bodyPr>
            <a:normAutofit/>
          </a:bodyPr>
          <a:lstStyle/>
          <a:p>
            <a:r>
              <a:rPr lang="es-ES" sz="4000" dirty="0">
                <a:cs typeface="Calibri" pitchFamily="34" charset="0"/>
              </a:rPr>
              <a:t>Criterios de aceptación de artículos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615408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ARTÍCULOS</a:t>
            </a:r>
            <a:endParaRPr lang="es-ES" sz="3200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s-ES" sz="2800" dirty="0" smtClean="0">
                <a:latin typeface="Calibri" pitchFamily="34" charset="0"/>
                <a:cs typeface="Calibri" pitchFamily="34" charset="0"/>
              </a:rPr>
              <a:t>Trabajos </a:t>
            </a:r>
            <a:r>
              <a:rPr lang="es-ES" sz="2800" dirty="0">
                <a:latin typeface="Calibri" pitchFamily="34" charset="0"/>
                <a:cs typeface="Calibri" pitchFamily="34" charset="0"/>
              </a:rPr>
              <a:t>de investigación, teóricos y de revisión</a:t>
            </a:r>
            <a:r>
              <a:rPr lang="es-ES" sz="28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s-ES" sz="3200" dirty="0">
                <a:latin typeface="Calibri" pitchFamily="34" charset="0"/>
                <a:cs typeface="Calibri" pitchFamily="34" charset="0"/>
              </a:rPr>
              <a:t>ANÁLISIS</a:t>
            </a:r>
          </a:p>
          <a:p>
            <a:pPr lvl="1"/>
            <a:r>
              <a:rPr lang="es-ES" sz="2800" dirty="0" smtClean="0">
                <a:latin typeface="Calibri" pitchFamily="34" charset="0"/>
                <a:cs typeface="Calibri" pitchFamily="34" charset="0"/>
              </a:rPr>
              <a:t>Textos descriptivos de </a:t>
            </a:r>
            <a:r>
              <a:rPr lang="es-ES" sz="2800" dirty="0">
                <a:latin typeface="Calibri" pitchFamily="34" charset="0"/>
                <a:cs typeface="Calibri" pitchFamily="34" charset="0"/>
              </a:rPr>
              <a:t>instituciones, productos informativos, proyectos y experiencias. </a:t>
            </a:r>
          </a:p>
          <a:p>
            <a:r>
              <a:rPr lang="es-ES" sz="3200" dirty="0">
                <a:latin typeface="Calibri" pitchFamily="34" charset="0"/>
                <a:cs typeface="Calibri" pitchFamily="34" charset="0"/>
              </a:rPr>
              <a:t>SOFTWARE DOCUMENTAL</a:t>
            </a:r>
          </a:p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INDICADORES</a:t>
            </a:r>
            <a:endParaRPr lang="es-ES" sz="3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93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698432" cy="1600200"/>
          </a:xfrm>
        </p:spPr>
        <p:txBody>
          <a:bodyPr>
            <a:normAutofit/>
          </a:bodyPr>
          <a:lstStyle/>
          <a:p>
            <a:r>
              <a:rPr lang="es-ES" sz="4000" dirty="0">
                <a:cs typeface="Calibri" pitchFamily="34" charset="0"/>
              </a:rPr>
              <a:t>Criterios de aceptación de artículos</a:t>
            </a:r>
            <a:endParaRPr lang="es-ES" sz="4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052736"/>
            <a:ext cx="7543800" cy="446449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ES" sz="6400" b="1" dirty="0">
                <a:latin typeface="Calibri" pitchFamily="34" charset="0"/>
                <a:cs typeface="Calibri" pitchFamily="34" charset="0"/>
              </a:rPr>
              <a:t>Organización, sistemas, métodos, gestión y comunicación de la información y del </a:t>
            </a:r>
            <a:r>
              <a:rPr lang="es-ES" sz="6400" b="1" dirty="0" smtClean="0">
                <a:latin typeface="Calibri" pitchFamily="34" charset="0"/>
                <a:cs typeface="Calibri" pitchFamily="34" charset="0"/>
              </a:rPr>
              <a:t>conocimiento</a:t>
            </a:r>
          </a:p>
          <a:p>
            <a:pPr marL="0" indent="0">
              <a:buNone/>
            </a:pPr>
            <a:endParaRPr lang="es-ES" sz="6400" b="1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s-ES" sz="6400" b="1" dirty="0" smtClean="0">
                <a:latin typeface="Calibri" pitchFamily="34" charset="0"/>
                <a:cs typeface="Calibri" pitchFamily="34" charset="0"/>
              </a:rPr>
              <a:t>TIPOS </a:t>
            </a:r>
            <a:r>
              <a:rPr lang="es-ES" sz="6400" b="1" dirty="0">
                <a:latin typeface="Calibri" pitchFamily="34" charset="0"/>
                <a:cs typeface="Calibri" pitchFamily="34" charset="0"/>
              </a:rPr>
              <a:t>DE TRABAJOS QUE NO SON DE INTERÉS EN </a:t>
            </a:r>
            <a:r>
              <a:rPr lang="es-ES" sz="6400" b="1" dirty="0" smtClean="0">
                <a:latin typeface="Calibri" pitchFamily="34" charset="0"/>
                <a:cs typeface="Calibri" pitchFamily="34" charset="0"/>
              </a:rPr>
              <a:t>EPI:</a:t>
            </a: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Análisis </a:t>
            </a:r>
            <a:r>
              <a:rPr lang="es-ES" sz="6400" dirty="0" err="1">
                <a:latin typeface="Calibri" pitchFamily="34" charset="0"/>
                <a:cs typeface="Calibri" pitchFamily="34" charset="0"/>
              </a:rPr>
              <a:t>bibliométricos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 que no aporten métodos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nuevos</a:t>
            </a: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Análisis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de usabilidad de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webs</a:t>
            </a: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Conteos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de características de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publicaciones</a:t>
            </a: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Estudios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usuarios (resultados esperados)</a:t>
            </a: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Estudios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referidos a un solo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país (en el caso a posibles transposiciones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a otros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países , posibilidad de excepción)</a:t>
            </a: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Artículos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sobre métodos y relatos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periodísticos (temas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particulares o especializados del quehacer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periodístico, sí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se aceptan los que traten la comunicación en general, así como métodos de gestión, visualización, preservación, etc., de la información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periodística).</a:t>
            </a:r>
            <a:endParaRPr lang="es-ES" sz="6400" dirty="0">
              <a:latin typeface="Calibri" pitchFamily="34" charset="0"/>
              <a:cs typeface="Calibri" pitchFamily="34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Actualización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observatorios, </a:t>
            </a:r>
            <a:r>
              <a:rPr lang="es-ES" sz="6400" dirty="0" err="1" smtClean="0">
                <a:latin typeface="Calibri" pitchFamily="34" charset="0"/>
                <a:cs typeface="Calibri" pitchFamily="34" charset="0"/>
              </a:rPr>
              <a:t>rankings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y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estadísticas (los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artículos deben aportar al menos un 60% de novedad respecto a versiones anteriores publicadas en cualquier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lugar).</a:t>
            </a:r>
            <a:endParaRPr lang="es-ES" sz="6400" dirty="0">
              <a:latin typeface="Calibri" pitchFamily="34" charset="0"/>
              <a:cs typeface="Calibri" pitchFamily="34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Publicación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parcial de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resultados (fragmentación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injustificada, y la "producción de artículos en </a:t>
            </a:r>
            <a:r>
              <a:rPr lang="es-ES" sz="6400" dirty="0" smtClean="0">
                <a:latin typeface="Calibri" pitchFamily="34" charset="0"/>
                <a:cs typeface="Calibri" pitchFamily="34" charset="0"/>
              </a:rPr>
              <a:t>serie“).</a:t>
            </a:r>
            <a:endParaRPr lang="es-ES" sz="6400" dirty="0">
              <a:latin typeface="Calibri" pitchFamily="34" charset="0"/>
              <a:cs typeface="Calibri" pitchFamily="34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s-ES" sz="6400" dirty="0" smtClean="0">
                <a:latin typeface="Calibri" pitchFamily="34" charset="0"/>
                <a:cs typeface="Calibri" pitchFamily="34" charset="0"/>
              </a:rPr>
              <a:t>Estados </a:t>
            </a:r>
            <a:r>
              <a:rPr lang="es-ES" sz="6400" dirty="0">
                <a:latin typeface="Calibri" pitchFamily="34" charset="0"/>
                <a:cs typeface="Calibri" pitchFamily="34" charset="0"/>
              </a:rPr>
              <a:t>del arte o de la cuestión realizados por personas sin experiencia previa en la materia</a:t>
            </a:r>
            <a:r>
              <a:rPr lang="es-ES" sz="3200" dirty="0">
                <a:latin typeface="Calibri" pitchFamily="34" charset="0"/>
                <a:cs typeface="Calibri" pitchFamily="34" charset="0"/>
              </a:rPr>
              <a:t/>
            </a:r>
            <a:br>
              <a:rPr lang="es-ES" sz="3200" dirty="0">
                <a:latin typeface="Calibri" pitchFamily="34" charset="0"/>
                <a:cs typeface="Calibri" pitchFamily="34" charset="0"/>
              </a:rPr>
            </a:br>
            <a:endParaRPr lang="es-ES" sz="3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05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Algunas cifras globales</a:t>
            </a:r>
            <a:endParaRPr lang="es-ES" sz="4000" dirty="0">
              <a:cs typeface="Calibri" pitchFamily="34" charset="0"/>
            </a:endParaRPr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67273332"/>
              </p:ext>
            </p:extLst>
          </p:nvPr>
        </p:nvGraphicFramePr>
        <p:xfrm>
          <a:off x="3779912" y="980728"/>
          <a:ext cx="4269160" cy="3606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  <p:graphicFrame>
        <p:nvGraphicFramePr>
          <p:cNvPr id="8" name="7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85076837"/>
              </p:ext>
            </p:extLst>
          </p:nvPr>
        </p:nvGraphicFramePr>
        <p:xfrm>
          <a:off x="762000" y="1844826"/>
          <a:ext cx="2729880" cy="284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776"/>
                <a:gridCol w="936104"/>
              </a:tblGrid>
              <a:tr h="408045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Textos que entraron en el 2011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Número</a:t>
                      </a:r>
                      <a:endParaRPr lang="es-ES" sz="1400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Totales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213</a:t>
                      </a:r>
                      <a:endParaRPr lang="es-ES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Rechazados</a:t>
                      </a:r>
                      <a:r>
                        <a:rPr lang="es-ES" baseline="0" dirty="0" smtClean="0"/>
                        <a:t> (no admitidos)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62</a:t>
                      </a:r>
                      <a:endParaRPr lang="es-ES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Rechazados</a:t>
                      </a:r>
                      <a:r>
                        <a:rPr lang="es-ES" baseline="0" dirty="0" smtClean="0"/>
                        <a:t> (tras evaluación)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61</a:t>
                      </a:r>
                      <a:endParaRPr lang="es-ES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es-ES" dirty="0" smtClean="0"/>
                        <a:t>Aceptados para publicar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90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4067944" y="494116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Total tasa de rechazo: 57,6%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742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Quién interviene</a:t>
            </a:r>
            <a:endParaRPr lang="es-ES" sz="4000" dirty="0"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980728"/>
            <a:ext cx="7543800" cy="4104456"/>
          </a:xfrm>
        </p:spPr>
        <p:txBody>
          <a:bodyPr>
            <a:normAutofit fontScale="85000" lnSpcReduction="20000"/>
          </a:bodyPr>
          <a:lstStyle/>
          <a:p>
            <a:endParaRPr lang="es-ES" dirty="0" smtClean="0">
              <a:latin typeface="Calibri" pitchFamily="34" charset="0"/>
              <a:cs typeface="Calibri" pitchFamily="34" charset="0"/>
            </a:endParaRPr>
          </a:p>
          <a:p>
            <a:r>
              <a:rPr lang="es-ES" sz="3600" dirty="0">
                <a:latin typeface="Calibri" pitchFamily="34" charset="0"/>
                <a:cs typeface="Calibri" pitchFamily="34" charset="0"/>
              </a:rPr>
              <a:t>D</a:t>
            </a:r>
            <a:r>
              <a:rPr lang="es-ES" sz="3600" dirty="0" smtClean="0">
                <a:latin typeface="Calibri" pitchFamily="34" charset="0"/>
                <a:cs typeface="Calibri" pitchFamily="34" charset="0"/>
              </a:rPr>
              <a:t>eterminar </a:t>
            </a:r>
            <a:r>
              <a:rPr lang="es-ES" sz="3600" dirty="0">
                <a:latin typeface="Calibri" pitchFamily="34" charset="0"/>
                <a:cs typeface="Calibri" pitchFamily="34" charset="0"/>
              </a:rPr>
              <a:t>quien toma la decisión final: </a:t>
            </a:r>
            <a:endParaRPr lang="es-ES" sz="3600" dirty="0" smtClean="0">
              <a:latin typeface="Calibri" pitchFamily="34" charset="0"/>
              <a:cs typeface="Calibri" pitchFamily="34" charset="0"/>
            </a:endParaRPr>
          </a:p>
          <a:p>
            <a:pPr marL="320040" lvl="1" indent="0">
              <a:buNone/>
            </a:pPr>
            <a:r>
              <a:rPr lang="es-ES" sz="3400" dirty="0" smtClean="0">
                <a:latin typeface="Calibri" pitchFamily="34" charset="0"/>
                <a:cs typeface="Calibri" pitchFamily="34" charset="0"/>
              </a:rPr>
              <a:t>o </a:t>
            </a:r>
            <a:r>
              <a:rPr lang="es-ES" sz="3400" dirty="0">
                <a:latin typeface="Calibri" pitchFamily="34" charset="0"/>
                <a:cs typeface="Calibri" pitchFamily="34" charset="0"/>
              </a:rPr>
              <a:t>los editores con las opiniones de los evaluadores o los revisores. </a:t>
            </a:r>
            <a:endParaRPr lang="es-ES" sz="3400" dirty="0" smtClean="0">
              <a:latin typeface="Calibri" pitchFamily="34" charset="0"/>
              <a:cs typeface="Calibri" pitchFamily="34" charset="0"/>
            </a:endParaRPr>
          </a:p>
          <a:p>
            <a:pPr marL="320040" lvl="1" indent="0">
              <a:buNone/>
            </a:pPr>
            <a:endParaRPr lang="es-ES" sz="3400" dirty="0" smtClean="0">
              <a:latin typeface="Calibri" pitchFamily="34" charset="0"/>
              <a:cs typeface="Calibri" pitchFamily="34" charset="0"/>
            </a:endParaRPr>
          </a:p>
          <a:p>
            <a:r>
              <a:rPr lang="es-ES" sz="3600" dirty="0" smtClean="0">
                <a:latin typeface="Calibri" pitchFamily="34" charset="0"/>
                <a:cs typeface="Calibri" pitchFamily="34" charset="0"/>
              </a:rPr>
              <a:t>En el caso de EPI:</a:t>
            </a:r>
            <a:endParaRPr lang="es-ES" sz="3600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s-ES" sz="3400" dirty="0" smtClean="0">
                <a:latin typeface="Calibri" pitchFamily="34" charset="0"/>
                <a:cs typeface="Calibri" pitchFamily="34" charset="0"/>
              </a:rPr>
              <a:t>Dos o tres especialistas (expertos) que son designados árbitros o revisores (referees)</a:t>
            </a:r>
          </a:p>
          <a:p>
            <a:pPr lvl="1"/>
            <a:r>
              <a:rPr lang="es-ES" sz="3400" dirty="0" smtClean="0">
                <a:latin typeface="Calibri" pitchFamily="34" charset="0"/>
                <a:cs typeface="Calibri" pitchFamily="34" charset="0"/>
              </a:rPr>
              <a:t>Coordinador editorial, director y subdirector</a:t>
            </a:r>
          </a:p>
          <a:p>
            <a:endParaRPr lang="es-ES" dirty="0">
              <a:latin typeface="Calibri" pitchFamily="34" charset="0"/>
              <a:cs typeface="Calibri" pitchFamily="34" charset="0"/>
            </a:endParaRPr>
          </a:p>
          <a:p>
            <a:endParaRPr lang="es-E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5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cs typeface="Calibri" pitchFamily="34" charset="0"/>
              </a:rPr>
              <a:t>Los evaluadores</a:t>
            </a:r>
            <a:endParaRPr lang="es-ES" sz="4000" dirty="0"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340768"/>
            <a:ext cx="7543800" cy="4104456"/>
          </a:xfrm>
        </p:spPr>
        <p:txBody>
          <a:bodyPr>
            <a:normAutofit lnSpcReduction="10000"/>
          </a:bodyPr>
          <a:lstStyle/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Reconocimiento y prestigio</a:t>
            </a:r>
          </a:p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Acceso privilegiado a información relevante para el trabajo de investigación propio</a:t>
            </a:r>
          </a:p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Compensación económica 50 euros si se hace antes de 10 días</a:t>
            </a:r>
          </a:p>
          <a:p>
            <a:endParaRPr lang="es-ES" sz="3200" dirty="0" smtClean="0">
              <a:latin typeface="Calibri" pitchFamily="34" charset="0"/>
              <a:cs typeface="Calibri" pitchFamily="34" charset="0"/>
            </a:endParaRPr>
          </a:p>
          <a:p>
            <a:r>
              <a:rPr lang="es-ES" sz="3200" dirty="0" smtClean="0">
                <a:latin typeface="Calibri" pitchFamily="34" charset="0"/>
                <a:cs typeface="Calibri" pitchFamily="34" charset="0"/>
              </a:rPr>
              <a:t>La elección</a:t>
            </a:r>
          </a:p>
          <a:p>
            <a:endParaRPr lang="es-E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27280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87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1015</TotalTime>
  <Words>547</Words>
  <Application>Microsoft Office PowerPoint</Application>
  <PresentationFormat>Presentación en pantalla (4:3)</PresentationFormat>
  <Paragraphs>175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NewsPrint</vt:lpstr>
      <vt:lpstr>Aproximación de criterios entre los evaluadores</vt:lpstr>
      <vt:lpstr>Definición</vt:lpstr>
      <vt:lpstr>Algunos datos</vt:lpstr>
      <vt:lpstr>Objetivos</vt:lpstr>
      <vt:lpstr>Criterios de aceptación de artículos</vt:lpstr>
      <vt:lpstr>Criterios de aceptación de artículos</vt:lpstr>
      <vt:lpstr>Algunas cifras globales</vt:lpstr>
      <vt:lpstr>Quién interviene</vt:lpstr>
      <vt:lpstr>Los evaluadores</vt:lpstr>
      <vt:lpstr>Los evaluadores</vt:lpstr>
      <vt:lpstr>Los evaluadores</vt:lpstr>
      <vt:lpstr>Los evaluadores</vt:lpstr>
      <vt:lpstr>Los evaluadores</vt:lpstr>
      <vt:lpstr>Los evaluadores</vt:lpstr>
      <vt:lpstr>El proceso</vt:lpstr>
      <vt:lpstr>Informe</vt:lpstr>
      <vt:lpstr>Nuevos retos</vt:lpstr>
      <vt:lpstr>Muchas gracias</vt:lpstr>
    </vt:vector>
  </TitlesOfParts>
  <Company>UCM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Tejada</dc:creator>
  <cp:lastModifiedBy>Carlos Tejada</cp:lastModifiedBy>
  <cp:revision>32</cp:revision>
  <dcterms:created xsi:type="dcterms:W3CDTF">2012-05-03T09:35:59Z</dcterms:created>
  <dcterms:modified xsi:type="dcterms:W3CDTF">2012-05-08T08:26:22Z</dcterms:modified>
</cp:coreProperties>
</file>