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82" r:id="rId4"/>
    <p:sldId id="260" r:id="rId5"/>
    <p:sldId id="273" r:id="rId6"/>
    <p:sldId id="290" r:id="rId7"/>
    <p:sldId id="266" r:id="rId8"/>
    <p:sldId id="271" r:id="rId9"/>
    <p:sldId id="272" r:id="rId10"/>
    <p:sldId id="258" r:id="rId11"/>
    <p:sldId id="264" r:id="rId12"/>
    <p:sldId id="275" r:id="rId13"/>
    <p:sldId id="259" r:id="rId14"/>
    <p:sldId id="269" r:id="rId15"/>
    <p:sldId id="285" r:id="rId16"/>
    <p:sldId id="286" r:id="rId17"/>
    <p:sldId id="283" r:id="rId18"/>
    <p:sldId id="280" r:id="rId19"/>
    <p:sldId id="268" r:id="rId20"/>
    <p:sldId id="270" r:id="rId21"/>
    <p:sldId id="257" r:id="rId22"/>
    <p:sldId id="276" r:id="rId23"/>
    <p:sldId id="277" r:id="rId24"/>
    <p:sldId id="284" r:id="rId25"/>
    <p:sldId id="287" r:id="rId26"/>
    <p:sldId id="289" r:id="rId27"/>
    <p:sldId id="279" r:id="rId28"/>
    <p:sldId id="281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96" autoAdjust="0"/>
  </p:normalViewPr>
  <p:slideViewPr>
    <p:cSldViewPr>
      <p:cViewPr varScale="1">
        <p:scale>
          <a:sx n="58" d="100"/>
          <a:sy n="58" d="100"/>
        </p:scale>
        <p:origin x="-17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399BB-89D7-4BF7-970B-AE3F3D8484E8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FB717-9DF7-4D0D-B6A8-917E33C1BD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40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edalyc.uaemex.mx/portales/areas/indices/comunicacion/IndexComunicacion.jsp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revistasdecomunicacion.org/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Círculo vicioso: un grupo crea una revista con el afán de publicar/difundir sus trabajos =&gt; luego busca el reconocimiento externo =&gt; se ve forzado a borrar sus huellas para no dar imagen de endogamia =&gt; </a:t>
            </a:r>
            <a:r>
              <a:rPr lang="es-ES" smtClean="0"/>
              <a:t>no puede </a:t>
            </a:r>
            <a:r>
              <a:rPr lang="es-ES" dirty="0" smtClean="0"/>
              <a:t>publicar todo lo que quiera y la revista no cumple su objetivo inicial.</a:t>
            </a:r>
          </a:p>
          <a:p>
            <a:r>
              <a:rPr lang="es-ES" dirty="0" smtClean="0"/>
              <a:t>¿Error en el origen? ¿Falta de adaptación?</a:t>
            </a:r>
          </a:p>
          <a:p>
            <a:endParaRPr lang="es-ES" dirty="0" smtClean="0"/>
          </a:p>
          <a:p>
            <a:r>
              <a:rPr lang="es-ES" dirty="0" smtClean="0"/>
              <a:t>Imagen tomada de http://piporunner.blogspot.com.es/2012/03/marzo-de-2012-rompiendo-el-circulo.html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278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Llevar una revista es un gran esfuerzo (a veces individual).</a:t>
            </a:r>
          </a:p>
          <a:p>
            <a:r>
              <a:rPr lang="es-ES" dirty="0" smtClean="0"/>
              <a:t>Si la revista deja de editarse, el esfuerzo ha sido inútil.</a:t>
            </a:r>
          </a:p>
          <a:p>
            <a:endParaRPr lang="es-ES" dirty="0" smtClean="0"/>
          </a:p>
          <a:p>
            <a:r>
              <a:rPr lang="es-ES" dirty="0" smtClean="0"/>
              <a:t>Imagen tomada de http://jordicine.blogspot.com.es/2008/05/cosas-en-el-yoga-y-en-la-vida.html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684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¿Por qué parece ciencia ficción si muchos lo han conseguido?</a:t>
            </a:r>
          </a:p>
          <a:p>
            <a:r>
              <a:rPr lang="es-ES" dirty="0" smtClean="0"/>
              <a:t>Al ser demasiados, muchos serán invisibles. Entrar en una lista de 500 no te hace visible.</a:t>
            </a:r>
          </a:p>
          <a:p>
            <a:endParaRPr lang="es-ES" dirty="0" smtClean="0"/>
          </a:p>
          <a:p>
            <a:r>
              <a:rPr lang="es-ES" dirty="0" smtClean="0"/>
              <a:t>Imagen tomada de http://celestinalh.posterous.com/downloads-el-hombre-que-logro-ser-invisible-m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166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Salir de un círculo vicioso no es fácil, no puede ser rápido.</a:t>
            </a:r>
          </a:p>
          <a:p>
            <a:r>
              <a:rPr lang="es-ES" dirty="0" smtClean="0"/>
              <a:t>Pero</a:t>
            </a:r>
            <a:r>
              <a:rPr lang="es-ES" baseline="0" dirty="0" smtClean="0"/>
              <a:t> hay que buscar una salida: pensamos que la fusión de publicaciones puede ayudar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Imagen tomada de http://historiaspolares.blogspot.com.es/2007/04/cuando-no-he-tenido-trabajo-buscaba-lo.html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763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Por que realmente hay posibilidad de colaborar, incluso entre elementos que parecen dispares.</a:t>
            </a:r>
          </a:p>
          <a:p>
            <a:endParaRPr lang="es-ES" dirty="0" smtClean="0"/>
          </a:p>
          <a:p>
            <a:r>
              <a:rPr lang="es-ES" dirty="0" smtClean="0"/>
              <a:t>Imagen tomada de http://www.elgatoriodico.com/2011/07/camello-riendose.html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382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Estamos en la fase 3, máxima competencia. Pero jornadas como esta deberían significar pasar por lo menos al 4.</a:t>
            </a:r>
          </a:p>
          <a:p>
            <a:r>
              <a:rPr lang="es-ES_tradnl" dirty="0" smtClean="0"/>
              <a:t>Merece</a:t>
            </a:r>
            <a:r>
              <a:rPr lang="es-ES_tradnl" baseline="0" dirty="0" smtClean="0"/>
              <a:t> la pena colaborar antes de que alguien pase al plan B, esta no es la alternativa deseable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Imagen tomada de http://wiki.larocadelconsejo.net/index.php?title=Fabula_del_dialogo_la_colaboracion_y_la_violencia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108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fusión interesa a los menos valorados, pero los mejor posicionados también obtendrían beneficio.</a:t>
            </a:r>
          </a:p>
          <a:p>
            <a:endParaRPr lang="es-ES_tradnl" dirty="0" smtClean="0"/>
          </a:p>
          <a:p>
            <a:r>
              <a:rPr lang="es-ES_tradnl" dirty="0" smtClean="0"/>
              <a:t>Imágenes: carteles del concierto Día de la </a:t>
            </a:r>
            <a:r>
              <a:rPr lang="es-ES_tradnl" dirty="0" err="1" smtClean="0"/>
              <a:t>Mocedá</a:t>
            </a:r>
            <a:r>
              <a:rPr lang="es-ES_tradnl" dirty="0" smtClean="0"/>
              <a:t> Revolucionario, Gijón 2010, y de la</a:t>
            </a:r>
            <a:r>
              <a:rPr lang="es-ES_tradnl" baseline="0" dirty="0" smtClean="0"/>
              <a:t> gira </a:t>
            </a:r>
            <a:r>
              <a:rPr lang="es-ES_tradnl" dirty="0" smtClean="0"/>
              <a:t>de Serrat &amp; Sabina 2012 en Argentina</a:t>
            </a:r>
            <a:endParaRPr lang="es-ES" dirty="0" smtClean="0"/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6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Ya hay experiencias de coedición y ejemplos que sí logran superar evaluaciones.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649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mejor ejemplo en Ciencias Sociales: revista </a:t>
            </a:r>
            <a:r>
              <a:rPr lang="es-ES" dirty="0" err="1" smtClean="0"/>
              <a:t>SERIEs</a:t>
            </a:r>
            <a:r>
              <a:rPr lang="es-ES" dirty="0" smtClean="0"/>
              <a:t> (2010) fusión de dos títulos</a:t>
            </a:r>
            <a:r>
              <a:rPr lang="es-ES" baseline="0" dirty="0" smtClean="0"/>
              <a:t> que ya eran ISI, no hubo problema para seguir siéndolo.</a:t>
            </a:r>
          </a:p>
          <a:p>
            <a:r>
              <a:rPr lang="es-ES_tradnl" baseline="0" dirty="0" smtClean="0"/>
              <a:t>Otros ejemplos: Ciudad y Territorio: Estudios Territoriales (1992); Estudios Geográficos (1986).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630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Riesgos: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Falsa fusión, duplicar cargos, secciones de funcionamiento independiente. La imagen será un pastiche, como </a:t>
            </a:r>
            <a:r>
              <a:rPr lang="es-ES" dirty="0" err="1" smtClean="0"/>
              <a:t>RockyPotter</a:t>
            </a:r>
            <a:r>
              <a:rPr lang="es-ES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Pretender ahorrar en el coste que sí es necesario: las ruedas deben tocar el suelo.</a:t>
            </a:r>
          </a:p>
          <a:p>
            <a:pPr marL="171450" indent="-171450">
              <a:buFontTx/>
              <a:buChar char="-"/>
            </a:pPr>
            <a:endParaRPr lang="es-ES" dirty="0" smtClean="0"/>
          </a:p>
          <a:p>
            <a:pPr marL="0" indent="0">
              <a:buFontTx/>
              <a:buNone/>
            </a:pPr>
            <a:r>
              <a:rPr lang="es-ES" dirty="0" smtClean="0"/>
              <a:t>Imagen</a:t>
            </a:r>
            <a:r>
              <a:rPr lang="es-ES" baseline="0" dirty="0" smtClean="0"/>
              <a:t> </a:t>
            </a:r>
            <a:r>
              <a:rPr lang="es-ES" baseline="0" smtClean="0"/>
              <a:t>2 tomada de http://www.motorpasion.com/otros/el-ying-yang-segun-volkswagen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86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</a:t>
            </a:r>
            <a:r>
              <a:rPr lang="es-ES" baseline="0" dirty="0" smtClean="0"/>
              <a:t> las jornadas CRECS 2011 se dieron cifras, pero conviene ser más claros y directos</a:t>
            </a:r>
          </a:p>
          <a:p>
            <a:r>
              <a:rPr lang="es-ES" baseline="0" dirty="0" smtClean="0"/>
              <a:t>La gestión de revistas es una tarea interminable – experiencia de los servicios como ISOC y EPUC.</a:t>
            </a:r>
          </a:p>
          <a:p>
            <a:r>
              <a:rPr lang="es-ES" baseline="0" dirty="0" smtClean="0"/>
              <a:t>En 2012 se han incorporado a </a:t>
            </a:r>
            <a:r>
              <a:rPr lang="es-ES" baseline="0" dirty="0" err="1" smtClean="0"/>
              <a:t>Latindex</a:t>
            </a:r>
            <a:r>
              <a:rPr lang="es-ES" baseline="0" dirty="0" smtClean="0"/>
              <a:t> más de 40 revistas españolas nuevas.</a:t>
            </a:r>
          </a:p>
          <a:p>
            <a:endParaRPr lang="es-ES" baseline="0" dirty="0" smtClean="0"/>
          </a:p>
          <a:p>
            <a:r>
              <a:rPr lang="es-ES" baseline="0" dirty="0" smtClean="0"/>
              <a:t>Imagen: </a:t>
            </a:r>
            <a:r>
              <a:rPr lang="es-ES" dirty="0" smtClean="0"/>
              <a:t>Instalación de Alicia Martín en la Casa de América de Madrid en 2003.</a:t>
            </a:r>
          </a:p>
          <a:p>
            <a:r>
              <a:rPr lang="es-ES" baseline="0" dirty="0" smtClean="0"/>
              <a:t>Fotografía cogida de http://elpajaroverde.wordpress.com/2010/04/23/los-libos-que-me-hicieron-querer-a-los-libros/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812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Y sobre todo: no se puede imponer la fusión por</a:t>
            </a:r>
            <a:r>
              <a:rPr lang="es-ES" baseline="0" dirty="0" smtClean="0"/>
              <a:t> decreto.</a:t>
            </a:r>
          </a:p>
          <a:p>
            <a:r>
              <a:rPr lang="es-ES" baseline="0" dirty="0" smtClean="0"/>
              <a:t>Los fusionados se distinguen por la cara de mala leche que se les pone.</a:t>
            </a:r>
          </a:p>
          <a:p>
            <a:endParaRPr lang="es-ES" baseline="0" dirty="0" smtClean="0"/>
          </a:p>
          <a:p>
            <a:r>
              <a:rPr lang="es-ES" baseline="0" dirty="0" smtClean="0"/>
              <a:t>Imagen tomada de http://www.quemonada.com/2010/gato-muy-enojado.html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652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Pero hoy</a:t>
            </a:r>
            <a:r>
              <a:rPr lang="es-ES" baseline="0" dirty="0" smtClean="0"/>
              <a:t> la fusión no es muy rentable. Deberían cambiar muchas cosas.</a:t>
            </a:r>
          </a:p>
          <a:p>
            <a:r>
              <a:rPr lang="es-ES" baseline="0" dirty="0" smtClean="0"/>
              <a:t>¿Qué pedimos?:</a:t>
            </a:r>
          </a:p>
          <a:p>
            <a:r>
              <a:rPr lang="es-ES" baseline="0" dirty="0" smtClean="0"/>
              <a:t>- A los gestores de directorios y catálogos: que reflejen las coediciones, y distingan al </a:t>
            </a:r>
            <a:r>
              <a:rPr lang="es-ES" baseline="0" dirty="0" err="1" smtClean="0"/>
              <a:t>publisher</a:t>
            </a:r>
            <a:r>
              <a:rPr lang="es-ES" baseline="0" dirty="0" smtClean="0"/>
              <a:t> del editor.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A los sistemas de evaluación: que no castiguen las coediciones en el cálculo de endogamia, que se valore la implicación institucional pero también el modelo de revista y sus objetivos.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A los </a:t>
            </a:r>
            <a:r>
              <a:rPr lang="es-ES" baseline="0" dirty="0" err="1" smtClean="0"/>
              <a:t>bibliómetras</a:t>
            </a:r>
            <a:r>
              <a:rPr lang="es-ES" baseline="0" dirty="0" smtClean="0"/>
              <a:t>: que dar </a:t>
            </a:r>
            <a:r>
              <a:rPr lang="es-ES" baseline="0" dirty="0" err="1" smtClean="0"/>
              <a:t>rankings</a:t>
            </a:r>
            <a:r>
              <a:rPr lang="es-ES" baseline="0" dirty="0" smtClean="0"/>
              <a:t> que den la impresión de cuanto más mejor, divisiones por CCAA, etc.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A los editores: que por lo menos se planteen la fusión como una opción de crecimiento y viabilidad económica.</a:t>
            </a:r>
          </a:p>
          <a:p>
            <a:pPr marL="171450" indent="-171450">
              <a:buFontTx/>
              <a:buChar char="-"/>
            </a:pPr>
            <a:endParaRPr lang="es-ES_tradnl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Imagen: http://www.fanpop.com/spots/star-trek/images/5767060/title/star-trek-needs-fanart</a:t>
            </a:r>
          </a:p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469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Ejemplo: 12 revistas</a:t>
            </a:r>
            <a:r>
              <a:rPr lang="es-ES" baseline="0" dirty="0" smtClean="0"/>
              <a:t> de la misma facultad que aparecen clasificadas como Ciencias de la Información en algún listado (Y editan más de otras disciplinas).</a:t>
            </a:r>
          </a:p>
          <a:p>
            <a:r>
              <a:rPr lang="es-ES" baseline="0" dirty="0" smtClean="0"/>
              <a:t>Planteamiento similar en otra universidad con 5: modelo de revistas por </a:t>
            </a:r>
            <a:r>
              <a:rPr lang="es-ES" baseline="0" dirty="0" err="1" smtClean="0"/>
              <a:t>subdisciplina</a:t>
            </a:r>
            <a:r>
              <a:rPr lang="es-ES" baseline="0" dirty="0" smtClean="0"/>
              <a:t> / grupos de investigación o departamento.</a:t>
            </a:r>
          </a:p>
          <a:p>
            <a:r>
              <a:rPr lang="es-ES" baseline="0" dirty="0" smtClean="0"/>
              <a:t>Otras universidades han optado por centralizar en un único título más general.</a:t>
            </a:r>
          </a:p>
          <a:p>
            <a:r>
              <a:rPr lang="es-ES" baseline="0" dirty="0" smtClean="0"/>
              <a:t>Diferentes modelos. Todo ello dificulta las evaluaciones</a:t>
            </a:r>
          </a:p>
          <a:p>
            <a:r>
              <a:rPr lang="es-ES" baseline="0" dirty="0" smtClean="0"/>
              <a:t>Imágenes: revistas.ucm.es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181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Problema: revistas con baja producción, 2 números al año,</a:t>
            </a:r>
            <a:r>
              <a:rPr lang="es-ES" baseline="0" dirty="0" smtClean="0"/>
              <a:t> menos de 20 artículos</a:t>
            </a:r>
          </a:p>
          <a:p>
            <a:r>
              <a:rPr lang="es-ES" baseline="0" dirty="0" smtClean="0"/>
              <a:t>Y </a:t>
            </a:r>
            <a:r>
              <a:rPr lang="es-ES" dirty="0" smtClean="0"/>
              <a:t>el beneficio de tantas revistas lo sacan otros:</a:t>
            </a:r>
            <a:r>
              <a:rPr lang="es-ES" baseline="0" dirty="0" smtClean="0"/>
              <a:t> en la propia institución hay más personas en los comités de redacción que autores de artículos.</a:t>
            </a:r>
          </a:p>
          <a:p>
            <a:r>
              <a:rPr lang="es-ES" baseline="0" dirty="0" smtClean="0"/>
              <a:t>Otra vez el círculo vicioso.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692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Lógico malestar: trabajo no reconocido</a:t>
            </a:r>
            <a:r>
              <a:rPr lang="es-ES" baseline="0" dirty="0" smtClean="0"/>
              <a:t> y todo el</a:t>
            </a:r>
            <a:r>
              <a:rPr lang="es-ES" dirty="0" smtClean="0"/>
              <a:t> beneficio para terceros.</a:t>
            </a:r>
          </a:p>
          <a:p>
            <a:r>
              <a:rPr lang="es-ES" dirty="0" smtClean="0"/>
              <a:t>Los investigadores deben centrarse en investigar, publicar y evaluar artículos. </a:t>
            </a:r>
          </a:p>
          <a:p>
            <a:endParaRPr lang="es-ES" dirty="0" smtClean="0"/>
          </a:p>
          <a:p>
            <a:r>
              <a:rPr lang="es-ES" dirty="0" smtClean="0"/>
              <a:t>Imagen tomada de http://regalandorisas.blogspot.com.es/2010/10/30-fotos-de-humor.html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177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Páginas web:</a:t>
            </a:r>
          </a:p>
          <a:p>
            <a:pPr>
              <a:buFontTx/>
              <a:buChar char="-"/>
            </a:pPr>
            <a:r>
              <a:rPr lang="es-E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http://redalyc.uaemex.mx/portales/areas/indices/comunicacion/IndexComunicacion.jsp</a:t>
            </a:r>
            <a:endParaRPr lang="es-E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s-E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http://www.revistasdecomunicacion.org/</a:t>
            </a:r>
            <a:endParaRPr lang="es-E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s-E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http://www.revistasrec.org/</a:t>
            </a:r>
          </a:p>
          <a:p>
            <a:pPr>
              <a:buFontTx/>
              <a:buChar char="-"/>
            </a:pPr>
            <a:r>
              <a:rPr lang="es-E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http://mhcj.es/about/ </a:t>
            </a:r>
          </a:p>
          <a:p>
            <a:pPr>
              <a:buFontTx/>
              <a:buChar char="-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 fundamental cuidar la imagen, para romper la situación actual.</a:t>
            </a:r>
          </a:p>
          <a:p>
            <a:r>
              <a:rPr lang="es-ES" dirty="0" smtClean="0"/>
              <a:t>Un proyecto de fusión puede ser un</a:t>
            </a:r>
            <a:r>
              <a:rPr lang="es-ES" baseline="0" dirty="0" smtClean="0"/>
              <a:t> medio para asegurar la imagen:</a:t>
            </a:r>
          </a:p>
          <a:p>
            <a:r>
              <a:rPr lang="es-ES" baseline="0" dirty="0" smtClean="0"/>
              <a:t>Apoyo institucional, sí, es positivo, pero mostrando al mismo tiempo apertura equilibrada y representatividad respecto a un entorno disciplinar fuerte.</a:t>
            </a:r>
          </a:p>
          <a:p>
            <a:endParaRPr lang="es-ES" baseline="0" dirty="0" smtClean="0"/>
          </a:p>
          <a:p>
            <a:r>
              <a:rPr lang="es-ES" baseline="0" dirty="0" smtClean="0"/>
              <a:t>Fotografía tomada de http://blogdemou.com/ibra-alaba-a-mourinho-y-raja-contra-guardiola/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413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fusión debe plantearse como oportunidad para la mejora: profesionalización.</a:t>
            </a:r>
          </a:p>
          <a:p>
            <a:r>
              <a:rPr lang="es-ES" dirty="0" smtClean="0"/>
              <a:t>Cuenten con los documentalistas, estamos capacitados.</a:t>
            </a:r>
          </a:p>
          <a:p>
            <a:r>
              <a:rPr lang="es-ES" dirty="0" smtClean="0"/>
              <a:t>Imágenes: directorio </a:t>
            </a:r>
            <a:r>
              <a:rPr lang="es-ES" dirty="0" err="1" smtClean="0"/>
              <a:t>exit</a:t>
            </a:r>
            <a:r>
              <a:rPr lang="es-ES" dirty="0" smtClean="0"/>
              <a:t>, SEDIC, COBDC, </a:t>
            </a:r>
            <a:r>
              <a:rPr lang="es-ES" dirty="0" err="1" smtClean="0"/>
              <a:t>Baratz</a:t>
            </a:r>
            <a:r>
              <a:rPr lang="es-ES" dirty="0" smtClean="0"/>
              <a:t>, </a:t>
            </a:r>
            <a:r>
              <a:rPr lang="es-ES" dirty="0" err="1" smtClean="0"/>
              <a:t>RecBib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614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Tendencia universal: apariencia de fortaleza, crecimiento constante. Política tradicional</a:t>
            </a:r>
            <a:r>
              <a:rPr lang="es-ES" baseline="0" dirty="0" smtClean="0"/>
              <a:t> en todos los países.</a:t>
            </a:r>
            <a:endParaRPr lang="es-ES" dirty="0" smtClean="0"/>
          </a:p>
          <a:p>
            <a:r>
              <a:rPr lang="es-ES" dirty="0" smtClean="0"/>
              <a:t>Error</a:t>
            </a:r>
            <a:r>
              <a:rPr lang="es-ES" baseline="0" dirty="0" smtClean="0"/>
              <a:t> de presentar estadísticas por número de títulos, por ejemplo revistas en DOAJ, o por número de repositorios en DOAR, etc.</a:t>
            </a:r>
          </a:p>
          <a:p>
            <a:endParaRPr lang="es-ES" baseline="0" dirty="0" smtClean="0"/>
          </a:p>
          <a:p>
            <a:r>
              <a:rPr lang="es-ES" baseline="0" dirty="0" smtClean="0"/>
              <a:t>Imagen tomada de http://www.fotolog.com/de_viginin/50910678/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97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exceso empieza a ser problema cuando hay que repartir, empieza la competencia, o se beneficia al que casualmente está en mejor lugar.</a:t>
            </a:r>
          </a:p>
          <a:p>
            <a:r>
              <a:rPr lang="es-ES" dirty="0" smtClean="0"/>
              <a:t>Imagen:</a:t>
            </a:r>
            <a:r>
              <a:rPr lang="es-ES" baseline="0" dirty="0" smtClean="0"/>
              <a:t> chinos comprando billetes de tren, ¿preguntan quién es el último?</a:t>
            </a:r>
          </a:p>
          <a:p>
            <a:r>
              <a:rPr lang="es-ES" baseline="0" dirty="0" smtClean="0"/>
              <a:t>Revistas: el problema empieza cuando hay que delimitar qué publicaciones deben tenerse en cuenta en la valoración de los CV.</a:t>
            </a:r>
          </a:p>
          <a:p>
            <a:r>
              <a:rPr lang="es-ES" baseline="0" dirty="0" smtClean="0"/>
              <a:t>Grave dificultad: criterios muy estrictos dejan fuera buenos títulos, criterios laxos permiten continuar con el “todo vale”.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Imagen tomada de http://spanish.china.org.cn/china/txt/2011-01/06/content_21686924.htm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47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 definitiva</a:t>
            </a:r>
            <a:r>
              <a:rPr lang="es-ES" baseline="0" dirty="0" smtClean="0"/>
              <a:t> se trata de asegurar la calidad. El exceso de publicaciones dificulta enormemente los procesos de evaluación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061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Indicadores de debilidad: </a:t>
            </a:r>
          </a:p>
          <a:p>
            <a:r>
              <a:rPr lang="es-ES" dirty="0" smtClean="0"/>
              <a:t>- La ausencia de títulos nucleares potencia que surjan nuevos. Algunos nacen con bigote, no tendrán más que un número.</a:t>
            </a:r>
          </a:p>
          <a:p>
            <a:r>
              <a:rPr lang="es-ES" dirty="0" smtClean="0"/>
              <a:t>- Inmadurez: títulos con retrasos, muchos aparentemente muertos</a:t>
            </a:r>
            <a:r>
              <a:rPr lang="es-ES" baseline="0" dirty="0" smtClean="0"/>
              <a:t> pueden revivir como “zombis”, pero su imagen ya queda dañada para siempre.</a:t>
            </a:r>
          </a:p>
          <a:p>
            <a:endParaRPr lang="es-ES" dirty="0" smtClean="0"/>
          </a:p>
          <a:p>
            <a:r>
              <a:rPr lang="es-ES" dirty="0" smtClean="0"/>
              <a:t>Imagen: </a:t>
            </a:r>
            <a:r>
              <a:rPr lang="es-ES" dirty="0" err="1" smtClean="0"/>
              <a:t>Bean</a:t>
            </a:r>
            <a:r>
              <a:rPr lang="es-ES" dirty="0" smtClean="0"/>
              <a:t> baby.jpg</a:t>
            </a:r>
            <a:r>
              <a:rPr lang="es-ES" baseline="0" dirty="0" smtClean="0"/>
              <a:t> (http://inciclopedia.wikia.com/wiki/Archivo:Bean_baby.jpg)</a:t>
            </a:r>
            <a:r>
              <a:rPr lang="es-ES" dirty="0" smtClean="0"/>
              <a:t> y fotograma de </a:t>
            </a:r>
            <a:r>
              <a:rPr lang="es-ES" dirty="0" err="1" smtClean="0"/>
              <a:t>Walking</a:t>
            </a:r>
            <a:r>
              <a:rPr lang="es-ES" dirty="0" smtClean="0"/>
              <a:t> </a:t>
            </a:r>
            <a:r>
              <a:rPr lang="es-ES" dirty="0" err="1" smtClean="0"/>
              <a:t>Dead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64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Implicación más personal que institucional, las</a:t>
            </a:r>
            <a:r>
              <a:rPr lang="es-ES" baseline="0" dirty="0" smtClean="0"/>
              <a:t> revistas no salen de la planificación de los centros.</a:t>
            </a:r>
            <a:endParaRPr lang="es-ES" dirty="0" smtClean="0"/>
          </a:p>
          <a:p>
            <a:r>
              <a:rPr lang="es-ES" dirty="0" smtClean="0"/>
              <a:t>Muchas son iniciativas particulares, creaciones ligadas sentimentalmente a su fundador.</a:t>
            </a:r>
          </a:p>
          <a:p>
            <a:endParaRPr lang="es-ES" dirty="0" smtClean="0"/>
          </a:p>
          <a:p>
            <a:r>
              <a:rPr lang="es-ES" dirty="0" smtClean="0"/>
              <a:t>Imagen tomada de http://www.risasinmas.com/luke-yo-soy-tu-padre/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23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Al nacer ligadas a una persona o pequeño grupo no puede evitarse la imagen de endogamia.</a:t>
            </a:r>
          </a:p>
          <a:p>
            <a:r>
              <a:rPr lang="es-ES" dirty="0" smtClean="0"/>
              <a:t>Otras señales más allá de la endogamia contabilizada por afiliación de los autores: monográficos en los que el compilador es también autor.</a:t>
            </a:r>
          </a:p>
          <a:p>
            <a:r>
              <a:rPr lang="es-ES" dirty="0" smtClean="0"/>
              <a:t>Frecuente: modos de trabajo muy similares a las obras colectivas en formato libre.</a:t>
            </a:r>
          </a:p>
          <a:p>
            <a:endParaRPr lang="es-ES" dirty="0" smtClean="0"/>
          </a:p>
          <a:p>
            <a:r>
              <a:rPr lang="es-ES" smtClean="0"/>
              <a:t>Imagen: </a:t>
            </a:r>
            <a:r>
              <a:rPr lang="es-ES" dirty="0" smtClean="0"/>
              <a:t>comic El Predicador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230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Las revistas de iniciativa institucional también son un problema si son “egocéntricas”: creadas como órgano de difusión de sí mismas.</a:t>
            </a:r>
          </a:p>
          <a:p>
            <a:r>
              <a:rPr lang="es-ES" dirty="0" smtClean="0"/>
              <a:t>Problema particularmente importante en Humanidades: alto peso de la imagen institucional.</a:t>
            </a:r>
          </a:p>
          <a:p>
            <a:r>
              <a:rPr lang="es-ES" dirty="0" smtClean="0"/>
              <a:t>El Boletín del Museo del Prado es valorado por encima de</a:t>
            </a:r>
            <a:r>
              <a:rPr lang="es-ES" baseline="0" dirty="0" smtClean="0"/>
              <a:t> una revista de Museología, pero tiene un alto condicionante en la selección de artículos.</a:t>
            </a:r>
          </a:p>
          <a:p>
            <a:r>
              <a:rPr lang="es-ES_tradnl" baseline="0" dirty="0" smtClean="0"/>
              <a:t>Puede ser una buena revista, pero este modelo conduce a que cada museo tenga su publicación.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B717-9DF7-4D0D-B6A8-917E33C1BD56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39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4BF4-EEF2-4D10-984D-BAB7F192C56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2C95-A1D7-47C4-BF43-E5A213B2F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55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4BF4-EEF2-4D10-984D-BAB7F192C56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2C95-A1D7-47C4-BF43-E5A213B2F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0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4BF4-EEF2-4D10-984D-BAB7F192C56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2C95-A1D7-47C4-BF43-E5A213B2F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47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4BF4-EEF2-4D10-984D-BAB7F192C56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2C95-A1D7-47C4-BF43-E5A213B2F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35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4BF4-EEF2-4D10-984D-BAB7F192C56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2C95-A1D7-47C4-BF43-E5A213B2F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40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4BF4-EEF2-4D10-984D-BAB7F192C56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2C95-A1D7-47C4-BF43-E5A213B2F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00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4BF4-EEF2-4D10-984D-BAB7F192C56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2C95-A1D7-47C4-BF43-E5A213B2F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60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4BF4-EEF2-4D10-984D-BAB7F192C56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2C95-A1D7-47C4-BF43-E5A213B2F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75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4BF4-EEF2-4D10-984D-BAB7F192C56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2C95-A1D7-47C4-BF43-E5A213B2F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46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4BF4-EEF2-4D10-984D-BAB7F192C56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2C95-A1D7-47C4-BF43-E5A213B2F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25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4BF4-EEF2-4D10-984D-BAB7F192C56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2C95-A1D7-47C4-BF43-E5A213B2F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99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C4BF4-EEF2-4D10-984D-BAB7F192C56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2C95-A1D7-47C4-BF43-E5A213B2F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51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hs.csic.es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48570" y="1340768"/>
            <a:ext cx="3715627" cy="1470025"/>
          </a:xfrm>
        </p:spPr>
        <p:txBody>
          <a:bodyPr>
            <a:normAutofit/>
          </a:bodyPr>
          <a:lstStyle/>
          <a:p>
            <a:r>
              <a:rPr lang="es-ES" sz="5400" dirty="0" smtClean="0"/>
              <a:t>2012</a:t>
            </a:r>
            <a:endParaRPr lang="es-ES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4221088"/>
            <a:ext cx="7416824" cy="1752600"/>
          </a:xfrm>
        </p:spPr>
        <p:txBody>
          <a:bodyPr>
            <a:normAutofit fontScale="92500" lnSpcReduction="20000"/>
          </a:bodyPr>
          <a:lstStyle/>
          <a:p>
            <a:r>
              <a:rPr lang="es-ES" dirty="0">
                <a:solidFill>
                  <a:srgbClr val="7030A0"/>
                </a:solidFill>
              </a:rPr>
              <a:t>Fusión de revistas como alternativa a las revistas institucionales</a:t>
            </a:r>
          </a:p>
          <a:p>
            <a:r>
              <a:rPr lang="es-ES" b="1" dirty="0"/>
              <a:t>Luis Rodríguez-Yunta</a:t>
            </a:r>
            <a:r>
              <a:rPr lang="es-ES" dirty="0"/>
              <a:t> y </a:t>
            </a:r>
            <a:r>
              <a:rPr lang="es-ES" b="1" dirty="0"/>
              <a:t>Elea </a:t>
            </a:r>
            <a:r>
              <a:rPr lang="es-ES" b="1" dirty="0" smtClean="0"/>
              <a:t>Giménez-Toledo</a:t>
            </a:r>
            <a:r>
              <a:rPr lang="es-ES" dirty="0" smtClean="0"/>
              <a:t> CSIC-CCHS</a:t>
            </a:r>
            <a:endParaRPr lang="es-ES" dirty="0"/>
          </a:p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0553"/>
            <a:ext cx="2664296" cy="349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1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Un círculo vicioso sin sentido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36" y="1433476"/>
            <a:ext cx="7372274" cy="499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7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Mucho esfuerzo, ¿para qué?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67" y="1556792"/>
            <a:ext cx="4824536" cy="472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7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Si somos invisibles…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844490" cy="519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6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La salida no es fácil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34" y="1537982"/>
            <a:ext cx="7000674" cy="465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9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Oportunidad para la colaboración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1290362"/>
            <a:ext cx="5727847" cy="515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0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¿En que fase estamos?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4" y="1484785"/>
            <a:ext cx="78569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1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Oportunidad para grandes </a:t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>o no tan grandes…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31" y="2348880"/>
            <a:ext cx="573191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" y="1628800"/>
            <a:ext cx="357830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7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La coedición no debe ser un problema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2" y="1124744"/>
            <a:ext cx="946785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5" y="3911050"/>
            <a:ext cx="2232248" cy="153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3" y="5407926"/>
            <a:ext cx="23526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6" y="2492896"/>
            <a:ext cx="22764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3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Tampoco la fusión </a:t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>es un problema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80112" y="3900715"/>
            <a:ext cx="442392" cy="532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=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1800200" cy="274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72609"/>
            <a:ext cx="1800200" cy="277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85" y="2331936"/>
            <a:ext cx="2355962" cy="349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41503" y="3694939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/>
              <a:t>+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08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Aunque no a cualquier precio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456384" cy="519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8239">
            <a:off x="3611031" y="2074533"/>
            <a:ext cx="5881186" cy="44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8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3008313" cy="1162050"/>
          </a:xfrm>
        </p:spPr>
        <p:txBody>
          <a:bodyPr>
            <a:noAutofit/>
          </a:bodyPr>
          <a:lstStyle/>
          <a:p>
            <a:r>
              <a:rPr lang="es-ES" sz="3600" dirty="0" smtClean="0"/>
              <a:t>¿Demasiadas revistas?</a:t>
            </a:r>
            <a:br>
              <a:rPr lang="es-ES" sz="3600" dirty="0" smtClean="0"/>
            </a:br>
            <a:r>
              <a:rPr lang="es-ES" sz="3600" dirty="0" smtClean="0"/>
              <a:t>	SI</a:t>
            </a:r>
            <a:endParaRPr lang="es-ES" sz="36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780928"/>
            <a:ext cx="3008313" cy="3345235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002060"/>
                </a:solidFill>
              </a:rPr>
              <a:t>Por favor, </a:t>
            </a:r>
          </a:p>
          <a:p>
            <a:r>
              <a:rPr lang="es-ES" sz="5400" dirty="0" smtClean="0">
                <a:solidFill>
                  <a:srgbClr val="002060"/>
                </a:solidFill>
              </a:rPr>
              <a:t>paremos esto</a:t>
            </a:r>
            <a:endParaRPr lang="es-ES" sz="5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46" y="-192257"/>
            <a:ext cx="5564154" cy="705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2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Solo si hay objetivos comunes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10" y="1337455"/>
            <a:ext cx="7065698" cy="527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1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¿Y tú que puedes hacer?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3816424" cy="5037681"/>
          </a:xfrm>
        </p:spPr>
      </p:pic>
      <p:sp>
        <p:nvSpPr>
          <p:cNvPr id="3" name="2 CuadroTexto"/>
          <p:cNvSpPr txBox="1"/>
          <p:nvPr/>
        </p:nvSpPr>
        <p:spPr>
          <a:xfrm>
            <a:off x="395536" y="2466474"/>
            <a:ext cx="223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Catalogadores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4027150"/>
            <a:ext cx="223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Evaluadores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372200" y="4042266"/>
            <a:ext cx="223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Editores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372200" y="2466474"/>
            <a:ext cx="223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Bibliómetras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38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Ejemplo: 1 facultad/12 publicaciones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8" y="1193647"/>
            <a:ext cx="3034056" cy="132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46" y="897621"/>
            <a:ext cx="2868992" cy="125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796" y="1523418"/>
            <a:ext cx="2575395" cy="112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30" y="2085174"/>
            <a:ext cx="3460670" cy="134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7" y="2517250"/>
            <a:ext cx="3019268" cy="131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33" y="2905155"/>
            <a:ext cx="3013109" cy="131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5" y="3610732"/>
            <a:ext cx="2791469" cy="12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5064"/>
            <a:ext cx="2664296" cy="116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01" y="4170037"/>
            <a:ext cx="3018783" cy="131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" y="5213241"/>
            <a:ext cx="3864340" cy="75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70" y="5486977"/>
            <a:ext cx="3801616" cy="81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46" y="5797180"/>
            <a:ext cx="2499501" cy="82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5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Ejemplo: datos de 2011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628800"/>
            <a:ext cx="7704856" cy="4525963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12 publicaciones diferentes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134 personas en los comités de redacción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79 de la propia institución (59%)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25 números publicados (2’1 de media)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212 artículos (17’7 por revista)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58 de autores de la institución (27%)	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65 personas, 13 presentes en los comités (9 en la misma revistas en la que figuran).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Un esfuerzo mal enfocado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85875"/>
            <a:ext cx="60960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2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002060"/>
                </a:solidFill>
              </a:rPr>
              <a:t>Experiencias de colaboración… </a:t>
            </a:r>
            <a:br>
              <a:rPr lang="es-ES_tradnl" dirty="0" smtClean="0">
                <a:solidFill>
                  <a:srgbClr val="002060"/>
                </a:solidFill>
              </a:rPr>
            </a:br>
            <a:r>
              <a:rPr lang="es-ES_tradnl" dirty="0" smtClean="0">
                <a:solidFill>
                  <a:srgbClr val="002060"/>
                </a:solidFill>
              </a:rPr>
              <a:t>pero sin abordar la fusión de revistas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687698" cy="9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24944"/>
            <a:ext cx="3816424" cy="46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772816"/>
            <a:ext cx="4006205" cy="160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3501008"/>
            <a:ext cx="2209205" cy="207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5661248"/>
            <a:ext cx="3456384" cy="54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437112"/>
            <a:ext cx="4343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Por que competir también es </a:t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>cuestión de imagen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60232" y="1778234"/>
            <a:ext cx="2376264" cy="4347929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dirty="0" smtClean="0"/>
              <a:t>Apoyo institucional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dirty="0" smtClean="0"/>
              <a:t>Apertura exterior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dirty="0" smtClean="0"/>
              <a:t>Entorno disciplinar</a:t>
            </a:r>
            <a:endParaRPr lang="es-ES" dirty="0"/>
          </a:p>
        </p:txBody>
      </p:sp>
      <p:pic>
        <p:nvPicPr>
          <p:cNvPr id="2050" name="Picture 2" descr="Mourinho Guardiola Ibrahimovic en el Barcelona-I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3222"/>
            <a:ext cx="6408712" cy="462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Alternativa: fusión + profesionalización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2" y="1467347"/>
            <a:ext cx="5387962" cy="85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96003"/>
            <a:ext cx="5378268" cy="399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891677"/>
            <a:ext cx="36480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830" y="2704914"/>
            <a:ext cx="2842327" cy="91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66" y="3843059"/>
            <a:ext cx="3286305" cy="9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05" y="4869160"/>
            <a:ext cx="27717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5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Muchas gracias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57198" y="1600200"/>
            <a:ext cx="7729602" cy="4525963"/>
          </a:xfrm>
        </p:spPr>
        <p:txBody>
          <a:bodyPr/>
          <a:lstStyle/>
          <a:p>
            <a:pPr marL="0" indent="0">
              <a:buNone/>
            </a:pPr>
            <a:r>
              <a:rPr lang="es-ES" sz="2800" b="1" dirty="0" smtClean="0"/>
              <a:t>Luis Rodríguez-Yunta</a:t>
            </a:r>
            <a:endParaRPr lang="es-ES" sz="2800" dirty="0" smtClean="0"/>
          </a:p>
          <a:p>
            <a:pPr marL="0" indent="0">
              <a:buNone/>
            </a:pPr>
            <a:r>
              <a:rPr lang="es-ES" sz="2800" b="1" dirty="0" smtClean="0"/>
              <a:t>Elea </a:t>
            </a:r>
            <a:r>
              <a:rPr lang="es-ES" sz="2800" b="1" dirty="0"/>
              <a:t>Giménez-Toledo </a:t>
            </a:r>
            <a:endParaRPr lang="es-ES" sz="2800" b="1" dirty="0" smtClean="0"/>
          </a:p>
          <a:p>
            <a:pPr marL="0" indent="0">
              <a:buNone/>
            </a:pPr>
            <a:r>
              <a:rPr lang="es-ES" sz="2800" dirty="0" smtClean="0"/>
              <a:t>CSIC, CCHS</a:t>
            </a:r>
          </a:p>
          <a:p>
            <a:pPr marL="0" indent="0">
              <a:buNone/>
            </a:pPr>
            <a:r>
              <a:rPr lang="es-ES" dirty="0" smtClean="0">
                <a:hlinkClick r:id="rId3"/>
              </a:rPr>
              <a:t>www.cchs.csic.es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28800"/>
            <a:ext cx="2286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98" y="4013159"/>
            <a:ext cx="3278426" cy="204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87" y="4437112"/>
            <a:ext cx="4640201" cy="120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Siempre queremos ser más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44572"/>
            <a:ext cx="7889186" cy="487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0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621" y="404664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Hasta que se transforma </a:t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>en un problema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321322" cy="465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7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009229"/>
          </a:xfrm>
        </p:spPr>
        <p:txBody>
          <a:bodyPr>
            <a:normAutofit/>
          </a:bodyPr>
          <a:lstStyle/>
          <a:p>
            <a:pPr algn="r"/>
            <a:r>
              <a:rPr lang="es-ES" dirty="0" smtClean="0">
                <a:solidFill>
                  <a:srgbClr val="002060"/>
                </a:solidFill>
              </a:rPr>
              <a:t>La cadena no es mejor por ser </a:t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>más larga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41" y="2276872"/>
            <a:ext cx="384537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0958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3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Continuas altas y ¿bajas?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502" y="1196752"/>
            <a:ext cx="6592124" cy="489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Archivo:Bean bab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5291"/>
            <a:ext cx="3207594" cy="489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Modelo personalista/paternalista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544616" cy="58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9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Cierto aire a endogamia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80920" cy="425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Predominio del modelo institucional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15" y="1556792"/>
            <a:ext cx="6494471" cy="176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1944216" cy="244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65" y="3349005"/>
            <a:ext cx="5800286" cy="301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22288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8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1506</Words>
  <Application>Microsoft Office PowerPoint</Application>
  <PresentationFormat>Presentación en pantalla (4:3)</PresentationFormat>
  <Paragraphs>186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2012</vt:lpstr>
      <vt:lpstr>¿Demasiadas revistas?  SI</vt:lpstr>
      <vt:lpstr>Siempre queremos ser más</vt:lpstr>
      <vt:lpstr>Hasta que se transforma  en un problema</vt:lpstr>
      <vt:lpstr>La cadena no es mejor por ser  más larga</vt:lpstr>
      <vt:lpstr>Continuas altas y ¿bajas?</vt:lpstr>
      <vt:lpstr>Modelo personalista/paternalista</vt:lpstr>
      <vt:lpstr>Cierto aire a endogamia</vt:lpstr>
      <vt:lpstr>Predominio del modelo institucional</vt:lpstr>
      <vt:lpstr>Un círculo vicioso sin sentido</vt:lpstr>
      <vt:lpstr>Mucho esfuerzo, ¿para qué?</vt:lpstr>
      <vt:lpstr>Si somos invisibles…</vt:lpstr>
      <vt:lpstr>La salida no es fácil</vt:lpstr>
      <vt:lpstr>Oportunidad para la colaboración</vt:lpstr>
      <vt:lpstr>¿En que fase estamos?</vt:lpstr>
      <vt:lpstr>Oportunidad para grandes  o no tan grandes…</vt:lpstr>
      <vt:lpstr>La coedición no debe ser un problema</vt:lpstr>
      <vt:lpstr>Tampoco la fusión  es un problema</vt:lpstr>
      <vt:lpstr>Aunque no a cualquier precio</vt:lpstr>
      <vt:lpstr>Solo si hay objetivos comunes</vt:lpstr>
      <vt:lpstr>¿Y tú que puedes hacer?</vt:lpstr>
      <vt:lpstr>Ejemplo: 1 facultad/12 publicaciones </vt:lpstr>
      <vt:lpstr>Ejemplo: datos de 2011</vt:lpstr>
      <vt:lpstr>Un esfuerzo mal enfocado</vt:lpstr>
      <vt:lpstr>Experiencias de colaboración…  pero sin abordar la fusión de revistas</vt:lpstr>
      <vt:lpstr>Por que competir también es  cuestión de imagen</vt:lpstr>
      <vt:lpstr>Alternativa: fusión + profesionalización</vt:lpstr>
      <vt:lpstr>Muchas gracias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 para crecs</dc:title>
  <dc:creator>LUIS</dc:creator>
  <cp:lastModifiedBy>LUIS</cp:lastModifiedBy>
  <cp:revision>67</cp:revision>
  <dcterms:created xsi:type="dcterms:W3CDTF">2012-04-21T06:53:15Z</dcterms:created>
  <dcterms:modified xsi:type="dcterms:W3CDTF">2012-05-08T20:01:48Z</dcterms:modified>
</cp:coreProperties>
</file>