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7" r:id="rId2"/>
    <p:sldId id="267" r:id="rId3"/>
    <p:sldId id="279" r:id="rId4"/>
    <p:sldId id="278" r:id="rId5"/>
    <p:sldId id="287" r:id="rId6"/>
    <p:sldId id="280" r:id="rId7"/>
    <p:sldId id="288" r:id="rId8"/>
    <p:sldId id="282" r:id="rId9"/>
    <p:sldId id="283" r:id="rId10"/>
    <p:sldId id="285" r:id="rId11"/>
    <p:sldId id="292" r:id="rId12"/>
    <p:sldId id="281" r:id="rId13"/>
    <p:sldId id="293" r:id="rId14"/>
    <p:sldId id="286"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419" autoAdjust="0"/>
  </p:normalViewPr>
  <p:slideViewPr>
    <p:cSldViewPr snapToGrid="0">
      <p:cViewPr varScale="1">
        <p:scale>
          <a:sx n="72" d="100"/>
          <a:sy n="72" d="100"/>
        </p:scale>
        <p:origin x="660"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tri\Google%20Drive\Revistas%20Patri%20Alberto\Fonseca\2019\3%20-%20An&#225;lisis%20Fonseca%20Face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atri\AppData\Roaming\Microsoft\Excel\1%20-%20An&#225;lisis%20Fonseca%20Twitter%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Congresos\Congreso%20CRECS\Crecs%202019\Fuentes%20de%20tr&#225;fico%20Academia.edu.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F:\Congresos\Congreso%20CRECS\Crecs%202019\Datos%20de%20impacto%20Academia.ed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315538985854572E-2"/>
          <c:y val="1.8237330004817174E-2"/>
          <c:w val="0.6883282327015412"/>
          <c:h val="0.6460518463060827"/>
        </c:manualLayout>
      </c:layout>
      <c:area3DChart>
        <c:grouping val="standard"/>
        <c:varyColors val="0"/>
        <c:ser>
          <c:idx val="0"/>
          <c:order val="0"/>
          <c:tx>
            <c:strRef>
              <c:f>Gráficos!$J$1</c:f>
              <c:strCache>
                <c:ptCount val="1"/>
                <c:pt idx="0">
                  <c:v>Relación alcance/clics</c:v>
                </c:pt>
              </c:strCache>
            </c:strRef>
          </c:tx>
          <c:spPr>
            <a:solidFill>
              <a:schemeClr val="accent1"/>
            </a:solidFill>
            <a:ln>
              <a:noFill/>
            </a:ln>
            <a:effectLst/>
            <a:sp3d/>
          </c:spPr>
          <c:cat>
            <c:multiLvlStrRef>
              <c:f>Gráficos!$H$2:$I$23</c:f>
              <c:multiLvlStrCache>
                <c:ptCount val="22"/>
                <c:lvl>
                  <c:pt idx="0">
                    <c:v>Julio</c:v>
                  </c:pt>
                  <c:pt idx="1">
                    <c:v>Agosto</c:v>
                  </c:pt>
                  <c:pt idx="2">
                    <c:v>Septiembre</c:v>
                  </c:pt>
                  <c:pt idx="3">
                    <c:v>Octubre</c:v>
                  </c:pt>
                  <c:pt idx="4">
                    <c:v>Noviembre</c:v>
                  </c:pt>
                  <c:pt idx="5">
                    <c:v>Diciembre</c:v>
                  </c:pt>
                  <c:pt idx="6">
                    <c:v>Enero</c:v>
                  </c:pt>
                  <c:pt idx="7">
                    <c:v>Febrero</c:v>
                  </c:pt>
                  <c:pt idx="8">
                    <c:v>Marzo</c:v>
                  </c:pt>
                  <c:pt idx="9">
                    <c:v>Abril</c:v>
                  </c:pt>
                  <c:pt idx="10">
                    <c:v>Mayo</c:v>
                  </c:pt>
                  <c:pt idx="11">
                    <c:v>Junio</c:v>
                  </c:pt>
                  <c:pt idx="12">
                    <c:v>Julio</c:v>
                  </c:pt>
                  <c:pt idx="13">
                    <c:v>Agosto</c:v>
                  </c:pt>
                  <c:pt idx="14">
                    <c:v>Septiembre</c:v>
                  </c:pt>
                  <c:pt idx="15">
                    <c:v>Octubre</c:v>
                  </c:pt>
                  <c:pt idx="16">
                    <c:v>Noviembre</c:v>
                  </c:pt>
                  <c:pt idx="17">
                    <c:v>Diciembre</c:v>
                  </c:pt>
                  <c:pt idx="18">
                    <c:v>Enero</c:v>
                  </c:pt>
                  <c:pt idx="19">
                    <c:v>Febrero</c:v>
                  </c:pt>
                  <c:pt idx="20">
                    <c:v>Marzo</c:v>
                  </c:pt>
                  <c:pt idx="21">
                    <c:v>Abril</c:v>
                  </c:pt>
                </c:lvl>
                <c:lvl>
                  <c:pt idx="0">
                    <c:v>2017</c:v>
                  </c:pt>
                  <c:pt idx="6">
                    <c:v>2018</c:v>
                  </c:pt>
                  <c:pt idx="18">
                    <c:v>2019</c:v>
                  </c:pt>
                </c:lvl>
              </c:multiLvlStrCache>
            </c:multiLvlStrRef>
          </c:cat>
          <c:val>
            <c:numRef>
              <c:f>Gráficos!$J$2:$J$23</c:f>
              <c:numCache>
                <c:formatCode>General</c:formatCode>
                <c:ptCount val="22"/>
                <c:pt idx="0">
                  <c:v>26.928571428571427</c:v>
                </c:pt>
                <c:pt idx="1">
                  <c:v>0</c:v>
                </c:pt>
                <c:pt idx="2">
                  <c:v>0</c:v>
                </c:pt>
                <c:pt idx="3">
                  <c:v>0</c:v>
                </c:pt>
                <c:pt idx="4">
                  <c:v>0</c:v>
                </c:pt>
                <c:pt idx="5">
                  <c:v>20.347826086956523</c:v>
                </c:pt>
                <c:pt idx="6">
                  <c:v>0</c:v>
                </c:pt>
                <c:pt idx="7">
                  <c:v>11.863636363636363</c:v>
                </c:pt>
                <c:pt idx="8">
                  <c:v>2.2790513833992092</c:v>
                </c:pt>
                <c:pt idx="9">
                  <c:v>3.6164772727272729</c:v>
                </c:pt>
                <c:pt idx="10">
                  <c:v>5.0336538461538458</c:v>
                </c:pt>
                <c:pt idx="11">
                  <c:v>4.3490566037735849</c:v>
                </c:pt>
                <c:pt idx="12">
                  <c:v>2.3409961685823752</c:v>
                </c:pt>
                <c:pt idx="13">
                  <c:v>1.6839351125065412</c:v>
                </c:pt>
                <c:pt idx="14">
                  <c:v>3.0404040404040402</c:v>
                </c:pt>
                <c:pt idx="15">
                  <c:v>4.7944444444444443</c:v>
                </c:pt>
                <c:pt idx="16">
                  <c:v>5.1969696969696972</c:v>
                </c:pt>
                <c:pt idx="17">
                  <c:v>8.8947368421052637</c:v>
                </c:pt>
                <c:pt idx="18">
                  <c:v>5.7954545454545459</c:v>
                </c:pt>
                <c:pt idx="19">
                  <c:v>5.9146341463414638</c:v>
                </c:pt>
                <c:pt idx="20">
                  <c:v>5.9553571428571432</c:v>
                </c:pt>
                <c:pt idx="21">
                  <c:v>26.733333333333334</c:v>
                </c:pt>
              </c:numCache>
            </c:numRef>
          </c:val>
          <c:extLst>
            <c:ext xmlns:c16="http://schemas.microsoft.com/office/drawing/2014/chart" uri="{C3380CC4-5D6E-409C-BE32-E72D297353CC}">
              <c16:uniqueId val="{00000000-6511-4EBF-8F07-F3E8F3F833C9}"/>
            </c:ext>
          </c:extLst>
        </c:ser>
        <c:ser>
          <c:idx val="1"/>
          <c:order val="1"/>
          <c:tx>
            <c:strRef>
              <c:f>Gráficos!$K$1</c:f>
              <c:strCache>
                <c:ptCount val="1"/>
                <c:pt idx="0">
                  <c:v>Relación clics/reacciones</c:v>
                </c:pt>
              </c:strCache>
            </c:strRef>
          </c:tx>
          <c:spPr>
            <a:solidFill>
              <a:schemeClr val="accent2"/>
            </a:solidFill>
            <a:ln>
              <a:noFill/>
            </a:ln>
            <a:effectLst/>
            <a:sp3d/>
          </c:spPr>
          <c:cat>
            <c:multiLvlStrRef>
              <c:f>Gráficos!$H$2:$I$23</c:f>
              <c:multiLvlStrCache>
                <c:ptCount val="22"/>
                <c:lvl>
                  <c:pt idx="0">
                    <c:v>Julio</c:v>
                  </c:pt>
                  <c:pt idx="1">
                    <c:v>Agosto</c:v>
                  </c:pt>
                  <c:pt idx="2">
                    <c:v>Septiembre</c:v>
                  </c:pt>
                  <c:pt idx="3">
                    <c:v>Octubre</c:v>
                  </c:pt>
                  <c:pt idx="4">
                    <c:v>Noviembre</c:v>
                  </c:pt>
                  <c:pt idx="5">
                    <c:v>Diciembre</c:v>
                  </c:pt>
                  <c:pt idx="6">
                    <c:v>Enero</c:v>
                  </c:pt>
                  <c:pt idx="7">
                    <c:v>Febrero</c:v>
                  </c:pt>
                  <c:pt idx="8">
                    <c:v>Marzo</c:v>
                  </c:pt>
                  <c:pt idx="9">
                    <c:v>Abril</c:v>
                  </c:pt>
                  <c:pt idx="10">
                    <c:v>Mayo</c:v>
                  </c:pt>
                  <c:pt idx="11">
                    <c:v>Junio</c:v>
                  </c:pt>
                  <c:pt idx="12">
                    <c:v>Julio</c:v>
                  </c:pt>
                  <c:pt idx="13">
                    <c:v>Agosto</c:v>
                  </c:pt>
                  <c:pt idx="14">
                    <c:v>Septiembre</c:v>
                  </c:pt>
                  <c:pt idx="15">
                    <c:v>Octubre</c:v>
                  </c:pt>
                  <c:pt idx="16">
                    <c:v>Noviembre</c:v>
                  </c:pt>
                  <c:pt idx="17">
                    <c:v>Diciembre</c:v>
                  </c:pt>
                  <c:pt idx="18">
                    <c:v>Enero</c:v>
                  </c:pt>
                  <c:pt idx="19">
                    <c:v>Febrero</c:v>
                  </c:pt>
                  <c:pt idx="20">
                    <c:v>Marzo</c:v>
                  </c:pt>
                  <c:pt idx="21">
                    <c:v>Abril</c:v>
                  </c:pt>
                </c:lvl>
                <c:lvl>
                  <c:pt idx="0">
                    <c:v>2017</c:v>
                  </c:pt>
                  <c:pt idx="6">
                    <c:v>2018</c:v>
                  </c:pt>
                  <c:pt idx="18">
                    <c:v>2019</c:v>
                  </c:pt>
                </c:lvl>
              </c:multiLvlStrCache>
            </c:multiLvlStrRef>
          </c:cat>
          <c:val>
            <c:numRef>
              <c:f>Gráficos!$K$2:$K$23</c:f>
              <c:numCache>
                <c:formatCode>General</c:formatCode>
                <c:ptCount val="22"/>
                <c:pt idx="0">
                  <c:v>1.2173913043478262</c:v>
                </c:pt>
                <c:pt idx="1">
                  <c:v>0</c:v>
                </c:pt>
                <c:pt idx="2">
                  <c:v>0</c:v>
                </c:pt>
                <c:pt idx="3">
                  <c:v>0</c:v>
                </c:pt>
                <c:pt idx="4">
                  <c:v>0</c:v>
                </c:pt>
                <c:pt idx="5">
                  <c:v>1.069767441860465</c:v>
                </c:pt>
                <c:pt idx="6">
                  <c:v>0</c:v>
                </c:pt>
                <c:pt idx="7">
                  <c:v>2</c:v>
                </c:pt>
                <c:pt idx="8">
                  <c:v>1.5972222222222223</c:v>
                </c:pt>
                <c:pt idx="9">
                  <c:v>2.75</c:v>
                </c:pt>
                <c:pt idx="10">
                  <c:v>1</c:v>
                </c:pt>
                <c:pt idx="11">
                  <c:v>2.12</c:v>
                </c:pt>
                <c:pt idx="12">
                  <c:v>2.1749999999999998</c:v>
                </c:pt>
                <c:pt idx="13">
                  <c:v>1.1759999999999999</c:v>
                </c:pt>
                <c:pt idx="14">
                  <c:v>0.67346938775510201</c:v>
                </c:pt>
                <c:pt idx="15">
                  <c:v>0.9</c:v>
                </c:pt>
                <c:pt idx="16">
                  <c:v>0.7857142857142857</c:v>
                </c:pt>
                <c:pt idx="17">
                  <c:v>0.90476190476190477</c:v>
                </c:pt>
                <c:pt idx="18">
                  <c:v>0.95652173913043481</c:v>
                </c:pt>
                <c:pt idx="19">
                  <c:v>0.82</c:v>
                </c:pt>
                <c:pt idx="20">
                  <c:v>0.47457627118644069</c:v>
                </c:pt>
                <c:pt idx="21">
                  <c:v>0.625</c:v>
                </c:pt>
              </c:numCache>
            </c:numRef>
          </c:val>
          <c:extLst>
            <c:ext xmlns:c16="http://schemas.microsoft.com/office/drawing/2014/chart" uri="{C3380CC4-5D6E-409C-BE32-E72D297353CC}">
              <c16:uniqueId val="{00000001-6511-4EBF-8F07-F3E8F3F833C9}"/>
            </c:ext>
          </c:extLst>
        </c:ser>
        <c:ser>
          <c:idx val="2"/>
          <c:order val="2"/>
          <c:tx>
            <c:strRef>
              <c:f>Gráficos!$L$1</c:f>
              <c:strCache>
                <c:ptCount val="1"/>
                <c:pt idx="0">
                  <c:v>Relacción reacciones/publicaciones</c:v>
                </c:pt>
              </c:strCache>
            </c:strRef>
          </c:tx>
          <c:spPr>
            <a:solidFill>
              <a:schemeClr val="accent3"/>
            </a:solidFill>
            <a:ln>
              <a:noFill/>
            </a:ln>
            <a:effectLst/>
            <a:sp3d/>
          </c:spPr>
          <c:cat>
            <c:multiLvlStrRef>
              <c:f>Gráficos!$H$2:$I$23</c:f>
              <c:multiLvlStrCache>
                <c:ptCount val="22"/>
                <c:lvl>
                  <c:pt idx="0">
                    <c:v>Julio</c:v>
                  </c:pt>
                  <c:pt idx="1">
                    <c:v>Agosto</c:v>
                  </c:pt>
                  <c:pt idx="2">
                    <c:v>Septiembre</c:v>
                  </c:pt>
                  <c:pt idx="3">
                    <c:v>Octubre</c:v>
                  </c:pt>
                  <c:pt idx="4">
                    <c:v>Noviembre</c:v>
                  </c:pt>
                  <c:pt idx="5">
                    <c:v>Diciembre</c:v>
                  </c:pt>
                  <c:pt idx="6">
                    <c:v>Enero</c:v>
                  </c:pt>
                  <c:pt idx="7">
                    <c:v>Febrero</c:v>
                  </c:pt>
                  <c:pt idx="8">
                    <c:v>Marzo</c:v>
                  </c:pt>
                  <c:pt idx="9">
                    <c:v>Abril</c:v>
                  </c:pt>
                  <c:pt idx="10">
                    <c:v>Mayo</c:v>
                  </c:pt>
                  <c:pt idx="11">
                    <c:v>Junio</c:v>
                  </c:pt>
                  <c:pt idx="12">
                    <c:v>Julio</c:v>
                  </c:pt>
                  <c:pt idx="13">
                    <c:v>Agosto</c:v>
                  </c:pt>
                  <c:pt idx="14">
                    <c:v>Septiembre</c:v>
                  </c:pt>
                  <c:pt idx="15">
                    <c:v>Octubre</c:v>
                  </c:pt>
                  <c:pt idx="16">
                    <c:v>Noviembre</c:v>
                  </c:pt>
                  <c:pt idx="17">
                    <c:v>Diciembre</c:v>
                  </c:pt>
                  <c:pt idx="18">
                    <c:v>Enero</c:v>
                  </c:pt>
                  <c:pt idx="19">
                    <c:v>Febrero</c:v>
                  </c:pt>
                  <c:pt idx="20">
                    <c:v>Marzo</c:v>
                  </c:pt>
                  <c:pt idx="21">
                    <c:v>Abril</c:v>
                  </c:pt>
                </c:lvl>
                <c:lvl>
                  <c:pt idx="0">
                    <c:v>2017</c:v>
                  </c:pt>
                  <c:pt idx="6">
                    <c:v>2018</c:v>
                  </c:pt>
                  <c:pt idx="18">
                    <c:v>2019</c:v>
                  </c:pt>
                </c:lvl>
              </c:multiLvlStrCache>
            </c:multiLvlStrRef>
          </c:cat>
          <c:val>
            <c:numRef>
              <c:f>Gráficos!$L$2:$L$23</c:f>
              <c:numCache>
                <c:formatCode>General</c:formatCode>
                <c:ptCount val="22"/>
                <c:pt idx="0">
                  <c:v>23</c:v>
                </c:pt>
                <c:pt idx="1">
                  <c:v>0</c:v>
                </c:pt>
                <c:pt idx="2">
                  <c:v>0</c:v>
                </c:pt>
                <c:pt idx="3">
                  <c:v>0</c:v>
                </c:pt>
                <c:pt idx="4">
                  <c:v>0</c:v>
                </c:pt>
                <c:pt idx="5">
                  <c:v>43</c:v>
                </c:pt>
                <c:pt idx="6">
                  <c:v>0</c:v>
                </c:pt>
                <c:pt idx="7">
                  <c:v>11</c:v>
                </c:pt>
                <c:pt idx="8">
                  <c:v>6.5454545454545459</c:v>
                </c:pt>
                <c:pt idx="9">
                  <c:v>2</c:v>
                </c:pt>
                <c:pt idx="10">
                  <c:v>3.25</c:v>
                </c:pt>
                <c:pt idx="11">
                  <c:v>12.5</c:v>
                </c:pt>
                <c:pt idx="12">
                  <c:v>6.666666666666667</c:v>
                </c:pt>
                <c:pt idx="13">
                  <c:v>9.615384615384615</c:v>
                </c:pt>
                <c:pt idx="14">
                  <c:v>4.083333333333333</c:v>
                </c:pt>
                <c:pt idx="15">
                  <c:v>2</c:v>
                </c:pt>
                <c:pt idx="16">
                  <c:v>5.25</c:v>
                </c:pt>
                <c:pt idx="17">
                  <c:v>5.25</c:v>
                </c:pt>
                <c:pt idx="18">
                  <c:v>11.5</c:v>
                </c:pt>
                <c:pt idx="19">
                  <c:v>8.3333333333333339</c:v>
                </c:pt>
                <c:pt idx="20">
                  <c:v>7.375</c:v>
                </c:pt>
                <c:pt idx="21">
                  <c:v>12</c:v>
                </c:pt>
              </c:numCache>
            </c:numRef>
          </c:val>
          <c:extLst>
            <c:ext xmlns:c16="http://schemas.microsoft.com/office/drawing/2014/chart" uri="{C3380CC4-5D6E-409C-BE32-E72D297353CC}">
              <c16:uniqueId val="{00000002-6511-4EBF-8F07-F3E8F3F833C9}"/>
            </c:ext>
          </c:extLst>
        </c:ser>
        <c:dLbls>
          <c:showLegendKey val="0"/>
          <c:showVal val="0"/>
          <c:showCatName val="0"/>
          <c:showSerName val="0"/>
          <c:showPercent val="0"/>
          <c:showBubbleSize val="0"/>
        </c:dLbls>
        <c:axId val="314159152"/>
        <c:axId val="315417160"/>
        <c:axId val="315420048"/>
      </c:area3DChart>
      <c:catAx>
        <c:axId val="31415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315417160"/>
        <c:crosses val="autoZero"/>
        <c:auto val="1"/>
        <c:lblAlgn val="ctr"/>
        <c:lblOffset val="100"/>
        <c:noMultiLvlLbl val="0"/>
      </c:catAx>
      <c:valAx>
        <c:axId val="315417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14159152"/>
        <c:crosses val="autoZero"/>
        <c:crossBetween val="midCat"/>
      </c:valAx>
      <c:serAx>
        <c:axId val="315420048"/>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315417160"/>
        <c:crosses val="autoZero"/>
      </c:serAx>
      <c:spPr>
        <a:noFill/>
        <a:ln>
          <a:noFill/>
        </a:ln>
        <a:effectLst/>
      </c:spPr>
    </c:plotArea>
    <c:legend>
      <c:legendPos val="b"/>
      <c:layout>
        <c:manualLayout>
          <c:xMode val="edge"/>
          <c:yMode val="edge"/>
          <c:x val="1.5092274859930681E-2"/>
          <c:y val="0.91735834426886942"/>
          <c:w val="0.98313857346770794"/>
          <c:h val="8.264165573113056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Gráficos!$C$6</c:f>
              <c:strCache>
                <c:ptCount val="1"/>
                <c:pt idx="0">
                  <c:v>Comentario</c:v>
                </c:pt>
              </c:strCache>
            </c:strRef>
          </c:tx>
          <c:spPr>
            <a:solidFill>
              <a:schemeClr val="accent1"/>
            </a:solidFill>
            <a:ln>
              <a:noFill/>
            </a:ln>
            <a:effectLst/>
          </c:spPr>
          <c:cat>
            <c:multiLvlStrRef>
              <c:f>Gráficos!$A$7:$B$29</c:f>
              <c:multiLvlStrCache>
                <c:ptCount val="23"/>
                <c:lvl>
                  <c:pt idx="0">
                    <c:v>JUN</c:v>
                  </c:pt>
                  <c:pt idx="1">
                    <c:v>JUL</c:v>
                  </c:pt>
                  <c:pt idx="2">
                    <c:v>AGO</c:v>
                  </c:pt>
                  <c:pt idx="3">
                    <c:v>SEP</c:v>
                  </c:pt>
                  <c:pt idx="4">
                    <c:v>OCT</c:v>
                  </c:pt>
                  <c:pt idx="5">
                    <c:v>NOV</c:v>
                  </c:pt>
                  <c:pt idx="6">
                    <c:v>DIC</c:v>
                  </c:pt>
                  <c:pt idx="7">
                    <c:v>ENE</c:v>
                  </c:pt>
                  <c:pt idx="8">
                    <c:v>FEB</c:v>
                  </c:pt>
                  <c:pt idx="9">
                    <c:v>MAR</c:v>
                  </c:pt>
                  <c:pt idx="10">
                    <c:v>ABR</c:v>
                  </c:pt>
                  <c:pt idx="11">
                    <c:v>MAYO</c:v>
                  </c:pt>
                  <c:pt idx="12">
                    <c:v>JUN</c:v>
                  </c:pt>
                  <c:pt idx="13">
                    <c:v>JUL</c:v>
                  </c:pt>
                  <c:pt idx="14">
                    <c:v>AGO</c:v>
                  </c:pt>
                  <c:pt idx="15">
                    <c:v>SEP</c:v>
                  </c:pt>
                  <c:pt idx="16">
                    <c:v>OCT</c:v>
                  </c:pt>
                  <c:pt idx="17">
                    <c:v>NOV</c:v>
                  </c:pt>
                  <c:pt idx="18">
                    <c:v>DIC</c:v>
                  </c:pt>
                  <c:pt idx="19">
                    <c:v>ENE</c:v>
                  </c:pt>
                  <c:pt idx="20">
                    <c:v>FEB</c:v>
                  </c:pt>
                  <c:pt idx="21">
                    <c:v>MAR</c:v>
                  </c:pt>
                  <c:pt idx="22">
                    <c:v>ABR</c:v>
                  </c:pt>
                </c:lvl>
                <c:lvl>
                  <c:pt idx="0">
                    <c:v>2017</c:v>
                  </c:pt>
                  <c:pt idx="7">
                    <c:v>2018</c:v>
                  </c:pt>
                  <c:pt idx="19">
                    <c:v>2019</c:v>
                  </c:pt>
                </c:lvl>
              </c:multiLvlStrCache>
            </c:multiLvlStrRef>
          </c:cat>
          <c:val>
            <c:numRef>
              <c:f>Gráficos!$C$7:$C$29</c:f>
              <c:numCache>
                <c:formatCode>General</c:formatCode>
                <c:ptCount val="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0-AB6E-46EA-ADBF-4EF657C872A0}"/>
            </c:ext>
          </c:extLst>
        </c:ser>
        <c:ser>
          <c:idx val="1"/>
          <c:order val="1"/>
          <c:tx>
            <c:strRef>
              <c:f>Gráficos!$D$6</c:f>
              <c:strCache>
                <c:ptCount val="1"/>
                <c:pt idx="0">
                  <c:v>Retweet</c:v>
                </c:pt>
              </c:strCache>
            </c:strRef>
          </c:tx>
          <c:spPr>
            <a:solidFill>
              <a:schemeClr val="accent2"/>
            </a:solidFill>
            <a:ln>
              <a:noFill/>
            </a:ln>
            <a:effectLst/>
          </c:spPr>
          <c:cat>
            <c:multiLvlStrRef>
              <c:f>Gráficos!$A$7:$B$29</c:f>
              <c:multiLvlStrCache>
                <c:ptCount val="23"/>
                <c:lvl>
                  <c:pt idx="0">
                    <c:v>JUN</c:v>
                  </c:pt>
                  <c:pt idx="1">
                    <c:v>JUL</c:v>
                  </c:pt>
                  <c:pt idx="2">
                    <c:v>AGO</c:v>
                  </c:pt>
                  <c:pt idx="3">
                    <c:v>SEP</c:v>
                  </c:pt>
                  <c:pt idx="4">
                    <c:v>OCT</c:v>
                  </c:pt>
                  <c:pt idx="5">
                    <c:v>NOV</c:v>
                  </c:pt>
                  <c:pt idx="6">
                    <c:v>DIC</c:v>
                  </c:pt>
                  <c:pt idx="7">
                    <c:v>ENE</c:v>
                  </c:pt>
                  <c:pt idx="8">
                    <c:v>FEB</c:v>
                  </c:pt>
                  <c:pt idx="9">
                    <c:v>MAR</c:v>
                  </c:pt>
                  <c:pt idx="10">
                    <c:v>ABR</c:v>
                  </c:pt>
                  <c:pt idx="11">
                    <c:v>MAYO</c:v>
                  </c:pt>
                  <c:pt idx="12">
                    <c:v>JUN</c:v>
                  </c:pt>
                  <c:pt idx="13">
                    <c:v>JUL</c:v>
                  </c:pt>
                  <c:pt idx="14">
                    <c:v>AGO</c:v>
                  </c:pt>
                  <c:pt idx="15">
                    <c:v>SEP</c:v>
                  </c:pt>
                  <c:pt idx="16">
                    <c:v>OCT</c:v>
                  </c:pt>
                  <c:pt idx="17">
                    <c:v>NOV</c:v>
                  </c:pt>
                  <c:pt idx="18">
                    <c:v>DIC</c:v>
                  </c:pt>
                  <c:pt idx="19">
                    <c:v>ENE</c:v>
                  </c:pt>
                  <c:pt idx="20">
                    <c:v>FEB</c:v>
                  </c:pt>
                  <c:pt idx="21">
                    <c:v>MAR</c:v>
                  </c:pt>
                  <c:pt idx="22">
                    <c:v>ABR</c:v>
                  </c:pt>
                </c:lvl>
                <c:lvl>
                  <c:pt idx="0">
                    <c:v>2017</c:v>
                  </c:pt>
                  <c:pt idx="7">
                    <c:v>2018</c:v>
                  </c:pt>
                  <c:pt idx="19">
                    <c:v>2019</c:v>
                  </c:pt>
                </c:lvl>
              </c:multiLvlStrCache>
            </c:multiLvlStrRef>
          </c:cat>
          <c:val>
            <c:numRef>
              <c:f>Gráficos!$D$7:$D$29</c:f>
              <c:numCache>
                <c:formatCode>General</c:formatCode>
                <c:ptCount val="23"/>
                <c:pt idx="0">
                  <c:v>0</c:v>
                </c:pt>
                <c:pt idx="1">
                  <c:v>1</c:v>
                </c:pt>
                <c:pt idx="2">
                  <c:v>0</c:v>
                </c:pt>
                <c:pt idx="3">
                  <c:v>0</c:v>
                </c:pt>
                <c:pt idx="4">
                  <c:v>0</c:v>
                </c:pt>
                <c:pt idx="5">
                  <c:v>0</c:v>
                </c:pt>
                <c:pt idx="6">
                  <c:v>5</c:v>
                </c:pt>
                <c:pt idx="7">
                  <c:v>0</c:v>
                </c:pt>
                <c:pt idx="8">
                  <c:v>3</c:v>
                </c:pt>
                <c:pt idx="9">
                  <c:v>17</c:v>
                </c:pt>
                <c:pt idx="10">
                  <c:v>11</c:v>
                </c:pt>
                <c:pt idx="11">
                  <c:v>11</c:v>
                </c:pt>
                <c:pt idx="12">
                  <c:v>4</c:v>
                </c:pt>
                <c:pt idx="13">
                  <c:v>14</c:v>
                </c:pt>
                <c:pt idx="14">
                  <c:v>50</c:v>
                </c:pt>
                <c:pt idx="15">
                  <c:v>36</c:v>
                </c:pt>
                <c:pt idx="16">
                  <c:v>21</c:v>
                </c:pt>
                <c:pt idx="17">
                  <c:v>13</c:v>
                </c:pt>
                <c:pt idx="18">
                  <c:v>10</c:v>
                </c:pt>
                <c:pt idx="19">
                  <c:v>25</c:v>
                </c:pt>
                <c:pt idx="20">
                  <c:v>24</c:v>
                </c:pt>
                <c:pt idx="21">
                  <c:v>27</c:v>
                </c:pt>
                <c:pt idx="22">
                  <c:v>4</c:v>
                </c:pt>
              </c:numCache>
            </c:numRef>
          </c:val>
          <c:extLst>
            <c:ext xmlns:c16="http://schemas.microsoft.com/office/drawing/2014/chart" uri="{C3380CC4-5D6E-409C-BE32-E72D297353CC}">
              <c16:uniqueId val="{00000001-AB6E-46EA-ADBF-4EF657C872A0}"/>
            </c:ext>
          </c:extLst>
        </c:ser>
        <c:ser>
          <c:idx val="2"/>
          <c:order val="2"/>
          <c:tx>
            <c:strRef>
              <c:f>Gráficos!$E$6</c:f>
              <c:strCache>
                <c:ptCount val="1"/>
                <c:pt idx="0">
                  <c:v>Likes</c:v>
                </c:pt>
              </c:strCache>
            </c:strRef>
          </c:tx>
          <c:spPr>
            <a:solidFill>
              <a:schemeClr val="accent3"/>
            </a:solidFill>
            <a:ln>
              <a:noFill/>
            </a:ln>
            <a:effectLst/>
          </c:spPr>
          <c:cat>
            <c:multiLvlStrRef>
              <c:f>Gráficos!$A$7:$B$29</c:f>
              <c:multiLvlStrCache>
                <c:ptCount val="23"/>
                <c:lvl>
                  <c:pt idx="0">
                    <c:v>JUN</c:v>
                  </c:pt>
                  <c:pt idx="1">
                    <c:v>JUL</c:v>
                  </c:pt>
                  <c:pt idx="2">
                    <c:v>AGO</c:v>
                  </c:pt>
                  <c:pt idx="3">
                    <c:v>SEP</c:v>
                  </c:pt>
                  <c:pt idx="4">
                    <c:v>OCT</c:v>
                  </c:pt>
                  <c:pt idx="5">
                    <c:v>NOV</c:v>
                  </c:pt>
                  <c:pt idx="6">
                    <c:v>DIC</c:v>
                  </c:pt>
                  <c:pt idx="7">
                    <c:v>ENE</c:v>
                  </c:pt>
                  <c:pt idx="8">
                    <c:v>FEB</c:v>
                  </c:pt>
                  <c:pt idx="9">
                    <c:v>MAR</c:v>
                  </c:pt>
                  <c:pt idx="10">
                    <c:v>ABR</c:v>
                  </c:pt>
                  <c:pt idx="11">
                    <c:v>MAYO</c:v>
                  </c:pt>
                  <c:pt idx="12">
                    <c:v>JUN</c:v>
                  </c:pt>
                  <c:pt idx="13">
                    <c:v>JUL</c:v>
                  </c:pt>
                  <c:pt idx="14">
                    <c:v>AGO</c:v>
                  </c:pt>
                  <c:pt idx="15">
                    <c:v>SEP</c:v>
                  </c:pt>
                  <c:pt idx="16">
                    <c:v>OCT</c:v>
                  </c:pt>
                  <c:pt idx="17">
                    <c:v>NOV</c:v>
                  </c:pt>
                  <c:pt idx="18">
                    <c:v>DIC</c:v>
                  </c:pt>
                  <c:pt idx="19">
                    <c:v>ENE</c:v>
                  </c:pt>
                  <c:pt idx="20">
                    <c:v>FEB</c:v>
                  </c:pt>
                  <c:pt idx="21">
                    <c:v>MAR</c:v>
                  </c:pt>
                  <c:pt idx="22">
                    <c:v>ABR</c:v>
                  </c:pt>
                </c:lvl>
                <c:lvl>
                  <c:pt idx="0">
                    <c:v>2017</c:v>
                  </c:pt>
                  <c:pt idx="7">
                    <c:v>2018</c:v>
                  </c:pt>
                  <c:pt idx="19">
                    <c:v>2019</c:v>
                  </c:pt>
                </c:lvl>
              </c:multiLvlStrCache>
            </c:multiLvlStrRef>
          </c:cat>
          <c:val>
            <c:numRef>
              <c:f>Gráficos!$E$7:$E$29</c:f>
              <c:numCache>
                <c:formatCode>General</c:formatCode>
                <c:ptCount val="23"/>
                <c:pt idx="0">
                  <c:v>0</c:v>
                </c:pt>
                <c:pt idx="1">
                  <c:v>0</c:v>
                </c:pt>
                <c:pt idx="2">
                  <c:v>0</c:v>
                </c:pt>
                <c:pt idx="3">
                  <c:v>0</c:v>
                </c:pt>
                <c:pt idx="4">
                  <c:v>0</c:v>
                </c:pt>
                <c:pt idx="5">
                  <c:v>0</c:v>
                </c:pt>
                <c:pt idx="6">
                  <c:v>5</c:v>
                </c:pt>
                <c:pt idx="7">
                  <c:v>0</c:v>
                </c:pt>
                <c:pt idx="8">
                  <c:v>2</c:v>
                </c:pt>
                <c:pt idx="9">
                  <c:v>13</c:v>
                </c:pt>
                <c:pt idx="10">
                  <c:v>8</c:v>
                </c:pt>
                <c:pt idx="11">
                  <c:v>7</c:v>
                </c:pt>
                <c:pt idx="12">
                  <c:v>10</c:v>
                </c:pt>
                <c:pt idx="13">
                  <c:v>25</c:v>
                </c:pt>
                <c:pt idx="14">
                  <c:v>52</c:v>
                </c:pt>
                <c:pt idx="15">
                  <c:v>17</c:v>
                </c:pt>
                <c:pt idx="16">
                  <c:v>3</c:v>
                </c:pt>
                <c:pt idx="17">
                  <c:v>11</c:v>
                </c:pt>
                <c:pt idx="18">
                  <c:v>8</c:v>
                </c:pt>
                <c:pt idx="19">
                  <c:v>33</c:v>
                </c:pt>
                <c:pt idx="20">
                  <c:v>17</c:v>
                </c:pt>
                <c:pt idx="21">
                  <c:v>10</c:v>
                </c:pt>
                <c:pt idx="22">
                  <c:v>3</c:v>
                </c:pt>
              </c:numCache>
            </c:numRef>
          </c:val>
          <c:extLst>
            <c:ext xmlns:c16="http://schemas.microsoft.com/office/drawing/2014/chart" uri="{C3380CC4-5D6E-409C-BE32-E72D297353CC}">
              <c16:uniqueId val="{00000002-AB6E-46EA-ADBF-4EF657C872A0}"/>
            </c:ext>
          </c:extLst>
        </c:ser>
        <c:ser>
          <c:idx val="3"/>
          <c:order val="3"/>
          <c:tx>
            <c:strRef>
              <c:f>Gráficos!$F$6</c:f>
              <c:strCache>
                <c:ptCount val="1"/>
                <c:pt idx="0">
                  <c:v>Tweets</c:v>
                </c:pt>
              </c:strCache>
            </c:strRef>
          </c:tx>
          <c:spPr>
            <a:solidFill>
              <a:schemeClr val="accent4"/>
            </a:solidFill>
            <a:ln>
              <a:noFill/>
            </a:ln>
            <a:effectLst/>
          </c:spPr>
          <c:cat>
            <c:multiLvlStrRef>
              <c:f>Gráficos!$A$7:$B$29</c:f>
              <c:multiLvlStrCache>
                <c:ptCount val="23"/>
                <c:lvl>
                  <c:pt idx="0">
                    <c:v>JUN</c:v>
                  </c:pt>
                  <c:pt idx="1">
                    <c:v>JUL</c:v>
                  </c:pt>
                  <c:pt idx="2">
                    <c:v>AGO</c:v>
                  </c:pt>
                  <c:pt idx="3">
                    <c:v>SEP</c:v>
                  </c:pt>
                  <c:pt idx="4">
                    <c:v>OCT</c:v>
                  </c:pt>
                  <c:pt idx="5">
                    <c:v>NOV</c:v>
                  </c:pt>
                  <c:pt idx="6">
                    <c:v>DIC</c:v>
                  </c:pt>
                  <c:pt idx="7">
                    <c:v>ENE</c:v>
                  </c:pt>
                  <c:pt idx="8">
                    <c:v>FEB</c:v>
                  </c:pt>
                  <c:pt idx="9">
                    <c:v>MAR</c:v>
                  </c:pt>
                  <c:pt idx="10">
                    <c:v>ABR</c:v>
                  </c:pt>
                  <c:pt idx="11">
                    <c:v>MAYO</c:v>
                  </c:pt>
                  <c:pt idx="12">
                    <c:v>JUN</c:v>
                  </c:pt>
                  <c:pt idx="13">
                    <c:v>JUL</c:v>
                  </c:pt>
                  <c:pt idx="14">
                    <c:v>AGO</c:v>
                  </c:pt>
                  <c:pt idx="15">
                    <c:v>SEP</c:v>
                  </c:pt>
                  <c:pt idx="16">
                    <c:v>OCT</c:v>
                  </c:pt>
                  <c:pt idx="17">
                    <c:v>NOV</c:v>
                  </c:pt>
                  <c:pt idx="18">
                    <c:v>DIC</c:v>
                  </c:pt>
                  <c:pt idx="19">
                    <c:v>ENE</c:v>
                  </c:pt>
                  <c:pt idx="20">
                    <c:v>FEB</c:v>
                  </c:pt>
                  <c:pt idx="21">
                    <c:v>MAR</c:v>
                  </c:pt>
                  <c:pt idx="22">
                    <c:v>ABR</c:v>
                  </c:pt>
                </c:lvl>
                <c:lvl>
                  <c:pt idx="0">
                    <c:v>2017</c:v>
                  </c:pt>
                  <c:pt idx="7">
                    <c:v>2018</c:v>
                  </c:pt>
                  <c:pt idx="19">
                    <c:v>2019</c:v>
                  </c:pt>
                </c:lvl>
              </c:multiLvlStrCache>
            </c:multiLvlStrRef>
          </c:cat>
          <c:val>
            <c:numRef>
              <c:f>Gráficos!$F$7:$F$29</c:f>
              <c:numCache>
                <c:formatCode>General</c:formatCode>
                <c:ptCount val="23"/>
                <c:pt idx="0">
                  <c:v>0</c:v>
                </c:pt>
                <c:pt idx="1">
                  <c:v>1</c:v>
                </c:pt>
                <c:pt idx="2">
                  <c:v>0</c:v>
                </c:pt>
                <c:pt idx="3">
                  <c:v>0</c:v>
                </c:pt>
                <c:pt idx="4">
                  <c:v>0</c:v>
                </c:pt>
                <c:pt idx="5">
                  <c:v>0</c:v>
                </c:pt>
                <c:pt idx="6">
                  <c:v>1</c:v>
                </c:pt>
                <c:pt idx="7">
                  <c:v>0</c:v>
                </c:pt>
                <c:pt idx="8">
                  <c:v>1</c:v>
                </c:pt>
                <c:pt idx="9">
                  <c:v>10</c:v>
                </c:pt>
                <c:pt idx="10">
                  <c:v>7</c:v>
                </c:pt>
                <c:pt idx="11">
                  <c:v>8</c:v>
                </c:pt>
                <c:pt idx="12">
                  <c:v>2</c:v>
                </c:pt>
                <c:pt idx="13">
                  <c:v>9</c:v>
                </c:pt>
                <c:pt idx="14">
                  <c:v>19</c:v>
                </c:pt>
                <c:pt idx="15">
                  <c:v>27</c:v>
                </c:pt>
                <c:pt idx="16">
                  <c:v>22</c:v>
                </c:pt>
                <c:pt idx="17">
                  <c:v>13</c:v>
                </c:pt>
                <c:pt idx="18">
                  <c:v>7</c:v>
                </c:pt>
                <c:pt idx="19">
                  <c:v>10</c:v>
                </c:pt>
                <c:pt idx="20">
                  <c:v>13</c:v>
                </c:pt>
                <c:pt idx="21">
                  <c:v>15</c:v>
                </c:pt>
                <c:pt idx="22">
                  <c:v>3</c:v>
                </c:pt>
              </c:numCache>
            </c:numRef>
          </c:val>
          <c:extLst>
            <c:ext xmlns:c16="http://schemas.microsoft.com/office/drawing/2014/chart" uri="{C3380CC4-5D6E-409C-BE32-E72D297353CC}">
              <c16:uniqueId val="{00000003-AB6E-46EA-ADBF-4EF657C872A0}"/>
            </c:ext>
          </c:extLst>
        </c:ser>
        <c:dLbls>
          <c:showLegendKey val="0"/>
          <c:showVal val="0"/>
          <c:showCatName val="0"/>
          <c:showSerName val="0"/>
          <c:showPercent val="0"/>
          <c:showBubbleSize val="0"/>
        </c:dLbls>
        <c:axId val="345000512"/>
        <c:axId val="314649384"/>
      </c:areaChart>
      <c:catAx>
        <c:axId val="34500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314649384"/>
        <c:crosses val="autoZero"/>
        <c:auto val="1"/>
        <c:lblAlgn val="ctr"/>
        <c:lblOffset val="100"/>
        <c:noMultiLvlLbl val="0"/>
      </c:catAx>
      <c:valAx>
        <c:axId val="31464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crossAx val="3450005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s-ES" sz="2400" b="1" dirty="0">
                <a:solidFill>
                  <a:schemeClr val="tx2"/>
                </a:solidFill>
              </a:rPr>
              <a:t>Fuentes de Tráfico Academia.edu</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84E-4FD7-A4FE-3B91A448AE9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84E-4FD7-A4FE-3B91A448AE9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84E-4FD7-A4FE-3B91A448AE9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84E-4FD7-A4FE-3B91A448AE9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84E-4FD7-A4FE-3B91A448AE9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s-E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Hoja1!$A$1:$A$5</c:f>
              <c:strCache>
                <c:ptCount val="5"/>
                <c:pt idx="0">
                  <c:v>Directo</c:v>
                </c:pt>
                <c:pt idx="1">
                  <c:v>Facebook</c:v>
                </c:pt>
                <c:pt idx="2">
                  <c:v>Perfil Academia.edu</c:v>
                </c:pt>
                <c:pt idx="3">
                  <c:v>Google</c:v>
                </c:pt>
                <c:pt idx="4">
                  <c:v>Email</c:v>
                </c:pt>
              </c:strCache>
            </c:strRef>
          </c:cat>
          <c:val>
            <c:numRef>
              <c:f>Hoja1!$B$1:$B$5</c:f>
              <c:numCache>
                <c:formatCode>General</c:formatCode>
                <c:ptCount val="5"/>
                <c:pt idx="0">
                  <c:v>51</c:v>
                </c:pt>
                <c:pt idx="1">
                  <c:v>37</c:v>
                </c:pt>
                <c:pt idx="2">
                  <c:v>32</c:v>
                </c:pt>
                <c:pt idx="3">
                  <c:v>31</c:v>
                </c:pt>
                <c:pt idx="4">
                  <c:v>20</c:v>
                </c:pt>
              </c:numCache>
            </c:numRef>
          </c:val>
          <c:extLst>
            <c:ext xmlns:c16="http://schemas.microsoft.com/office/drawing/2014/chart" uri="{C3380CC4-5D6E-409C-BE32-E72D297353CC}">
              <c16:uniqueId val="{0000000A-184E-4FD7-A4FE-3B91A448AE9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732960577858999"/>
          <c:y val="0.2557226704117686"/>
          <c:w val="0.33687674443519777"/>
          <c:h val="0.564166416867057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Hoja1!$A$1:$A$8</cx:f>
        <cx:lvl ptCount="8">
          <cx:pt idx="0">Visitantes</cx:pt>
          <cx:pt idx="1">Descargas</cx:pt>
          <cx:pt idx="2">Lecturas</cx:pt>
          <cx:pt idx="3">Países</cx:pt>
          <cx:pt idx="4">Ciudades</cx:pt>
          <cx:pt idx="5">Universidades</cx:pt>
          <cx:pt idx="6">Campos de Investigación</cx:pt>
          <cx:pt idx="7">Páginas Leídas</cx:pt>
        </cx:lvl>
      </cx:strDim>
      <cx:numDim type="val">
        <cx:f>Hoja1!$B$1:$B$8</cx:f>
        <cx:lvl ptCount="8" formatCode="Estándar">
          <cx:pt idx="0">155</cx:pt>
          <cx:pt idx="1">74</cx:pt>
          <cx:pt idx="2">224</cx:pt>
          <cx:pt idx="3">30</cx:pt>
          <cx:pt idx="4">81</cx:pt>
          <cx:pt idx="5">58</cx:pt>
          <cx:pt idx="6">828</cx:pt>
          <cx:pt idx="7">800</cx:pt>
        </cx:lvl>
      </cx:numDim>
    </cx:data>
  </cx:chartData>
  <cx:chart>
    <cx:title pos="t" align="ctr" overlay="0">
      <cx:tx>
        <cx:rich>
          <a:bodyPr spcFirstLastPara="1" vertOverflow="ellipsis" horzOverflow="overflow" wrap="square" lIns="0" tIns="0" rIns="0" bIns="0" anchor="ctr" anchorCtr="1"/>
          <a:lstStyle/>
          <a:p>
            <a:pPr rtl="0"/>
            <a:r>
              <a:rPr lang="es-ES" sz="1800" b="1" i="0" baseline="0" dirty="0">
                <a:effectLst>
                  <a:outerShdw blurRad="50800" dist="38100" dir="5400000" algn="t" rotWithShape="0">
                    <a:srgbClr val="000000">
                      <a:alpha val="40000"/>
                    </a:srgbClr>
                  </a:outerShdw>
                </a:effectLst>
              </a:rPr>
              <a:t>Datos de Impacto Academia.edu</a:t>
            </a:r>
            <a:endParaRPr lang="es-ES" sz="1600" dirty="0">
              <a:effectLst/>
            </a:endParaRPr>
          </a:p>
        </cx:rich>
      </cx:tx>
    </cx:title>
    <cx:plotArea>
      <cx:plotAreaRegion>
        <cx:series layoutId="clusteredColumn" uniqueId="{F5AAF9D6-A258-4E8E-9251-F47F6C1D3529}">
          <cx:dataLabels pos="inEnd">
            <cx:txPr>
              <a:bodyPr spcFirstLastPara="1" vertOverflow="ellipsis" horzOverflow="overflow" wrap="square" lIns="0" tIns="0" rIns="0" bIns="0" anchor="ctr" anchorCtr="1"/>
              <a:lstStyle/>
              <a:p>
                <a:pPr algn="ctr" rtl="0">
                  <a:defRPr sz="2000">
                    <a:solidFill>
                      <a:schemeClr val="tx2"/>
                    </a:solidFill>
                  </a:defRPr>
                </a:pPr>
                <a:endParaRPr lang="es-ES" sz="2000" b="0" i="0" u="none" strike="noStrike" baseline="0">
                  <a:solidFill>
                    <a:schemeClr val="tx2"/>
                  </a:solidFill>
                  <a:latin typeface="Cambria"/>
                </a:endParaRPr>
              </a:p>
            </cx:txPr>
            <cx:visibility seriesName="0" categoryName="0" value="1"/>
          </cx:dataLabels>
          <cx:dataId val="0"/>
          <cx:layoutPr>
            <cx:aggregation/>
          </cx:layoutPr>
          <cx:axisId val="1"/>
        </cx:series>
        <cx:series layoutId="paretoLine" ownerIdx="0" uniqueId="{C35606EC-7818-405B-BFB0-AEB4A4AC4E10}">
          <cx:axisId val="2"/>
        </cx:series>
      </cx:plotAreaRegion>
      <cx:axis id="0">
        <cx:catScaling gapWidth="0"/>
        <cx:tickLabels/>
        <cx:txPr>
          <a:bodyPr spcFirstLastPara="1" vertOverflow="ellipsis" horzOverflow="overflow" wrap="square" lIns="0" tIns="0" rIns="0" bIns="0" anchor="ctr" anchorCtr="1"/>
          <a:lstStyle/>
          <a:p>
            <a:pPr algn="ctr" rtl="0">
              <a:defRPr sz="1800" b="1"/>
            </a:pPr>
            <a:endParaRPr lang="es-ES" sz="1800" b="1" i="0" u="none" strike="noStrike" baseline="0">
              <a:solidFill>
                <a:sysClr val="windowText" lastClr="000000">
                  <a:lumMod val="75000"/>
                  <a:lumOff val="25000"/>
                </a:sysClr>
              </a:solidFill>
              <a:latin typeface="Calibri" panose="020F0502020204030204"/>
            </a:endParaRPr>
          </a:p>
        </cx:txPr>
      </cx:axis>
      <cx:axis id="1" hidden="1">
        <cx:valScaling/>
        <cx:majorGridlines/>
        <cx:tickLabels/>
      </cx:axis>
      <cx:axis id="2">
        <cx:valScaling max="1" min="0"/>
        <cx:units unit="percentage"/>
        <cx:tickLabels/>
        <cx:txPr>
          <a:bodyPr spcFirstLastPara="1" vertOverflow="ellipsis" horzOverflow="overflow" wrap="square" lIns="0" tIns="0" rIns="0" bIns="0" anchor="ctr" anchorCtr="1"/>
          <a:lstStyle/>
          <a:p>
            <a:pPr algn="ctr" rtl="0">
              <a:defRPr sz="1600"/>
            </a:pPr>
            <a:endParaRPr lang="es-ES" sz="1600" b="0" i="0" u="none" strike="noStrike" baseline="0">
              <a:solidFill>
                <a:srgbClr val="514A40">
                  <a:lumMod val="75000"/>
                  <a:lumOff val="25000"/>
                </a:srgbClr>
              </a:solidFill>
              <a:latin typeface="Cambria"/>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68">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61BA9C7-D4A0-4239-916F-87878B386CAE}" type="datetime1">
              <a:rPr lang="es-ES" smtClean="0"/>
              <a:t>17/05/2019</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es-ES" smtClean="0"/>
              <a:t>‹Nº›</a:t>
            </a:fld>
            <a:endParaRPr lang="es-E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0D5A0EE-9559-4678-968D-CA3F66D582DC}" type="datetime1">
              <a:rPr lang="es-ES" noProof="0" smtClean="0"/>
              <a:t>17/05/2019</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es-ES" noProof="0" smtClean="0"/>
              <a:t>‹Nº›</a:t>
            </a:fld>
            <a:endParaRPr lang="es-ES"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1</a:t>
            </a:fld>
            <a:endParaRPr lang="es-ES" dirty="0"/>
          </a:p>
        </p:txBody>
      </p:sp>
    </p:spTree>
    <p:extLst>
      <p:ext uri="{BB962C8B-B14F-4D97-AF65-F5344CB8AC3E}">
        <p14:creationId xmlns:p14="http://schemas.microsoft.com/office/powerpoint/2010/main" val="368194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2</a:t>
            </a:fld>
            <a:endParaRPr lang="es-ES" dirty="0"/>
          </a:p>
        </p:txBody>
      </p:sp>
    </p:spTree>
    <p:extLst>
      <p:ext uri="{BB962C8B-B14F-4D97-AF65-F5344CB8AC3E}">
        <p14:creationId xmlns:p14="http://schemas.microsoft.com/office/powerpoint/2010/main" val="32640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8322CDD-9D6C-4F63-9EC2-648226624108}" type="slidenum">
              <a:rPr lang="es-ES" smtClean="0"/>
              <a:t>14</a:t>
            </a:fld>
            <a:endParaRPr lang="es-ES" dirty="0"/>
          </a:p>
        </p:txBody>
      </p:sp>
    </p:spTree>
    <p:extLst>
      <p:ext uri="{BB962C8B-B14F-4D97-AF65-F5344CB8AC3E}">
        <p14:creationId xmlns:p14="http://schemas.microsoft.com/office/powerpoint/2010/main" val="64682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8" name="Rectángulo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838E743-2700-4AAA-8AC7-3E9FBF31E3EC}" type="datetime1">
              <a:rPr lang="es-ES" noProof="0" smtClean="0"/>
              <a:t>17/05/2019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25000" y="382230"/>
            <a:ext cx="1371600" cy="5561369"/>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5400" y="382230"/>
            <a:ext cx="7863840" cy="5561370"/>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3B7D028B-A319-42B4-A1A2-72115F4AB319}" type="datetime1">
              <a:rPr lang="es-ES" noProof="0" smtClean="0"/>
              <a:t>17/05/2019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1C063118-E04F-4CA6-AFE9-6094F1F945BB}" type="datetime1">
              <a:rPr lang="es-ES" noProof="0" smtClean="0"/>
              <a:t>17/05/2019</a:t>
            </a:fld>
            <a:endParaRPr lang="es-ES" noProof="0" dirty="0"/>
          </a:p>
        </p:txBody>
      </p:sp>
      <p:sp>
        <p:nvSpPr>
          <p:cNvPr id="6" name="Marcador de número de diapositiva 5"/>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66801" y="5682344"/>
            <a:ext cx="5943600" cy="670832"/>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s-ES" noProof="0"/>
              <a:t>Editar los estilos de texto del patrón</a:t>
            </a:r>
          </a:p>
        </p:txBody>
      </p:sp>
      <p:sp>
        <p:nvSpPr>
          <p:cNvPr id="9" name="Rectángulo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8" name="Imagen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contenido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6763CCAA-9978-4A62-AA55-1536343595DA}" type="datetime1">
              <a:rPr lang="es-ES" noProof="0" smtClean="0"/>
              <a:t>17/05/2019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contenido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texto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contenido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D6857A07-B087-4D65-8E9D-0EEDD3F32A63}" type="datetime1">
              <a:rPr lang="es-ES" noProof="0" smtClean="0"/>
              <a:t>17/05/2019</a:t>
            </a:fld>
            <a:endParaRPr lang="es-ES" noProof="0" dirty="0"/>
          </a:p>
        </p:txBody>
      </p:sp>
      <p:sp>
        <p:nvSpPr>
          <p:cNvPr id="9" name="Marcador de número de diapositiva 8"/>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D608CDFF-A8FD-40B7-81D0-60A7F2B554AD}" type="datetime1">
              <a:rPr lang="es-ES" noProof="0" smtClean="0"/>
              <a:t>17/05/2019</a:t>
            </a:fld>
            <a:endParaRPr lang="es-ES" noProof="0" dirty="0"/>
          </a:p>
        </p:txBody>
      </p:sp>
      <p:sp>
        <p:nvSpPr>
          <p:cNvPr id="5" name="Marcador de número de diapositiva 4"/>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94EF1E1E-4877-4B72-B36F-C4784E804B4E}" type="datetime1">
              <a:rPr lang="es-ES" noProof="0" smtClean="0"/>
              <a:t>17/05/2019</a:t>
            </a:fld>
            <a:endParaRPr lang="es-ES" noProof="0" dirty="0"/>
          </a:p>
        </p:txBody>
      </p:sp>
      <p:sp>
        <p:nvSpPr>
          <p:cNvPr id="4" name="Marcador de número de diapositiva 3"/>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pic>
        <p:nvPicPr>
          <p:cNvPr id="9" name="Imagen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1" y="2514600"/>
            <a:ext cx="3474720" cy="1600200"/>
          </a:xfrm>
        </p:spPr>
        <p:txBody>
          <a:bodyPr rtlCol="0" anchor="b">
            <a:noAutofit/>
          </a:bodyPr>
          <a:lstStyle>
            <a:lvl1pPr>
              <a:defRPr sz="2900">
                <a:solidFill>
                  <a:schemeClr val="accent1">
                    <a:lumMod val="75000"/>
                  </a:schemeClr>
                </a:solidFill>
              </a:defRPr>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10" name="Rectángulo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1C1C22DE-4FD6-490F-BA71-CA79D836B52C}" type="datetime1">
              <a:rPr lang="es-ES" noProof="0" smtClean="0"/>
              <a:t>17/05/2019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ítulo 1"/>
          <p:cNvSpPr>
            <a:spLocks noGrp="1"/>
          </p:cNvSpPr>
          <p:nvPr>
            <p:ph type="title"/>
          </p:nvPr>
        </p:nvSpPr>
        <p:spPr>
          <a:xfrm>
            <a:off x="8229600" y="2514600"/>
            <a:ext cx="3474720" cy="1600200"/>
          </a:xfrm>
        </p:spPr>
        <p:txBody>
          <a:bodyPr rtlCol="0" anchor="b">
            <a:noAutofit/>
          </a:bodyPr>
          <a:lstStyle>
            <a:lvl1pPr>
              <a:defRPr sz="2900">
                <a:solidFill>
                  <a:schemeClr val="accent1">
                    <a:lumMod val="75000"/>
                  </a:schemeClr>
                </a:solidFill>
              </a:defRPr>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tex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2E9AA73D-5708-4E7B-A33B-1145266FF154}" type="datetime1">
              <a:rPr lang="es-ES" noProof="0" smtClean="0"/>
              <a:t>17/05/2019</a:t>
            </a:fld>
            <a:endParaRPr lang="es-ES" noProof="0" dirty="0"/>
          </a:p>
        </p:txBody>
      </p:sp>
      <p:sp>
        <p:nvSpPr>
          <p:cNvPr id="7" name="Marcador de número de diapositiva 6"/>
          <p:cNvSpPr>
            <a:spLocks noGrp="1"/>
          </p:cNvSpPr>
          <p:nvPr>
            <p:ph type="sldNum" sz="quarter" idx="12"/>
          </p:nvPr>
        </p:nvSpPr>
        <p:spPr/>
        <p:txBody>
          <a:bodyPr rtlCol="0"/>
          <a:lstStyle/>
          <a:p>
            <a:pPr rtl="0"/>
            <a:fld id="{E31375A4-56A4-47D6-9801-1991572033F7}" type="slidenum">
              <a:rPr lang="es-ES" noProof="0" smtClean="0"/>
              <a:t>‹Nº›</a:t>
            </a:fld>
            <a:endParaRPr lang="es-ES" noProof="0" dirty="0"/>
          </a:p>
        </p:txBody>
      </p:sp>
      <p:sp>
        <p:nvSpPr>
          <p:cNvPr id="11" name="Rectángulo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fech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pPr rtl="0"/>
            <a:fld id="{A8FB1985-6357-45A8-863F-C37745456400}" type="datetime1">
              <a:rPr lang="es-ES" noProof="0" smtClean="0"/>
              <a:t>17/05/2019</a:t>
            </a:fld>
            <a:endParaRPr lang="es-ES" noProof="0" dirty="0"/>
          </a:p>
        </p:txBody>
      </p:sp>
      <p:sp>
        <p:nvSpPr>
          <p:cNvPr id="6" name="Marcador de número de diapositiva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es-ES" noProof="0" smtClean="0"/>
              <a:pPr rtl="0"/>
              <a:t>‹Nº›</a:t>
            </a:fld>
            <a:endParaRPr lang="es-ES" noProof="0" dirty="0"/>
          </a:p>
        </p:txBody>
      </p:sp>
      <p:sp>
        <p:nvSpPr>
          <p:cNvPr id="8" name="Rectángulo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0451" y="2220699"/>
            <a:ext cx="11343861" cy="1908313"/>
          </a:xfrm>
        </p:spPr>
        <p:txBody>
          <a:bodyPr rtlCol="0">
            <a:normAutofit/>
          </a:bodyPr>
          <a:lstStyle/>
          <a:p>
            <a:pPr algn="just"/>
            <a:r>
              <a:rPr lang="es-ES" sz="4400" dirty="0">
                <a:effectLst/>
              </a:rPr>
              <a:t>Las redes sociales como estrategia de implementación de la revista </a:t>
            </a:r>
            <a:r>
              <a:rPr lang="es-ES" sz="4400" i="1" dirty="0">
                <a:solidFill>
                  <a:schemeClr val="accent1">
                    <a:lumMod val="75000"/>
                  </a:schemeClr>
                </a:solidFill>
                <a:effectLst/>
              </a:rPr>
              <a:t>Fonseca </a:t>
            </a:r>
            <a:r>
              <a:rPr lang="es-ES" sz="4400" i="1" dirty="0" err="1">
                <a:solidFill>
                  <a:schemeClr val="accent1">
                    <a:lumMod val="75000"/>
                  </a:schemeClr>
                </a:solidFill>
                <a:effectLst/>
              </a:rPr>
              <a:t>Journal</a:t>
            </a:r>
            <a:r>
              <a:rPr lang="es-ES" sz="4400" i="1" dirty="0">
                <a:solidFill>
                  <a:schemeClr val="accent1">
                    <a:lumMod val="75000"/>
                  </a:schemeClr>
                </a:solidFill>
                <a:effectLst/>
              </a:rPr>
              <a:t> </a:t>
            </a:r>
            <a:r>
              <a:rPr lang="es-ES" sz="4400" i="1" dirty="0" err="1">
                <a:solidFill>
                  <a:schemeClr val="accent1">
                    <a:lumMod val="75000"/>
                  </a:schemeClr>
                </a:solidFill>
                <a:effectLst/>
              </a:rPr>
              <a:t>of</a:t>
            </a:r>
            <a:r>
              <a:rPr lang="es-ES" sz="4400" i="1" dirty="0">
                <a:solidFill>
                  <a:schemeClr val="accent1">
                    <a:lumMod val="75000"/>
                  </a:schemeClr>
                </a:solidFill>
                <a:effectLst/>
              </a:rPr>
              <a:t> </a:t>
            </a:r>
            <a:r>
              <a:rPr lang="es-ES" sz="4400" i="1" dirty="0" err="1">
                <a:solidFill>
                  <a:schemeClr val="accent1">
                    <a:lumMod val="75000"/>
                  </a:schemeClr>
                </a:solidFill>
                <a:effectLst/>
              </a:rPr>
              <a:t>Communication</a:t>
            </a:r>
            <a:endParaRPr lang="es-ES" sz="4400" i="1" dirty="0">
              <a:solidFill>
                <a:schemeClr val="accent1">
                  <a:lumMod val="75000"/>
                </a:schemeClr>
              </a:solidFill>
              <a:effectLst/>
            </a:endParaRPr>
          </a:p>
        </p:txBody>
      </p:sp>
      <p:sp>
        <p:nvSpPr>
          <p:cNvPr id="3" name="Subtítulo 2"/>
          <p:cNvSpPr>
            <a:spLocks noGrp="1"/>
          </p:cNvSpPr>
          <p:nvPr>
            <p:ph type="subTitle" idx="1"/>
          </p:nvPr>
        </p:nvSpPr>
        <p:spPr>
          <a:xfrm>
            <a:off x="2332382" y="5221357"/>
            <a:ext cx="8083827" cy="1219200"/>
          </a:xfrm>
        </p:spPr>
        <p:txBody>
          <a:bodyPr rtlCol="0">
            <a:noAutofit/>
          </a:bodyPr>
          <a:lstStyle/>
          <a:p>
            <a:pPr algn="just"/>
            <a:r>
              <a:rPr lang="es-ES" dirty="0"/>
              <a:t>B</a:t>
            </a:r>
            <a:r>
              <a:rPr lang="es-ES" cap="none" dirty="0"/>
              <a:t>egoña</a:t>
            </a:r>
            <a:r>
              <a:rPr lang="es-ES" dirty="0"/>
              <a:t> Gutiérrez San Miguel, A</a:t>
            </a:r>
            <a:r>
              <a:rPr lang="es-ES" cap="none" dirty="0"/>
              <a:t>gustín</a:t>
            </a:r>
            <a:r>
              <a:rPr lang="es-ES" dirty="0"/>
              <a:t> Candado Alonso, P</a:t>
            </a:r>
            <a:r>
              <a:rPr lang="es-ES" cap="none" dirty="0"/>
              <a:t>atricia</a:t>
            </a:r>
            <a:r>
              <a:rPr lang="es-ES" dirty="0"/>
              <a:t> Lorenzo Bartolomé, A</a:t>
            </a:r>
            <a:r>
              <a:rPr lang="es-ES" cap="none" dirty="0"/>
              <a:t>lberto</a:t>
            </a:r>
            <a:r>
              <a:rPr lang="es-ES" dirty="0"/>
              <a:t> Ramos Alonso. </a:t>
            </a:r>
          </a:p>
          <a:p>
            <a:endParaRPr lang="es-ES" dirty="0"/>
          </a:p>
          <a:p>
            <a:pPr algn="ctr"/>
            <a:r>
              <a:rPr lang="es-ES" dirty="0"/>
              <a:t>Universidad de Salamanca</a:t>
            </a:r>
          </a:p>
        </p:txBody>
      </p:sp>
      <p:sp>
        <p:nvSpPr>
          <p:cNvPr id="4" name="CuadroTexto 3">
            <a:extLst>
              <a:ext uri="{FF2B5EF4-FFF2-40B4-BE49-F238E27FC236}">
                <a16:creationId xmlns:a16="http://schemas.microsoft.com/office/drawing/2014/main" id="{2C4E6449-FFA0-4433-8D5B-7816874D4633}"/>
              </a:ext>
            </a:extLst>
          </p:cNvPr>
          <p:cNvSpPr txBox="1"/>
          <p:nvPr/>
        </p:nvSpPr>
        <p:spPr>
          <a:xfrm>
            <a:off x="92765" y="143469"/>
            <a:ext cx="12099235" cy="984885"/>
          </a:xfrm>
          <a:prstGeom prst="rect">
            <a:avLst/>
          </a:prstGeom>
          <a:noFill/>
        </p:spPr>
        <p:txBody>
          <a:bodyPr wrap="square" rtlCol="0">
            <a:spAutoFit/>
          </a:bodyPr>
          <a:lstStyle/>
          <a:p>
            <a:pPr algn="r"/>
            <a:r>
              <a:rPr lang="es-ES" sz="2000" b="1" dirty="0"/>
              <a:t>9ª Conferencia internacional sobre revistas científicas en Ciencias Sociales y Humanidades. </a:t>
            </a:r>
          </a:p>
          <a:p>
            <a:pPr algn="r"/>
            <a:r>
              <a:rPr lang="es-ES" sz="2000" b="1" dirty="0"/>
              <a:t>Logroño, 23 y 24 de mayo del 2019</a:t>
            </a:r>
            <a:endParaRPr lang="es-ES" sz="2000" dirty="0"/>
          </a:p>
          <a:p>
            <a:endParaRPr lang="es-E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B3848-46F9-4D75-A47B-B263E5B6A619}"/>
              </a:ext>
            </a:extLst>
          </p:cNvPr>
          <p:cNvSpPr>
            <a:spLocks noGrp="1"/>
          </p:cNvSpPr>
          <p:nvPr>
            <p:ph type="title"/>
          </p:nvPr>
        </p:nvSpPr>
        <p:spPr>
          <a:xfrm>
            <a:off x="208722" y="115957"/>
            <a:ext cx="3130826" cy="626165"/>
          </a:xfrm>
        </p:spPr>
        <p:txBody>
          <a:bodyPr/>
          <a:lstStyle/>
          <a:p>
            <a:r>
              <a:rPr lang="es-ES" dirty="0"/>
              <a:t>Academia.edu</a:t>
            </a:r>
          </a:p>
        </p:txBody>
      </p:sp>
      <p:graphicFrame>
        <p:nvGraphicFramePr>
          <p:cNvPr id="8" name="Marcador de contenido 7">
            <a:extLst>
              <a:ext uri="{FF2B5EF4-FFF2-40B4-BE49-F238E27FC236}">
                <a16:creationId xmlns:a16="http://schemas.microsoft.com/office/drawing/2014/main" id="{76E986AC-5681-433D-BA2F-13B6014662F1}"/>
              </a:ext>
            </a:extLst>
          </p:cNvPr>
          <p:cNvGraphicFramePr>
            <a:graphicFrameLocks noGrp="1"/>
          </p:cNvGraphicFramePr>
          <p:nvPr>
            <p:ph sz="half" idx="1"/>
            <p:extLst>
              <p:ext uri="{D42A27DB-BD31-4B8C-83A1-F6EECF244321}">
                <p14:modId xmlns:p14="http://schemas.microsoft.com/office/powerpoint/2010/main" val="2883671771"/>
              </p:ext>
            </p:extLst>
          </p:nvPr>
        </p:nvGraphicFramePr>
        <p:xfrm>
          <a:off x="-1" y="956603"/>
          <a:ext cx="5908431" cy="5901397"/>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3" name="Gráfico 12">
                <a:extLst>
                  <a:ext uri="{FF2B5EF4-FFF2-40B4-BE49-F238E27FC236}">
                    <a16:creationId xmlns:a16="http://schemas.microsoft.com/office/drawing/2014/main" id="{4B54BF15-FB94-4934-84A9-DFFF79E89A5D}"/>
                  </a:ext>
                </a:extLst>
              </p:cNvPr>
              <p:cNvGraphicFramePr/>
              <p:nvPr>
                <p:extLst>
                  <p:ext uri="{D42A27DB-BD31-4B8C-83A1-F6EECF244321}">
                    <p14:modId xmlns:p14="http://schemas.microsoft.com/office/powerpoint/2010/main" val="506276872"/>
                  </p:ext>
                </p:extLst>
              </p:nvPr>
            </p:nvGraphicFramePr>
            <p:xfrm>
              <a:off x="5753687" y="115956"/>
              <a:ext cx="6466450" cy="507502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Gráfico 12">
                <a:extLst>
                  <a:ext uri="{FF2B5EF4-FFF2-40B4-BE49-F238E27FC236}">
                    <a16:creationId xmlns:a16="http://schemas.microsoft.com/office/drawing/2014/main" xmlns="" xmlns:cx1="http://schemas.microsoft.com/office/drawing/2015/9/8/chartex" id="{4B54BF15-FB94-4934-84A9-DFFF79E89A5D}"/>
                  </a:ext>
                </a:extLst>
              </p:cNvPr>
              <p:cNvPicPr>
                <a:picLocks noGrp="1" noRot="1" noChangeAspect="1" noMove="1" noResize="1" noEditPoints="1" noAdjustHandles="1" noChangeArrowheads="1" noChangeShapeType="1"/>
              </p:cNvPicPr>
              <p:nvPr/>
            </p:nvPicPr>
            <p:blipFill>
              <a:blip r:embed="rId4"/>
              <a:stretch>
                <a:fillRect/>
              </a:stretch>
            </p:blipFill>
            <p:spPr>
              <a:xfrm>
                <a:off x="5753687" y="115956"/>
                <a:ext cx="6466450" cy="5075021"/>
              </a:xfrm>
              <a:prstGeom prst="rect">
                <a:avLst/>
              </a:prstGeom>
            </p:spPr>
          </p:pic>
        </mc:Fallback>
      </mc:AlternateContent>
      <p:sp>
        <p:nvSpPr>
          <p:cNvPr id="3" name="CuadroTexto 2">
            <a:extLst>
              <a:ext uri="{FF2B5EF4-FFF2-40B4-BE49-F238E27FC236}">
                <a16:creationId xmlns:a16="http://schemas.microsoft.com/office/drawing/2014/main" id="{AAC0B42A-4564-4C5F-8D76-7D5135EA129E}"/>
              </a:ext>
            </a:extLst>
          </p:cNvPr>
          <p:cNvSpPr txBox="1"/>
          <p:nvPr/>
        </p:nvSpPr>
        <p:spPr>
          <a:xfrm>
            <a:off x="7354957" y="5605670"/>
            <a:ext cx="993913" cy="461665"/>
          </a:xfrm>
          <a:prstGeom prst="rect">
            <a:avLst/>
          </a:prstGeom>
          <a:noFill/>
        </p:spPr>
        <p:txBody>
          <a:bodyPr wrap="square" rtlCol="0">
            <a:spAutoFit/>
          </a:bodyPr>
          <a:lstStyle/>
          <a:p>
            <a:r>
              <a:rPr lang="es-ES" sz="2400" b="1" dirty="0">
                <a:solidFill>
                  <a:schemeClr val="accent1">
                    <a:lumMod val="75000"/>
                  </a:schemeClr>
                </a:solidFill>
              </a:rPr>
              <a:t>2019</a:t>
            </a:r>
          </a:p>
        </p:txBody>
      </p:sp>
    </p:spTree>
    <p:extLst>
      <p:ext uri="{BB962C8B-B14F-4D97-AF65-F5344CB8AC3E}">
        <p14:creationId xmlns:p14="http://schemas.microsoft.com/office/powerpoint/2010/main" val="4628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30E6F-98DB-4A7F-9F49-38BBF572B494}"/>
              </a:ext>
            </a:extLst>
          </p:cNvPr>
          <p:cNvSpPr>
            <a:spLocks noGrp="1"/>
          </p:cNvSpPr>
          <p:nvPr>
            <p:ph type="title"/>
          </p:nvPr>
        </p:nvSpPr>
        <p:spPr>
          <a:xfrm>
            <a:off x="1323109" y="711198"/>
            <a:ext cx="3267364" cy="674255"/>
          </a:xfrm>
        </p:spPr>
        <p:txBody>
          <a:bodyPr/>
          <a:lstStyle/>
          <a:p>
            <a:r>
              <a:rPr lang="es-ES" dirty="0"/>
              <a:t>Conclusiones</a:t>
            </a:r>
          </a:p>
        </p:txBody>
      </p:sp>
      <p:sp>
        <p:nvSpPr>
          <p:cNvPr id="5" name="Marcador de contenido 4">
            <a:extLst>
              <a:ext uri="{FF2B5EF4-FFF2-40B4-BE49-F238E27FC236}">
                <a16:creationId xmlns:a16="http://schemas.microsoft.com/office/drawing/2014/main" id="{81C08EE0-3624-4B37-B995-7657B594B1CB}"/>
              </a:ext>
            </a:extLst>
          </p:cNvPr>
          <p:cNvSpPr>
            <a:spLocks noGrp="1"/>
          </p:cNvSpPr>
          <p:nvPr>
            <p:ph idx="1"/>
          </p:nvPr>
        </p:nvSpPr>
        <p:spPr>
          <a:xfrm>
            <a:off x="212437" y="1995054"/>
            <a:ext cx="11813308" cy="4114800"/>
          </a:xfrm>
        </p:spPr>
        <p:txBody>
          <a:bodyPr/>
          <a:lstStyle/>
          <a:p>
            <a:pPr algn="just"/>
            <a:r>
              <a:rPr lang="es-ES" sz="2400" b="1" dirty="0"/>
              <a:t>Se ha observado una periodicidad en los primeros meses que generan más interacciones y que a mitad de recorrido decaen</a:t>
            </a:r>
            <a:r>
              <a:rPr lang="es-ES" sz="2400" dirty="0"/>
              <a:t>. Del mismo modo, los ciclos de respuesta en relación con los números muestran un patrón muy parecido al obtenido con las estrategias de publicación, siendo más probable que estas sean las que definen los resultados y no las temáticas de los números. </a:t>
            </a:r>
          </a:p>
          <a:p>
            <a:pPr marL="45720" indent="0" algn="just">
              <a:buNone/>
            </a:pPr>
            <a:endParaRPr lang="es-ES" sz="2400" dirty="0"/>
          </a:p>
          <a:p>
            <a:pPr algn="just"/>
            <a:r>
              <a:rPr lang="es-ES" sz="2400" dirty="0"/>
              <a:t>En conclusión, </a:t>
            </a:r>
            <a:r>
              <a:rPr lang="es-ES" sz="2400" b="1" dirty="0"/>
              <a:t>estos ciclos de respuesta podrían ser mejorados con estrategias de publicación que hagan hincapié en la diversificación de contenidos</a:t>
            </a:r>
            <a:r>
              <a:rPr lang="es-ES" sz="2400" dirty="0"/>
              <a:t> para no “agotarlos”. </a:t>
            </a:r>
          </a:p>
          <a:p>
            <a:endParaRPr lang="es-ES" sz="2400" dirty="0"/>
          </a:p>
        </p:txBody>
      </p:sp>
    </p:spTree>
    <p:extLst>
      <p:ext uri="{BB962C8B-B14F-4D97-AF65-F5344CB8AC3E}">
        <p14:creationId xmlns:p14="http://schemas.microsoft.com/office/powerpoint/2010/main" val="239139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26085-72AB-41E3-B9C8-1DB487F832AA}"/>
              </a:ext>
            </a:extLst>
          </p:cNvPr>
          <p:cNvSpPr>
            <a:spLocks noGrp="1"/>
          </p:cNvSpPr>
          <p:nvPr>
            <p:ph type="title"/>
          </p:nvPr>
        </p:nvSpPr>
        <p:spPr>
          <a:xfrm>
            <a:off x="1221509" y="842818"/>
            <a:ext cx="3396673" cy="533400"/>
          </a:xfrm>
        </p:spPr>
        <p:txBody>
          <a:bodyPr/>
          <a:lstStyle/>
          <a:p>
            <a:r>
              <a:rPr lang="es-ES" dirty="0"/>
              <a:t>Conclusiones</a:t>
            </a:r>
          </a:p>
        </p:txBody>
      </p:sp>
      <p:sp>
        <p:nvSpPr>
          <p:cNvPr id="5" name="Marcador de contenido 4">
            <a:extLst>
              <a:ext uri="{FF2B5EF4-FFF2-40B4-BE49-F238E27FC236}">
                <a16:creationId xmlns:a16="http://schemas.microsoft.com/office/drawing/2014/main" id="{3F3EEF37-35AE-4FD4-8F36-EDEC856BBDAA}"/>
              </a:ext>
            </a:extLst>
          </p:cNvPr>
          <p:cNvSpPr>
            <a:spLocks noGrp="1"/>
          </p:cNvSpPr>
          <p:nvPr>
            <p:ph idx="1"/>
          </p:nvPr>
        </p:nvSpPr>
        <p:spPr>
          <a:xfrm>
            <a:off x="166255" y="2249126"/>
            <a:ext cx="11471279" cy="3606728"/>
          </a:xfrm>
        </p:spPr>
        <p:txBody>
          <a:bodyPr>
            <a:normAutofit/>
          </a:bodyPr>
          <a:lstStyle/>
          <a:p>
            <a:pPr algn="just"/>
            <a:r>
              <a:rPr lang="es-ES" sz="2400" dirty="0"/>
              <a:t>Los </a:t>
            </a:r>
            <a:r>
              <a:rPr lang="es-ES" sz="2400" b="1" dirty="0"/>
              <a:t>resultados obtenidos </a:t>
            </a:r>
            <a:r>
              <a:rPr lang="es-ES" sz="2400" dirty="0"/>
              <a:t>partiendo de los planteamientos de Levy, con el diseño de una estrategia de implementación a través de la difusión en redes sociales de los artículos, </a:t>
            </a:r>
            <a:r>
              <a:rPr lang="es-ES" sz="2400" b="1" dirty="0"/>
              <a:t>dio resultados relativos</a:t>
            </a:r>
            <a:r>
              <a:rPr lang="es-ES" sz="2400" dirty="0"/>
              <a:t>. </a:t>
            </a:r>
          </a:p>
          <a:p>
            <a:pPr marL="45720" indent="0" algn="just">
              <a:buNone/>
            </a:pPr>
            <a:endParaRPr lang="es-ES" sz="2400" dirty="0"/>
          </a:p>
          <a:p>
            <a:pPr algn="just"/>
            <a:r>
              <a:rPr lang="es-ES" sz="2400" dirty="0"/>
              <a:t>El </a:t>
            </a:r>
            <a:r>
              <a:rPr lang="es-ES" sz="2400" b="1" dirty="0"/>
              <a:t>aumento de citas, de redes </a:t>
            </a:r>
            <a:r>
              <a:rPr lang="es-ES" sz="2400" dirty="0"/>
              <a:t>y la optimización, en definitiva, de resultados parece </a:t>
            </a:r>
            <a:r>
              <a:rPr lang="es-ES" sz="2400" b="1" dirty="0"/>
              <a:t>ha sido positivo </a:t>
            </a:r>
            <a:r>
              <a:rPr lang="es-ES" sz="2400" dirty="0"/>
              <a:t>por el aumento del número de descargas y el establecimiento de </a:t>
            </a:r>
            <a:r>
              <a:rPr lang="es-ES" sz="2400" i="1" dirty="0" err="1"/>
              <a:t>feedback</a:t>
            </a:r>
            <a:r>
              <a:rPr lang="es-ES" sz="2400" dirty="0"/>
              <a:t> entre autores.</a:t>
            </a:r>
            <a:r>
              <a:rPr lang="es-ES" sz="2400" b="1" dirty="0"/>
              <a:t> </a:t>
            </a:r>
            <a:endParaRPr lang="es-ES" sz="2400" dirty="0"/>
          </a:p>
          <a:p>
            <a:pPr marL="45720" indent="0" algn="just">
              <a:buNone/>
            </a:pPr>
            <a:endParaRPr lang="es-ES" sz="2400" dirty="0"/>
          </a:p>
        </p:txBody>
      </p:sp>
    </p:spTree>
    <p:extLst>
      <p:ext uri="{BB962C8B-B14F-4D97-AF65-F5344CB8AC3E}">
        <p14:creationId xmlns:p14="http://schemas.microsoft.com/office/powerpoint/2010/main" val="37640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BA2F2-B7A0-4BAB-8709-054A4BD6EFBF}"/>
              </a:ext>
            </a:extLst>
          </p:cNvPr>
          <p:cNvSpPr>
            <a:spLocks noGrp="1"/>
          </p:cNvSpPr>
          <p:nvPr>
            <p:ph type="title"/>
          </p:nvPr>
        </p:nvSpPr>
        <p:spPr>
          <a:xfrm>
            <a:off x="1295400" y="381000"/>
            <a:ext cx="3054927" cy="598055"/>
          </a:xfrm>
        </p:spPr>
        <p:txBody>
          <a:bodyPr/>
          <a:lstStyle/>
          <a:p>
            <a:r>
              <a:rPr lang="es-ES" dirty="0"/>
              <a:t>Ad </a:t>
            </a:r>
            <a:r>
              <a:rPr lang="es-ES" dirty="0" err="1"/>
              <a:t>Futurum</a:t>
            </a:r>
            <a:endParaRPr lang="es-ES" dirty="0"/>
          </a:p>
        </p:txBody>
      </p:sp>
      <p:sp>
        <p:nvSpPr>
          <p:cNvPr id="3" name="Marcador de contenido 2">
            <a:extLst>
              <a:ext uri="{FF2B5EF4-FFF2-40B4-BE49-F238E27FC236}">
                <a16:creationId xmlns:a16="http://schemas.microsoft.com/office/drawing/2014/main" id="{7B51C5A8-9A52-41B9-B2BA-88BB4771827E}"/>
              </a:ext>
            </a:extLst>
          </p:cNvPr>
          <p:cNvSpPr>
            <a:spLocks noGrp="1"/>
          </p:cNvSpPr>
          <p:nvPr>
            <p:ph idx="1"/>
          </p:nvPr>
        </p:nvSpPr>
        <p:spPr>
          <a:xfrm>
            <a:off x="434109" y="1145309"/>
            <a:ext cx="11571557" cy="4752109"/>
          </a:xfrm>
        </p:spPr>
        <p:txBody>
          <a:bodyPr>
            <a:normAutofit/>
          </a:bodyPr>
          <a:lstStyle/>
          <a:p>
            <a:pPr lvl="0" algn="just"/>
            <a:r>
              <a:rPr lang="es-ES" sz="2400" dirty="0"/>
              <a:t>Dibujarse líneas de acción diferenciadas para cada plataforma digital:</a:t>
            </a:r>
          </a:p>
          <a:p>
            <a:pPr marL="45720" lvl="0" indent="0" algn="just">
              <a:buNone/>
            </a:pPr>
            <a:endParaRPr lang="es-ES" sz="2400" dirty="0"/>
          </a:p>
          <a:p>
            <a:pPr lvl="1" algn="just"/>
            <a:r>
              <a:rPr lang="es-ES" sz="2200" dirty="0"/>
              <a:t>La estrategia de </a:t>
            </a:r>
            <a:r>
              <a:rPr lang="es-ES" sz="2200" b="1" i="1" dirty="0"/>
              <a:t>Twitter</a:t>
            </a:r>
            <a:r>
              <a:rPr lang="es-ES" sz="2200" dirty="0"/>
              <a:t> pasaría por </a:t>
            </a:r>
            <a:r>
              <a:rPr lang="es-ES" sz="2200" b="1" dirty="0"/>
              <a:t>una publicación más regular</a:t>
            </a:r>
            <a:r>
              <a:rPr lang="es-ES" sz="2200" dirty="0"/>
              <a:t>, que </a:t>
            </a:r>
            <a:r>
              <a:rPr lang="es-ES" sz="2200" b="1" dirty="0"/>
              <a:t>incluya imágenes, descarte las publicaciones bilingües</a:t>
            </a:r>
            <a:r>
              <a:rPr lang="es-ES" sz="2200" dirty="0"/>
              <a:t> (por el momento) y que pruebe el </a:t>
            </a:r>
            <a:r>
              <a:rPr lang="es-ES" sz="2200" b="1" i="1" dirty="0" err="1"/>
              <a:t>retweet</a:t>
            </a:r>
            <a:r>
              <a:rPr lang="es-ES" sz="2200" b="1" dirty="0"/>
              <a:t> de otras cuentas </a:t>
            </a:r>
            <a:r>
              <a:rPr lang="es-ES" sz="2200" dirty="0"/>
              <a:t>que estén asociadas a audiencias más grandes por intentar entrar en un circuito mejor conectado de las mismas.</a:t>
            </a:r>
          </a:p>
          <a:p>
            <a:pPr marL="365760" lvl="1" indent="0" algn="just">
              <a:buNone/>
            </a:pPr>
            <a:endParaRPr lang="es-ES" sz="2200" dirty="0"/>
          </a:p>
          <a:p>
            <a:pPr lvl="1" algn="just"/>
            <a:r>
              <a:rPr lang="es-ES" sz="2200" dirty="0"/>
              <a:t>La estrategia de </a:t>
            </a:r>
            <a:r>
              <a:rPr lang="es-ES" sz="2200" b="1" i="1" dirty="0"/>
              <a:t>Facebook</a:t>
            </a:r>
            <a:r>
              <a:rPr lang="es-ES" sz="2200" dirty="0"/>
              <a:t> debería tener </a:t>
            </a:r>
            <a:r>
              <a:rPr lang="es-ES" sz="2200" b="1" dirty="0"/>
              <a:t>una publicación menos regular, con uso de imágenes, descartando las publicaciones bilingües </a:t>
            </a:r>
            <a:r>
              <a:rPr lang="es-ES" sz="2200" dirty="0"/>
              <a:t>(por el momento). Por su audiencia mejor conectada sería posible poner a prueba contenidos interactivos, aunque debería estudiarse bien qué tipo de contenido. </a:t>
            </a:r>
          </a:p>
          <a:p>
            <a:pPr marL="365760" lvl="1" indent="0">
              <a:buNone/>
            </a:pPr>
            <a:endParaRPr lang="es-ES" sz="2200" dirty="0"/>
          </a:p>
        </p:txBody>
      </p:sp>
    </p:spTree>
    <p:extLst>
      <p:ext uri="{BB962C8B-B14F-4D97-AF65-F5344CB8AC3E}">
        <p14:creationId xmlns:p14="http://schemas.microsoft.com/office/powerpoint/2010/main" val="37055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0451" y="2220699"/>
            <a:ext cx="11343861" cy="1908313"/>
          </a:xfrm>
        </p:spPr>
        <p:txBody>
          <a:bodyPr rtlCol="0">
            <a:normAutofit/>
          </a:bodyPr>
          <a:lstStyle/>
          <a:p>
            <a:pPr algn="just"/>
            <a:r>
              <a:rPr lang="es-ES" sz="4400" dirty="0">
                <a:effectLst/>
              </a:rPr>
              <a:t>Las redes sociales como estrategia de implementación de la revista </a:t>
            </a:r>
            <a:r>
              <a:rPr lang="es-ES" sz="4400" i="1" dirty="0">
                <a:solidFill>
                  <a:schemeClr val="accent1">
                    <a:lumMod val="75000"/>
                  </a:schemeClr>
                </a:solidFill>
                <a:effectLst/>
              </a:rPr>
              <a:t>Fonseca </a:t>
            </a:r>
            <a:r>
              <a:rPr lang="es-ES" sz="4400" i="1" dirty="0" err="1">
                <a:solidFill>
                  <a:schemeClr val="accent1">
                    <a:lumMod val="75000"/>
                  </a:schemeClr>
                </a:solidFill>
                <a:effectLst/>
              </a:rPr>
              <a:t>Journal</a:t>
            </a:r>
            <a:r>
              <a:rPr lang="es-ES" sz="4400" i="1" dirty="0">
                <a:solidFill>
                  <a:schemeClr val="accent1">
                    <a:lumMod val="75000"/>
                  </a:schemeClr>
                </a:solidFill>
                <a:effectLst/>
              </a:rPr>
              <a:t> </a:t>
            </a:r>
            <a:r>
              <a:rPr lang="es-ES" sz="4400" i="1" dirty="0" err="1">
                <a:solidFill>
                  <a:schemeClr val="accent1">
                    <a:lumMod val="75000"/>
                  </a:schemeClr>
                </a:solidFill>
                <a:effectLst/>
              </a:rPr>
              <a:t>of</a:t>
            </a:r>
            <a:r>
              <a:rPr lang="es-ES" sz="4400" i="1" dirty="0">
                <a:solidFill>
                  <a:schemeClr val="accent1">
                    <a:lumMod val="75000"/>
                  </a:schemeClr>
                </a:solidFill>
                <a:effectLst/>
              </a:rPr>
              <a:t> </a:t>
            </a:r>
            <a:r>
              <a:rPr lang="es-ES" sz="4400" i="1" dirty="0" err="1">
                <a:solidFill>
                  <a:schemeClr val="accent1">
                    <a:lumMod val="75000"/>
                  </a:schemeClr>
                </a:solidFill>
                <a:effectLst/>
              </a:rPr>
              <a:t>Communication</a:t>
            </a:r>
            <a:endParaRPr lang="es-ES" sz="4400" i="1" dirty="0">
              <a:solidFill>
                <a:schemeClr val="accent1">
                  <a:lumMod val="75000"/>
                </a:schemeClr>
              </a:solidFill>
              <a:effectLst/>
            </a:endParaRPr>
          </a:p>
        </p:txBody>
      </p:sp>
      <p:sp>
        <p:nvSpPr>
          <p:cNvPr id="3" name="Subtítulo 2"/>
          <p:cNvSpPr>
            <a:spLocks noGrp="1"/>
          </p:cNvSpPr>
          <p:nvPr>
            <p:ph type="subTitle" idx="1"/>
          </p:nvPr>
        </p:nvSpPr>
        <p:spPr>
          <a:xfrm>
            <a:off x="2332382" y="5221357"/>
            <a:ext cx="8083827" cy="1219200"/>
          </a:xfrm>
        </p:spPr>
        <p:txBody>
          <a:bodyPr rtlCol="0">
            <a:noAutofit/>
          </a:bodyPr>
          <a:lstStyle/>
          <a:p>
            <a:pPr algn="just"/>
            <a:r>
              <a:rPr lang="es-ES" dirty="0"/>
              <a:t>B</a:t>
            </a:r>
            <a:r>
              <a:rPr lang="es-ES" cap="none" dirty="0"/>
              <a:t>egoña</a:t>
            </a:r>
            <a:r>
              <a:rPr lang="es-ES" dirty="0"/>
              <a:t> Gutiérrez San Miguel, P</a:t>
            </a:r>
            <a:r>
              <a:rPr lang="es-ES" cap="none" dirty="0"/>
              <a:t>atricia</a:t>
            </a:r>
            <a:r>
              <a:rPr lang="es-ES" dirty="0"/>
              <a:t> Lorenzo Bartolomé, A</a:t>
            </a:r>
            <a:r>
              <a:rPr lang="es-ES" cap="none" dirty="0"/>
              <a:t>lberto</a:t>
            </a:r>
            <a:r>
              <a:rPr lang="es-ES" dirty="0"/>
              <a:t> Ramos Alonso, A</a:t>
            </a:r>
            <a:r>
              <a:rPr lang="es-ES" cap="none" dirty="0"/>
              <a:t>gustín</a:t>
            </a:r>
            <a:r>
              <a:rPr lang="es-ES" dirty="0"/>
              <a:t> Candado Alonso. </a:t>
            </a:r>
          </a:p>
          <a:p>
            <a:endParaRPr lang="es-ES" dirty="0"/>
          </a:p>
          <a:p>
            <a:pPr algn="ctr"/>
            <a:r>
              <a:rPr lang="es-ES" dirty="0"/>
              <a:t>Universidad de Salamanca</a:t>
            </a:r>
          </a:p>
        </p:txBody>
      </p:sp>
      <p:sp>
        <p:nvSpPr>
          <p:cNvPr id="4" name="CuadroTexto 3">
            <a:extLst>
              <a:ext uri="{FF2B5EF4-FFF2-40B4-BE49-F238E27FC236}">
                <a16:creationId xmlns:a16="http://schemas.microsoft.com/office/drawing/2014/main" id="{2C4E6449-FFA0-4433-8D5B-7816874D4633}"/>
              </a:ext>
            </a:extLst>
          </p:cNvPr>
          <p:cNvSpPr txBox="1"/>
          <p:nvPr/>
        </p:nvSpPr>
        <p:spPr>
          <a:xfrm>
            <a:off x="92765" y="143469"/>
            <a:ext cx="12099235" cy="984885"/>
          </a:xfrm>
          <a:prstGeom prst="rect">
            <a:avLst/>
          </a:prstGeom>
          <a:noFill/>
        </p:spPr>
        <p:txBody>
          <a:bodyPr wrap="square" rtlCol="0">
            <a:spAutoFit/>
          </a:bodyPr>
          <a:lstStyle/>
          <a:p>
            <a:pPr algn="r"/>
            <a:r>
              <a:rPr lang="es-ES" sz="2000" b="1" dirty="0"/>
              <a:t>9ª Conferencia internacional sobre revistas científicas en Ciencias Sociales y Humanidades. </a:t>
            </a:r>
          </a:p>
          <a:p>
            <a:pPr algn="r"/>
            <a:r>
              <a:rPr lang="es-ES" sz="2000" b="1" dirty="0"/>
              <a:t>Logroño, 23 y 24 de mayo del 2019</a:t>
            </a:r>
            <a:endParaRPr lang="es-ES" sz="2000" dirty="0"/>
          </a:p>
          <a:p>
            <a:endParaRPr lang="es-ES" dirty="0"/>
          </a:p>
        </p:txBody>
      </p:sp>
    </p:spTree>
    <p:extLst>
      <p:ext uri="{BB962C8B-B14F-4D97-AF65-F5344CB8AC3E}">
        <p14:creationId xmlns:p14="http://schemas.microsoft.com/office/powerpoint/2010/main" val="35764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381000"/>
            <a:ext cx="9601200" cy="533400"/>
          </a:xfrm>
        </p:spPr>
        <p:txBody>
          <a:bodyPr rtlCol="0"/>
          <a:lstStyle/>
          <a:p>
            <a:pPr rtl="0"/>
            <a:r>
              <a:rPr lang="es-ES" dirty="0"/>
              <a:t>Exceso de información</a:t>
            </a:r>
          </a:p>
        </p:txBody>
      </p:sp>
      <p:sp>
        <p:nvSpPr>
          <p:cNvPr id="3" name="Marcador de contenido 2"/>
          <p:cNvSpPr>
            <a:spLocks noGrp="1"/>
          </p:cNvSpPr>
          <p:nvPr>
            <p:ph idx="1"/>
          </p:nvPr>
        </p:nvSpPr>
        <p:spPr>
          <a:xfrm>
            <a:off x="809487" y="1782617"/>
            <a:ext cx="10936356" cy="4114800"/>
          </a:xfrm>
        </p:spPr>
        <p:txBody>
          <a:bodyPr rtlCol="0">
            <a:normAutofit/>
          </a:bodyPr>
          <a:lstStyle/>
          <a:p>
            <a:pPr algn="just"/>
            <a:r>
              <a:rPr lang="es-ES" sz="2400" dirty="0"/>
              <a:t>Lewis: “El exceso de información y del caudal que llega constantemente a través de la televisión, teléfonos móviles, periódicos, libros, faxes y, sobre todo, de Internet, lleva al “síndrome de fatiga”.</a:t>
            </a:r>
          </a:p>
          <a:p>
            <a:pPr algn="just"/>
            <a:r>
              <a:rPr lang="es-ES" sz="2400" dirty="0"/>
              <a:t>Hace necesario establecer algunas variables diferenciales para conseguir captar la atención del investigador hacia cuestiones esenciales en su producción científica</a:t>
            </a:r>
          </a:p>
          <a:p>
            <a:pPr algn="just"/>
            <a:r>
              <a:rPr lang="es-ES" sz="2400" dirty="0"/>
              <a:t>Un artículo inicia su recorrido con la intención de llegar al mayor número de receptores que trabajan en materias semejantes, con la finalidad de recabar la atención sobre el mismo y conseguir citas. </a:t>
            </a:r>
          </a:p>
          <a:p>
            <a:pPr marL="45720" indent="0" algn="just">
              <a:buNone/>
            </a:pPr>
            <a:endParaRPr lang="es-ES" sz="2400"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F0684-6144-443F-9DE7-98EB66EA4489}"/>
              </a:ext>
            </a:extLst>
          </p:cNvPr>
          <p:cNvSpPr>
            <a:spLocks noGrp="1"/>
          </p:cNvSpPr>
          <p:nvPr>
            <p:ph type="title"/>
          </p:nvPr>
        </p:nvSpPr>
        <p:spPr>
          <a:xfrm>
            <a:off x="1295400" y="516835"/>
            <a:ext cx="9601200" cy="609600"/>
          </a:xfrm>
        </p:spPr>
        <p:txBody>
          <a:bodyPr/>
          <a:lstStyle/>
          <a:p>
            <a:r>
              <a:rPr lang="es-ES" dirty="0"/>
              <a:t>Objetivos</a:t>
            </a:r>
          </a:p>
        </p:txBody>
      </p:sp>
      <p:sp>
        <p:nvSpPr>
          <p:cNvPr id="3" name="Marcador de contenido 2">
            <a:extLst>
              <a:ext uri="{FF2B5EF4-FFF2-40B4-BE49-F238E27FC236}">
                <a16:creationId xmlns:a16="http://schemas.microsoft.com/office/drawing/2014/main" id="{703FD875-40E0-49DB-9E8B-814F47342141}"/>
              </a:ext>
            </a:extLst>
          </p:cNvPr>
          <p:cNvSpPr>
            <a:spLocks noGrp="1"/>
          </p:cNvSpPr>
          <p:nvPr>
            <p:ph idx="1"/>
          </p:nvPr>
        </p:nvSpPr>
        <p:spPr>
          <a:xfrm>
            <a:off x="498764" y="1819966"/>
            <a:ext cx="11194472" cy="3952762"/>
          </a:xfrm>
        </p:spPr>
        <p:txBody>
          <a:bodyPr>
            <a:noAutofit/>
          </a:bodyPr>
          <a:lstStyle/>
          <a:p>
            <a:pPr algn="just"/>
            <a:r>
              <a:rPr lang="es-ES" sz="2800" dirty="0"/>
              <a:t>La utilización de las redes sociales orientadas a la difusión de un contenido de tipo mixto entre el entretenimiento y el desafío cibernético.</a:t>
            </a:r>
          </a:p>
          <a:p>
            <a:pPr algn="just"/>
            <a:r>
              <a:rPr lang="es-ES" sz="2800" dirty="0"/>
              <a:t>El objetivo principal; la búsqueda de un modelo más atractivo que implemente la visibilidad y la circulación de contenidos -redes de investigación internacionales-</a:t>
            </a:r>
          </a:p>
          <a:p>
            <a:pPr algn="just"/>
            <a:r>
              <a:rPr lang="es-ES" sz="2800" dirty="0"/>
              <a:t>La forma de potenciar los artículos en las redes varía según se construyan los contenidos más dinámicos de envío. </a:t>
            </a:r>
          </a:p>
        </p:txBody>
      </p:sp>
    </p:spTree>
    <p:extLst>
      <p:ext uri="{BB962C8B-B14F-4D97-AF65-F5344CB8AC3E}">
        <p14:creationId xmlns:p14="http://schemas.microsoft.com/office/powerpoint/2010/main" val="206880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D7656-1C5B-4354-81D7-CB02FEA347F3}"/>
              </a:ext>
            </a:extLst>
          </p:cNvPr>
          <p:cNvSpPr>
            <a:spLocks noGrp="1"/>
          </p:cNvSpPr>
          <p:nvPr>
            <p:ph type="title"/>
          </p:nvPr>
        </p:nvSpPr>
        <p:spPr>
          <a:xfrm>
            <a:off x="1149626" y="611609"/>
            <a:ext cx="5823829" cy="609600"/>
          </a:xfrm>
        </p:spPr>
        <p:txBody>
          <a:bodyPr/>
          <a:lstStyle/>
          <a:p>
            <a:r>
              <a:rPr lang="es-ES" dirty="0"/>
              <a:t>Metodología  e Hipótesis</a:t>
            </a:r>
          </a:p>
        </p:txBody>
      </p:sp>
      <p:sp>
        <p:nvSpPr>
          <p:cNvPr id="3" name="Marcador de contenido 2">
            <a:extLst>
              <a:ext uri="{FF2B5EF4-FFF2-40B4-BE49-F238E27FC236}">
                <a16:creationId xmlns:a16="http://schemas.microsoft.com/office/drawing/2014/main" id="{CDCED754-1C3D-4455-900B-FB5E3D6BA067}"/>
              </a:ext>
            </a:extLst>
          </p:cNvPr>
          <p:cNvSpPr>
            <a:spLocks noGrp="1"/>
          </p:cNvSpPr>
          <p:nvPr>
            <p:ph idx="1"/>
          </p:nvPr>
        </p:nvSpPr>
        <p:spPr>
          <a:xfrm>
            <a:off x="1149626" y="2271991"/>
            <a:ext cx="10353261" cy="3210338"/>
          </a:xfrm>
        </p:spPr>
        <p:txBody>
          <a:bodyPr>
            <a:noAutofit/>
          </a:bodyPr>
          <a:lstStyle/>
          <a:p>
            <a:pPr algn="just"/>
            <a:r>
              <a:rPr lang="es-ES" sz="2400" dirty="0"/>
              <a:t>La metodología utilizada de corte mixta, ha sido el vaciado de contenidos, el análisis de descargas derivadas de las redes sociales: Facebook, Twitter y Academia.edu. </a:t>
            </a:r>
          </a:p>
          <a:p>
            <a:pPr algn="just"/>
            <a:r>
              <a:rPr lang="es-ES" sz="2400" dirty="0"/>
              <a:t>Establecer estudios comparados de redes e interconexión entre artículos, con estrategias más cercanas a los conceptos derivados del márquetin y la publicidad</a:t>
            </a:r>
          </a:p>
          <a:p>
            <a:pPr algn="just"/>
            <a:r>
              <a:rPr lang="es-ES" sz="2400" dirty="0"/>
              <a:t>Modelo PENTA (1989) -Levy (años 80)</a:t>
            </a:r>
          </a:p>
        </p:txBody>
      </p:sp>
    </p:spTree>
    <p:extLst>
      <p:ext uri="{BB962C8B-B14F-4D97-AF65-F5344CB8AC3E}">
        <p14:creationId xmlns:p14="http://schemas.microsoft.com/office/powerpoint/2010/main" val="137334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7C301-444F-4CFF-9EE0-B34CE8FD7C24}"/>
              </a:ext>
            </a:extLst>
          </p:cNvPr>
          <p:cNvSpPr>
            <a:spLocks noGrp="1"/>
          </p:cNvSpPr>
          <p:nvPr>
            <p:ph type="title"/>
          </p:nvPr>
        </p:nvSpPr>
        <p:spPr>
          <a:xfrm>
            <a:off x="7104824" y="712304"/>
            <a:ext cx="4681329" cy="533400"/>
          </a:xfrm>
        </p:spPr>
        <p:txBody>
          <a:bodyPr/>
          <a:lstStyle/>
          <a:p>
            <a:pPr algn="r"/>
            <a:r>
              <a:rPr lang="es-ES" dirty="0"/>
              <a:t>Modelo Penta (Levis)</a:t>
            </a:r>
          </a:p>
        </p:txBody>
      </p:sp>
      <p:pic>
        <p:nvPicPr>
          <p:cNvPr id="1026" name="Picture 2" descr="Imagen relacionada">
            <a:extLst>
              <a:ext uri="{FF2B5EF4-FFF2-40B4-BE49-F238E27FC236}">
                <a16:creationId xmlns:a16="http://schemas.microsoft.com/office/drawing/2014/main" id="{85D56021-08FE-471A-972F-7066BE694D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32119" y="159026"/>
            <a:ext cx="6630872" cy="575144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B164E2C8-F059-4B18-B2EB-A6D2322B22BD}"/>
              </a:ext>
            </a:extLst>
          </p:cNvPr>
          <p:cNvSpPr>
            <a:spLocks noGrp="1"/>
          </p:cNvSpPr>
          <p:nvPr>
            <p:ph sz="half" idx="2"/>
          </p:nvPr>
        </p:nvSpPr>
        <p:spPr>
          <a:xfrm>
            <a:off x="6927576" y="1577009"/>
            <a:ext cx="5035826" cy="3889861"/>
          </a:xfrm>
        </p:spPr>
        <p:txBody>
          <a:bodyPr>
            <a:normAutofit/>
          </a:bodyPr>
          <a:lstStyle/>
          <a:p>
            <a:pPr lvl="1" algn="just"/>
            <a:r>
              <a:rPr lang="es-ES" sz="2400" dirty="0"/>
              <a:t>La Estrategia</a:t>
            </a:r>
          </a:p>
          <a:p>
            <a:pPr lvl="1" algn="just"/>
            <a:r>
              <a:rPr lang="es-ES" sz="2400" dirty="0"/>
              <a:t>la Cultura, </a:t>
            </a:r>
          </a:p>
          <a:p>
            <a:pPr lvl="1" algn="just"/>
            <a:r>
              <a:rPr lang="es-ES" sz="2400" dirty="0"/>
              <a:t>los Recursos, </a:t>
            </a:r>
          </a:p>
          <a:p>
            <a:pPr lvl="1" algn="just"/>
            <a:r>
              <a:rPr lang="es-ES" sz="2400" dirty="0"/>
              <a:t>la Gestión y</a:t>
            </a:r>
          </a:p>
          <a:p>
            <a:pPr lvl="1" algn="just"/>
            <a:r>
              <a:rPr lang="es-ES" sz="2400" dirty="0"/>
              <a:t>los Mercados y sus interrelaciones. </a:t>
            </a:r>
          </a:p>
          <a:p>
            <a:pPr algn="just"/>
            <a:endParaRPr lang="es-ES" sz="2400" dirty="0"/>
          </a:p>
          <a:p>
            <a:pPr algn="just"/>
            <a:r>
              <a:rPr lang="es-ES" sz="2400" dirty="0"/>
              <a:t>Todo ello a través de la innovación</a:t>
            </a:r>
          </a:p>
          <a:p>
            <a:pPr lvl="1" algn="just"/>
            <a:endParaRPr lang="es-ES" dirty="0"/>
          </a:p>
        </p:txBody>
      </p:sp>
    </p:spTree>
    <p:extLst>
      <p:ext uri="{BB962C8B-B14F-4D97-AF65-F5344CB8AC3E}">
        <p14:creationId xmlns:p14="http://schemas.microsoft.com/office/powerpoint/2010/main" val="40822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2146D-C1D4-4728-82F0-5FDC14CD9325}"/>
              </a:ext>
            </a:extLst>
          </p:cNvPr>
          <p:cNvSpPr>
            <a:spLocks noGrp="1"/>
          </p:cNvSpPr>
          <p:nvPr>
            <p:ph type="title"/>
          </p:nvPr>
        </p:nvSpPr>
        <p:spPr>
          <a:xfrm>
            <a:off x="129208" y="190913"/>
            <a:ext cx="8365435" cy="569844"/>
          </a:xfrm>
        </p:spPr>
        <p:txBody>
          <a:bodyPr>
            <a:normAutofit/>
          </a:bodyPr>
          <a:lstStyle/>
          <a:p>
            <a:r>
              <a:rPr lang="es-ES" dirty="0"/>
              <a:t>Aplicando el método: Ideas motoras</a:t>
            </a:r>
          </a:p>
        </p:txBody>
      </p:sp>
      <p:sp>
        <p:nvSpPr>
          <p:cNvPr id="3" name="Marcador de contenido 2">
            <a:extLst>
              <a:ext uri="{FF2B5EF4-FFF2-40B4-BE49-F238E27FC236}">
                <a16:creationId xmlns:a16="http://schemas.microsoft.com/office/drawing/2014/main" id="{D333AA9C-30FB-402D-86EF-473825D08338}"/>
              </a:ext>
            </a:extLst>
          </p:cNvPr>
          <p:cNvSpPr>
            <a:spLocks noGrp="1"/>
          </p:cNvSpPr>
          <p:nvPr>
            <p:ph idx="1"/>
          </p:nvPr>
        </p:nvSpPr>
        <p:spPr>
          <a:xfrm>
            <a:off x="129208" y="2388956"/>
            <a:ext cx="5902037" cy="1915190"/>
          </a:xfrm>
        </p:spPr>
        <p:txBody>
          <a:bodyPr>
            <a:normAutofit/>
          </a:bodyPr>
          <a:lstStyle/>
          <a:p>
            <a:pPr algn="just"/>
            <a:r>
              <a:rPr lang="es-ES" sz="2400" dirty="0"/>
              <a:t>La implementación a través de las redes sociales Facebook, Twitter, Academia.edu, ha sido llevada a cabo por medio de una difusión más impactante que el envío tradicional lineal</a:t>
            </a:r>
          </a:p>
          <a:p>
            <a:pPr algn="just"/>
            <a:endParaRPr lang="es-ES" dirty="0"/>
          </a:p>
        </p:txBody>
      </p:sp>
      <p:pic>
        <p:nvPicPr>
          <p:cNvPr id="4" name="Imagen 3">
            <a:extLst>
              <a:ext uri="{FF2B5EF4-FFF2-40B4-BE49-F238E27FC236}">
                <a16:creationId xmlns:a16="http://schemas.microsoft.com/office/drawing/2014/main" id="{A90FCA73-5DB5-4EB8-876E-23C7DA205C88}"/>
              </a:ext>
            </a:extLst>
          </p:cNvPr>
          <p:cNvPicPr>
            <a:picLocks noChangeAspect="1"/>
          </p:cNvPicPr>
          <p:nvPr/>
        </p:nvPicPr>
        <p:blipFill>
          <a:blip r:embed="rId2"/>
          <a:stretch>
            <a:fillRect/>
          </a:stretch>
        </p:blipFill>
        <p:spPr>
          <a:xfrm>
            <a:off x="6321287" y="675862"/>
            <a:ext cx="5870713" cy="5991225"/>
          </a:xfrm>
          <a:prstGeom prst="rect">
            <a:avLst/>
          </a:prstGeom>
        </p:spPr>
      </p:pic>
    </p:spTree>
    <p:extLst>
      <p:ext uri="{BB962C8B-B14F-4D97-AF65-F5344CB8AC3E}">
        <p14:creationId xmlns:p14="http://schemas.microsoft.com/office/powerpoint/2010/main" val="242647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7EDB83F-87F5-45BC-9F8F-C044465B8BC9}"/>
              </a:ext>
            </a:extLst>
          </p:cNvPr>
          <p:cNvSpPr>
            <a:spLocks noGrp="1"/>
          </p:cNvSpPr>
          <p:nvPr>
            <p:ph type="title"/>
          </p:nvPr>
        </p:nvSpPr>
        <p:spPr>
          <a:xfrm>
            <a:off x="142463" y="155714"/>
            <a:ext cx="4972877" cy="1010478"/>
          </a:xfrm>
        </p:spPr>
        <p:txBody>
          <a:bodyPr>
            <a:normAutofit/>
          </a:bodyPr>
          <a:lstStyle/>
          <a:p>
            <a:r>
              <a:rPr lang="es-ES" dirty="0"/>
              <a:t>Aplicando el método: Ideas motoras</a:t>
            </a:r>
          </a:p>
        </p:txBody>
      </p:sp>
      <p:sp>
        <p:nvSpPr>
          <p:cNvPr id="3" name="Marcador de contenido 2">
            <a:extLst>
              <a:ext uri="{FF2B5EF4-FFF2-40B4-BE49-F238E27FC236}">
                <a16:creationId xmlns:a16="http://schemas.microsoft.com/office/drawing/2014/main" id="{08AE7048-BF6D-4EC0-B815-8BBD563D2A47}"/>
              </a:ext>
            </a:extLst>
          </p:cNvPr>
          <p:cNvSpPr>
            <a:spLocks noGrp="1"/>
          </p:cNvSpPr>
          <p:nvPr>
            <p:ph sz="half" idx="1"/>
          </p:nvPr>
        </p:nvSpPr>
        <p:spPr>
          <a:xfrm>
            <a:off x="208722" y="2045701"/>
            <a:ext cx="4972878" cy="4728971"/>
          </a:xfrm>
        </p:spPr>
        <p:txBody>
          <a:bodyPr>
            <a:normAutofit/>
          </a:bodyPr>
          <a:lstStyle/>
          <a:p>
            <a:pPr algn="just"/>
            <a:r>
              <a:rPr lang="es-ES" sz="2400" dirty="0"/>
              <a:t>El estudio de las concomitancias y en consecuencia de las descargas y citas obtenidas, es la esencia de la actual investigación, </a:t>
            </a:r>
          </a:p>
          <a:p>
            <a:pPr algn="just"/>
            <a:r>
              <a:rPr lang="es-ES" sz="2400" dirty="0"/>
              <a:t>estableciendo una comparativa con las descargas llevadas a cabo años anteriores, </a:t>
            </a:r>
          </a:p>
          <a:p>
            <a:pPr algn="just"/>
            <a:r>
              <a:rPr lang="es-ES" sz="2400" dirty="0"/>
              <a:t>intentando validar el nuevo modelo adoptado, basado en el márquetin publicitario.</a:t>
            </a:r>
            <a:r>
              <a:rPr lang="es-ES" sz="2400" b="1" dirty="0"/>
              <a:t> </a:t>
            </a:r>
          </a:p>
          <a:p>
            <a:endParaRPr lang="es-ES" dirty="0"/>
          </a:p>
        </p:txBody>
      </p:sp>
      <p:pic>
        <p:nvPicPr>
          <p:cNvPr id="10" name="Marcador de contenido 9">
            <a:extLst>
              <a:ext uri="{FF2B5EF4-FFF2-40B4-BE49-F238E27FC236}">
                <a16:creationId xmlns:a16="http://schemas.microsoft.com/office/drawing/2014/main" id="{87493B7C-02BD-4D56-8FA3-A912F102EEB3}"/>
              </a:ext>
            </a:extLst>
          </p:cNvPr>
          <p:cNvPicPr>
            <a:picLocks noGrp="1" noChangeAspect="1"/>
          </p:cNvPicPr>
          <p:nvPr>
            <p:ph sz="half" idx="2"/>
          </p:nvPr>
        </p:nvPicPr>
        <p:blipFill>
          <a:blip r:embed="rId2"/>
          <a:stretch>
            <a:fillRect/>
          </a:stretch>
        </p:blipFill>
        <p:spPr>
          <a:xfrm>
            <a:off x="5721626" y="19528"/>
            <a:ext cx="6470374" cy="6838472"/>
          </a:xfrm>
          <a:prstGeom prst="rect">
            <a:avLst/>
          </a:prstGeom>
        </p:spPr>
      </p:pic>
    </p:spTree>
    <p:extLst>
      <p:ext uri="{BB962C8B-B14F-4D97-AF65-F5344CB8AC3E}">
        <p14:creationId xmlns:p14="http://schemas.microsoft.com/office/powerpoint/2010/main" val="376386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8AC19-C0DB-41C3-85A3-5C15B3F2C5FD}"/>
              </a:ext>
            </a:extLst>
          </p:cNvPr>
          <p:cNvSpPr>
            <a:spLocks noGrp="1"/>
          </p:cNvSpPr>
          <p:nvPr>
            <p:ph type="title"/>
          </p:nvPr>
        </p:nvSpPr>
        <p:spPr>
          <a:xfrm>
            <a:off x="7892345" y="140676"/>
            <a:ext cx="2468217" cy="422031"/>
          </a:xfrm>
        </p:spPr>
        <p:txBody>
          <a:bodyPr>
            <a:normAutofit fontScale="90000"/>
          </a:bodyPr>
          <a:lstStyle/>
          <a:p>
            <a:r>
              <a:rPr lang="es-ES" dirty="0"/>
              <a:t>FACEBOOK</a:t>
            </a:r>
          </a:p>
        </p:txBody>
      </p:sp>
      <p:graphicFrame>
        <p:nvGraphicFramePr>
          <p:cNvPr id="6" name="Gráfico 5">
            <a:extLst>
              <a:ext uri="{FF2B5EF4-FFF2-40B4-BE49-F238E27FC236}">
                <a16:creationId xmlns:a16="http://schemas.microsoft.com/office/drawing/2014/main" id="{3AF4AA11-C2D6-4DDE-BFF9-B789AD65BC9D}"/>
              </a:ext>
            </a:extLst>
          </p:cNvPr>
          <p:cNvGraphicFramePr/>
          <p:nvPr>
            <p:extLst>
              <p:ext uri="{D42A27DB-BD31-4B8C-83A1-F6EECF244321}">
                <p14:modId xmlns:p14="http://schemas.microsoft.com/office/powerpoint/2010/main" val="2498448424"/>
              </p:ext>
            </p:extLst>
          </p:nvPr>
        </p:nvGraphicFramePr>
        <p:xfrm>
          <a:off x="0" y="0"/>
          <a:ext cx="12191999"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70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0D65E-2B08-4FBE-80FC-1486EE8B846F}"/>
              </a:ext>
            </a:extLst>
          </p:cNvPr>
          <p:cNvSpPr>
            <a:spLocks noGrp="1"/>
          </p:cNvSpPr>
          <p:nvPr>
            <p:ph type="title"/>
          </p:nvPr>
        </p:nvSpPr>
        <p:spPr>
          <a:xfrm>
            <a:off x="3582071" y="0"/>
            <a:ext cx="2494722" cy="657639"/>
          </a:xfrm>
        </p:spPr>
        <p:txBody>
          <a:bodyPr/>
          <a:lstStyle/>
          <a:p>
            <a:r>
              <a:rPr lang="es-ES" dirty="0"/>
              <a:t>Twitter</a:t>
            </a:r>
          </a:p>
        </p:txBody>
      </p:sp>
      <p:graphicFrame>
        <p:nvGraphicFramePr>
          <p:cNvPr id="4" name="Gráfico 3">
            <a:extLst>
              <a:ext uri="{FF2B5EF4-FFF2-40B4-BE49-F238E27FC236}">
                <a16:creationId xmlns:a16="http://schemas.microsoft.com/office/drawing/2014/main" id="{9DCD0C63-6943-4383-884F-088291F6668C}"/>
              </a:ext>
            </a:extLst>
          </p:cNvPr>
          <p:cNvGraphicFramePr/>
          <p:nvPr>
            <p:extLst>
              <p:ext uri="{D42A27DB-BD31-4B8C-83A1-F6EECF244321}">
                <p14:modId xmlns:p14="http://schemas.microsoft.com/office/powerpoint/2010/main" val="3599701761"/>
              </p:ext>
            </p:extLst>
          </p:nvPr>
        </p:nvGraphicFramePr>
        <p:xfrm>
          <a:off x="0" y="0"/>
          <a:ext cx="12191999"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9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ínea roja Empresa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635_TF03031023.potx" id="{6A913C15-BEF2-41A3-A076-D0E121A52B9E}" vid="{24BB925F-4A68-4C20-8C74-45A51F484EB9}"/>
    </a:ext>
  </a:extLst>
</a:theme>
</file>

<file path=ppt/theme/theme2.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empresarial con una línea roja (panorámica)</Template>
  <TotalTime>378</TotalTime>
  <Words>766</Words>
  <Application>Microsoft Office PowerPoint</Application>
  <PresentationFormat>Panorámica</PresentationFormat>
  <Paragraphs>61</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Cambria</vt:lpstr>
      <vt:lpstr>Línea roja Empresa 16x9</vt:lpstr>
      <vt:lpstr>Las redes sociales como estrategia de implementación de la revista Fonseca Journal of Communication</vt:lpstr>
      <vt:lpstr>Exceso de información</vt:lpstr>
      <vt:lpstr>Objetivos</vt:lpstr>
      <vt:lpstr>Metodología  e Hipótesis</vt:lpstr>
      <vt:lpstr>Modelo Penta (Levis)</vt:lpstr>
      <vt:lpstr>Aplicando el método: Ideas motoras</vt:lpstr>
      <vt:lpstr>Aplicando el método: Ideas motoras</vt:lpstr>
      <vt:lpstr>FACEBOOK</vt:lpstr>
      <vt:lpstr>Twitter</vt:lpstr>
      <vt:lpstr>Academia.edu</vt:lpstr>
      <vt:lpstr>Conclusiones</vt:lpstr>
      <vt:lpstr>Conclusiones</vt:lpstr>
      <vt:lpstr>Ad Futurum</vt:lpstr>
      <vt:lpstr>Las redes sociales como estrategia de implementación de la revista Fonseca Journal of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redes sociales como estrategia de implementación de la revista Fonseca Journal of Communication</dc:title>
  <dc:creator>Begoña Gutiérrez San Miguel</dc:creator>
  <cp:lastModifiedBy>Begoña Gutiérrez San Miguel</cp:lastModifiedBy>
  <cp:revision>20</cp:revision>
  <dcterms:created xsi:type="dcterms:W3CDTF">2019-04-08T16:31:25Z</dcterms:created>
  <dcterms:modified xsi:type="dcterms:W3CDTF">2019-05-17T18:18:42Z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