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94" r:id="rId3"/>
    <p:sldId id="296" r:id="rId4"/>
    <p:sldId id="295" r:id="rId5"/>
    <p:sldId id="279" r:id="rId6"/>
    <p:sldId id="281" r:id="rId7"/>
    <p:sldId id="298" r:id="rId8"/>
    <p:sldId id="29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1519"/>
    <a:srgbClr val="CA5120"/>
    <a:srgbClr val="00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781" autoAdjust="0"/>
  </p:normalViewPr>
  <p:slideViewPr>
    <p:cSldViewPr>
      <p:cViewPr varScale="1">
        <p:scale>
          <a:sx n="105" d="100"/>
          <a:sy n="105" d="100"/>
        </p:scale>
        <p:origin x="-11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E2877-AFDE-4442-8FE9-57A20E342165}" type="datetimeFigureOut">
              <a:rPr lang="es-ES" smtClean="0"/>
              <a:t>17/05/2019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4D1ADB-EAB6-466F-8E1D-21D57E2B36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3545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D1ADB-EAB6-466F-8E1D-21D57E2B36F6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7395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BFF7-914D-4490-89FC-E54E0B50FECA}" type="datetimeFigureOut">
              <a:rPr lang="es-ES" smtClean="0"/>
              <a:pPr/>
              <a:t>17/05/2019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DB17CC1-0652-4E6F-8B42-FD58E718EE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BFF7-914D-4490-89FC-E54E0B50FECA}" type="datetimeFigureOut">
              <a:rPr lang="es-ES" smtClean="0"/>
              <a:pPr/>
              <a:t>17/05/2019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7CC1-0652-4E6F-8B42-FD58E718EE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BFF7-914D-4490-89FC-E54E0B50FECA}" type="datetimeFigureOut">
              <a:rPr lang="es-ES" smtClean="0"/>
              <a:pPr/>
              <a:t>17/05/2019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7CC1-0652-4E6F-8B42-FD58E718EE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BFF7-914D-4490-89FC-E54E0B50FECA}" type="datetimeFigureOut">
              <a:rPr lang="es-ES" smtClean="0"/>
              <a:pPr/>
              <a:t>17/05/2019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7CC1-0652-4E6F-8B42-FD58E718EE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BFF7-914D-4490-89FC-E54E0B50FECA}" type="datetimeFigureOut">
              <a:rPr lang="es-ES" smtClean="0"/>
              <a:pPr/>
              <a:t>17/05/2019</a:t>
            </a:fld>
            <a:endParaRPr lang="es-E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B17CC1-0652-4E6F-8B42-FD58E718EEB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BFF7-914D-4490-89FC-E54E0B50FECA}" type="datetimeFigureOut">
              <a:rPr lang="es-ES" smtClean="0"/>
              <a:pPr/>
              <a:t>17/05/2019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7CC1-0652-4E6F-8B42-FD58E718EE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BFF7-914D-4490-89FC-E54E0B50FECA}" type="datetimeFigureOut">
              <a:rPr lang="es-ES" smtClean="0"/>
              <a:pPr/>
              <a:t>17/05/2019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7CC1-0652-4E6F-8B42-FD58E718EE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BFF7-914D-4490-89FC-E54E0B50FECA}" type="datetimeFigureOut">
              <a:rPr lang="es-ES" smtClean="0"/>
              <a:pPr/>
              <a:t>17/05/2019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7CC1-0652-4E6F-8B42-FD58E718EE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BFF7-914D-4490-89FC-E54E0B50FECA}" type="datetimeFigureOut">
              <a:rPr lang="es-ES" smtClean="0"/>
              <a:pPr/>
              <a:t>17/05/2019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7CC1-0652-4E6F-8B42-FD58E718EE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BFF7-914D-4490-89FC-E54E0B50FECA}" type="datetimeFigureOut">
              <a:rPr lang="es-ES" smtClean="0"/>
              <a:pPr/>
              <a:t>17/05/2019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7CC1-0652-4E6F-8B42-FD58E718EEB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BFF7-914D-4490-89FC-E54E0B50FECA}" type="datetimeFigureOut">
              <a:rPr lang="es-ES" smtClean="0"/>
              <a:pPr/>
              <a:t>17/05/2019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DB17CC1-0652-4E6F-8B42-FD58E718EEB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D10CBFF7-914D-4490-89FC-E54E0B50FECA}" type="datetimeFigureOut">
              <a:rPr lang="es-ES" smtClean="0"/>
              <a:pPr/>
              <a:t>17/05/2019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DB17CC1-0652-4E6F-8B42-FD58E718EEB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57200" y="1988840"/>
            <a:ext cx="7772400" cy="4392488"/>
          </a:xfrm>
        </p:spPr>
        <p:txBody>
          <a:bodyPr/>
          <a:lstStyle/>
          <a:p>
            <a:pPr algn="ctr"/>
            <a:r>
              <a:rPr lang="es-ES" sz="2400" cap="none" dirty="0" smtClean="0"/>
              <a:t/>
            </a:r>
            <a:br>
              <a:rPr lang="es-ES" sz="2400" cap="none" dirty="0" smtClean="0"/>
            </a:br>
            <a:r>
              <a:rPr lang="es-ES" sz="2400" cap="none" dirty="0"/>
              <a:t/>
            </a:r>
            <a:br>
              <a:rPr lang="es-ES" sz="2400" cap="none" dirty="0"/>
            </a:br>
            <a:r>
              <a:rPr lang="es-ES" sz="2400" cap="none" dirty="0" smtClean="0"/>
              <a:t/>
            </a:r>
            <a:br>
              <a:rPr lang="es-ES" sz="2400" cap="none" dirty="0" smtClean="0"/>
            </a:br>
            <a:r>
              <a:rPr lang="es-ES" sz="2400" cap="none" dirty="0" smtClean="0"/>
              <a:t>Calidad </a:t>
            </a:r>
            <a:r>
              <a:rPr lang="es-ES" sz="2400" cap="none" dirty="0"/>
              <a:t>y prevención de malas prácticas editoriales en </a:t>
            </a:r>
            <a:r>
              <a:rPr lang="es-ES" sz="2400" cap="none" dirty="0" err="1" smtClean="0"/>
              <a:t>Latindex</a:t>
            </a:r>
            <a:r>
              <a:rPr lang="es-ES" sz="2400" cap="none" dirty="0" smtClean="0"/>
              <a:t/>
            </a:r>
            <a:br>
              <a:rPr lang="es-ES" sz="2400" cap="none" dirty="0" smtClean="0"/>
            </a:br>
            <a:r>
              <a:rPr lang="es-ES" sz="2400" cap="none" dirty="0"/>
              <a:t/>
            </a:r>
            <a:br>
              <a:rPr lang="es-ES" sz="2400" cap="none" dirty="0"/>
            </a:br>
            <a:r>
              <a:rPr lang="es-ES" sz="2400" cap="none" dirty="0" smtClean="0"/>
              <a:t/>
            </a:r>
            <a:br>
              <a:rPr lang="es-ES" sz="2400" cap="none" dirty="0" smtClean="0"/>
            </a:br>
            <a:r>
              <a:rPr lang="es-ES" sz="2400" cap="none" dirty="0" smtClean="0"/>
              <a:t/>
            </a:r>
            <a:br>
              <a:rPr lang="es-ES" sz="2400" cap="none" dirty="0" smtClean="0"/>
            </a:br>
            <a:r>
              <a:rPr lang="es-ES" sz="2400" cap="none" dirty="0" smtClean="0"/>
              <a:t/>
            </a:r>
            <a:br>
              <a:rPr lang="es-ES" sz="2400" cap="none" dirty="0" smtClean="0"/>
            </a:br>
            <a:r>
              <a:rPr lang="es-ES" sz="2400" cap="none" dirty="0"/>
              <a:t/>
            </a:r>
            <a:br>
              <a:rPr lang="es-ES" sz="2400" cap="none" dirty="0"/>
            </a:br>
            <a:r>
              <a:rPr lang="es-ES" sz="2400" cap="none" dirty="0" smtClean="0"/>
              <a:t/>
            </a:r>
            <a:br>
              <a:rPr lang="es-ES" sz="2400" cap="none" dirty="0" smtClean="0"/>
            </a:br>
            <a:r>
              <a:rPr lang="es-ES" sz="1800" cap="none" dirty="0" smtClean="0"/>
              <a:t>Teresa Abejón Peña </a:t>
            </a:r>
            <a:br>
              <a:rPr lang="es-ES" sz="1800" cap="none" dirty="0" smtClean="0"/>
            </a:br>
            <a:r>
              <a:rPr lang="es-ES" sz="1800" cap="none" dirty="0" smtClean="0"/>
              <a:t>Coordinadora del </a:t>
            </a:r>
            <a:r>
              <a:rPr lang="es-ES" sz="1800" cap="none" dirty="0"/>
              <a:t>Centro </a:t>
            </a:r>
            <a:r>
              <a:rPr lang="es-ES" sz="1800" cap="none" dirty="0" smtClean="0"/>
              <a:t>de </a:t>
            </a:r>
            <a:r>
              <a:rPr lang="es-ES" sz="1800" cap="none" dirty="0"/>
              <a:t>Acopio </a:t>
            </a:r>
            <a:r>
              <a:rPr lang="es-ES" sz="1800" cap="none" dirty="0" err="1" smtClean="0"/>
              <a:t>Latindex</a:t>
            </a:r>
            <a:r>
              <a:rPr lang="es-ES" sz="1800" cap="none" dirty="0" smtClean="0"/>
              <a:t> en España </a:t>
            </a:r>
            <a:r>
              <a:rPr lang="es-ES" sz="1800" cap="none" dirty="0"/>
              <a:t/>
            </a:r>
            <a:br>
              <a:rPr lang="es-ES" sz="1800" cap="none" dirty="0"/>
            </a:br>
            <a:r>
              <a:rPr lang="es-ES" sz="1800" cap="none" dirty="0"/>
              <a:t>(</a:t>
            </a:r>
            <a:r>
              <a:rPr lang="es-ES" sz="1800" cap="none" dirty="0" smtClean="0"/>
              <a:t>Consejo Superior de Investigaciones Científicas)</a:t>
            </a:r>
            <a:r>
              <a:rPr lang="es-ES" sz="1400" cap="none" dirty="0" smtClean="0"/>
              <a:t/>
            </a:r>
            <a:br>
              <a:rPr lang="es-ES" sz="1400" cap="none" dirty="0" smtClean="0"/>
            </a:br>
            <a:endParaRPr lang="es-ES" sz="2400" cap="non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424936" cy="1728192"/>
          </a:xfrm>
        </p:spPr>
        <p:txBody>
          <a:bodyPr>
            <a:noAutofit/>
          </a:bodyPr>
          <a:lstStyle/>
          <a:p>
            <a:pPr algn="ctr"/>
            <a:r>
              <a:rPr lang="es-ES" sz="1800" cap="none" dirty="0" smtClean="0">
                <a:solidFill>
                  <a:srgbClr val="6D1519"/>
                </a:solidFill>
              </a:rPr>
              <a:t>9ª </a:t>
            </a:r>
            <a:r>
              <a:rPr lang="es-ES" sz="1800" cap="none" dirty="0">
                <a:solidFill>
                  <a:srgbClr val="6D1519"/>
                </a:solidFill>
              </a:rPr>
              <a:t>Conferencia internacional sobre revistas de Ciencias Sociales y </a:t>
            </a:r>
            <a:r>
              <a:rPr lang="es-ES" sz="1800" cap="none" dirty="0" smtClean="0">
                <a:solidFill>
                  <a:srgbClr val="6D1519"/>
                </a:solidFill>
              </a:rPr>
              <a:t>Humanidades</a:t>
            </a:r>
          </a:p>
          <a:p>
            <a:pPr algn="ctr"/>
            <a:endParaRPr lang="es-ES" sz="1800" cap="none" dirty="0" smtClean="0">
              <a:solidFill>
                <a:srgbClr val="6D1519"/>
              </a:solidFill>
            </a:endParaRPr>
          </a:p>
          <a:p>
            <a:pPr algn="ctr"/>
            <a:r>
              <a:rPr lang="es-ES" sz="1600" cap="none" dirty="0" smtClean="0">
                <a:solidFill>
                  <a:srgbClr val="6D1519"/>
                </a:solidFill>
              </a:rPr>
              <a:t>Universidad </a:t>
            </a:r>
            <a:r>
              <a:rPr lang="es-ES" sz="1600" cap="none" dirty="0">
                <a:solidFill>
                  <a:srgbClr val="6D1519"/>
                </a:solidFill>
              </a:rPr>
              <a:t>de La Rioja. Logroño. 23 y 24 de mayo del 2019 </a:t>
            </a:r>
          </a:p>
          <a:p>
            <a:pPr algn="ctr"/>
            <a:endParaRPr lang="es-ES" sz="1800" cap="none" dirty="0" smtClean="0">
              <a:solidFill>
                <a:srgbClr val="6D1519"/>
              </a:solidFill>
            </a:endParaRPr>
          </a:p>
          <a:p>
            <a:pPr algn="ctr"/>
            <a:endParaRPr lang="es-ES" sz="1800" cap="none" dirty="0">
              <a:solidFill>
                <a:srgbClr val="6D1519"/>
              </a:solidFill>
            </a:endParaRPr>
          </a:p>
          <a:p>
            <a:pPr algn="ctr"/>
            <a:endParaRPr lang="es-ES" sz="1800" cap="none" dirty="0">
              <a:solidFill>
                <a:srgbClr val="6D1519"/>
              </a:solidFill>
            </a:endParaRPr>
          </a:p>
          <a:p>
            <a:endParaRPr lang="es-ES" sz="1800" cap="none" dirty="0">
              <a:solidFill>
                <a:srgbClr val="6D1519"/>
              </a:solidFill>
            </a:endParaRPr>
          </a:p>
          <a:p>
            <a:endParaRPr lang="es-ES" sz="1600" cap="none" dirty="0" smtClean="0">
              <a:solidFill>
                <a:srgbClr val="6D1519"/>
              </a:solidFill>
            </a:endParaRPr>
          </a:p>
          <a:p>
            <a:endParaRPr lang="es-ES" sz="1600" cap="none" dirty="0">
              <a:solidFill>
                <a:srgbClr val="6D1519"/>
              </a:solidFill>
            </a:endParaRPr>
          </a:p>
          <a:p>
            <a:endParaRPr lang="es-ES" sz="1600" cap="none" dirty="0" smtClean="0">
              <a:solidFill>
                <a:srgbClr val="6D1519"/>
              </a:solidFill>
            </a:endParaRPr>
          </a:p>
          <a:p>
            <a:endParaRPr lang="es-ES" sz="1600" cap="none" dirty="0">
              <a:solidFill>
                <a:srgbClr val="6D1519"/>
              </a:solidFill>
            </a:endParaRPr>
          </a:p>
          <a:p>
            <a:endParaRPr lang="es-ES" sz="1600" cap="none" dirty="0" smtClean="0">
              <a:solidFill>
                <a:srgbClr val="6D1519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5727" y="3717032"/>
            <a:ext cx="981075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855455"/>
            <a:ext cx="2031726" cy="704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407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548680"/>
            <a:ext cx="8784976" cy="864096"/>
          </a:xfrm>
        </p:spPr>
        <p:txBody>
          <a:bodyPr>
            <a:normAutofit/>
          </a:bodyPr>
          <a:lstStyle/>
          <a:p>
            <a:pPr algn="ctr"/>
            <a:r>
              <a:rPr lang="es-ES" sz="2400" cap="none" dirty="0" smtClean="0">
                <a:solidFill>
                  <a:schemeClr val="tx2">
                    <a:lumMod val="75000"/>
                  </a:schemeClr>
                </a:solidFill>
              </a:rPr>
              <a:t>El Catálogo 2.0 de </a:t>
            </a:r>
            <a:r>
              <a:rPr lang="es-ES" sz="2400" cap="none" dirty="0" err="1" smtClean="0">
                <a:solidFill>
                  <a:schemeClr val="tx2">
                    <a:lumMod val="75000"/>
                  </a:schemeClr>
                </a:solidFill>
              </a:rPr>
              <a:t>Latindex</a:t>
            </a:r>
            <a:r>
              <a:rPr lang="es-ES" sz="2000" cap="none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ES" sz="2000" cap="none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s-ES" sz="2000" cap="none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124744"/>
            <a:ext cx="8496944" cy="5616624"/>
          </a:xfrm>
        </p:spPr>
        <p:txBody>
          <a:bodyPr>
            <a:normAutofit/>
          </a:bodyPr>
          <a:lstStyle/>
          <a:p>
            <a:pPr lvl="0"/>
            <a:endParaRPr lang="es-ES" dirty="0" smtClean="0"/>
          </a:p>
          <a:p>
            <a:pPr marL="274320" lvl="1" indent="0">
              <a:buNone/>
            </a:pPr>
            <a:r>
              <a:rPr lang="es-ES" sz="2400" i="1" dirty="0"/>
              <a:t>“…una nueva categoría como referencia confiable de </a:t>
            </a:r>
            <a:r>
              <a:rPr lang="es-ES" sz="2400" b="1" i="1" dirty="0"/>
              <a:t>revistas de alta calidad académica</a:t>
            </a:r>
            <a:r>
              <a:rPr lang="es-ES" sz="2400" i="1" dirty="0"/>
              <a:t>, al mismo tiempo que funciona como un compendio de </a:t>
            </a:r>
            <a:r>
              <a:rPr lang="es-ES" sz="2400" b="1" i="1" dirty="0"/>
              <a:t>buenas prácticas</a:t>
            </a:r>
            <a:r>
              <a:rPr lang="es-ES" sz="2400" i="1" dirty="0"/>
              <a:t> editoriales</a:t>
            </a:r>
            <a:r>
              <a:rPr lang="es-ES" sz="2400" dirty="0"/>
              <a:t>.”</a:t>
            </a:r>
          </a:p>
          <a:p>
            <a:pPr lvl="0"/>
            <a:endParaRPr lang="es-ES" sz="2400" dirty="0" smtClean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s-ES" sz="2400" b="0" dirty="0" smtClean="0"/>
              <a:t>Apoyo a la profesionalización de los equipos editoriales,  </a:t>
            </a:r>
            <a:r>
              <a:rPr lang="es-ES" sz="2400" b="0" dirty="0"/>
              <a:t>impulso a la calidad </a:t>
            </a:r>
            <a:r>
              <a:rPr lang="es-ES" sz="2400" b="0" dirty="0" smtClean="0"/>
              <a:t>y reconocimiento de la labor editorial: las </a:t>
            </a:r>
            <a:r>
              <a:rPr lang="es-ES" sz="2400" dirty="0" smtClean="0"/>
              <a:t>calificaciones</a:t>
            </a:r>
            <a:r>
              <a:rPr lang="es-ES" sz="2400" b="0" dirty="0" smtClean="0"/>
              <a:t> para </a:t>
            </a:r>
            <a:r>
              <a:rPr lang="es-ES" sz="2400" b="0" dirty="0"/>
              <a:t>el catálogo </a:t>
            </a:r>
            <a:r>
              <a:rPr lang="es-ES" sz="2400" b="0" dirty="0" smtClean="0"/>
              <a:t>2.0</a:t>
            </a:r>
          </a:p>
          <a:p>
            <a:pPr lvl="0"/>
            <a:endParaRPr lang="es-ES" sz="24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b="0" dirty="0" smtClean="0"/>
              <a:t>Malas prácticas</a:t>
            </a:r>
            <a:r>
              <a:rPr lang="es-ES" sz="2400" b="0" dirty="0"/>
              <a:t>: prevención, </a:t>
            </a:r>
            <a:r>
              <a:rPr lang="es-ES" sz="2400" b="0" dirty="0" smtClean="0"/>
              <a:t>detección </a:t>
            </a:r>
            <a:r>
              <a:rPr lang="es-ES" sz="2400" b="0" dirty="0"/>
              <a:t>y tratamiento</a:t>
            </a:r>
            <a:r>
              <a:rPr lang="es-ES" sz="2400" b="0" dirty="0" smtClean="0"/>
              <a:t>. Mandatos del grupo de </a:t>
            </a:r>
            <a:r>
              <a:rPr lang="es-ES" sz="2400" b="0" dirty="0"/>
              <a:t>trabajo </a:t>
            </a:r>
            <a:r>
              <a:rPr lang="es-ES" sz="2400" dirty="0" smtClean="0"/>
              <a:t>“Identificación </a:t>
            </a:r>
            <a:r>
              <a:rPr lang="es-ES" sz="2400" dirty="0"/>
              <a:t>de revistas de dudosa </a:t>
            </a:r>
            <a:r>
              <a:rPr lang="es-ES" sz="2400" dirty="0" smtClean="0"/>
              <a:t>calidad" </a:t>
            </a:r>
            <a:r>
              <a:rPr lang="es-ES" sz="2400" b="0" dirty="0" smtClean="0"/>
              <a:t>en </a:t>
            </a:r>
            <a:r>
              <a:rPr lang="es-ES" sz="2400" b="0" dirty="0" err="1" smtClean="0"/>
              <a:t>Latindex</a:t>
            </a:r>
            <a:r>
              <a:rPr lang="es-ES" sz="2400" dirty="0" smtClean="0"/>
              <a:t>.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640386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60648"/>
            <a:ext cx="8784976" cy="648072"/>
          </a:xfrm>
        </p:spPr>
        <p:txBody>
          <a:bodyPr>
            <a:normAutofit/>
          </a:bodyPr>
          <a:lstStyle/>
          <a:p>
            <a:pPr algn="ctr"/>
            <a:r>
              <a:rPr lang="es-ES" sz="2400" cap="none" dirty="0" smtClean="0">
                <a:solidFill>
                  <a:schemeClr val="tx2">
                    <a:lumMod val="75000"/>
                  </a:schemeClr>
                </a:solidFill>
              </a:rPr>
              <a:t>Actualización de la metodología</a:t>
            </a:r>
            <a:endParaRPr lang="es-ES" sz="2400" cap="none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628800"/>
            <a:ext cx="8208912" cy="5085184"/>
          </a:xfrm>
        </p:spPr>
        <p:txBody>
          <a:bodyPr>
            <a:normAutofit/>
          </a:bodyPr>
          <a:lstStyle/>
          <a:p>
            <a:pPr lvl="0" algn="just"/>
            <a:r>
              <a:rPr lang="es-ES" sz="2400" b="0" dirty="0" smtClean="0"/>
              <a:t>Información </a:t>
            </a:r>
            <a:r>
              <a:rPr lang="es-ES" sz="2400" b="0" dirty="0"/>
              <a:t>visible y consultable en la </a:t>
            </a:r>
            <a:r>
              <a:rPr lang="es-ES" sz="2400" dirty="0"/>
              <a:t>página web institucional u oficial de cada </a:t>
            </a:r>
            <a:r>
              <a:rPr lang="es-ES" sz="2400" dirty="0" smtClean="0"/>
              <a:t>revista</a:t>
            </a:r>
            <a:r>
              <a:rPr lang="es-ES" sz="2400" b="0" dirty="0" smtClean="0"/>
              <a:t>.</a:t>
            </a:r>
          </a:p>
          <a:p>
            <a:pPr lvl="0" algn="just"/>
            <a:r>
              <a:rPr lang="es-ES" sz="2400" b="0" dirty="0" smtClean="0"/>
              <a:t>	Se </a:t>
            </a:r>
            <a:r>
              <a:rPr lang="es-ES" sz="2400" b="0" dirty="0"/>
              <a:t>considera como sitio web institucional aquel que está bajo la responsabilidad de la entidad editora de la </a:t>
            </a:r>
            <a:r>
              <a:rPr lang="es-ES" sz="2400" b="0" dirty="0" smtClean="0"/>
              <a:t>revista. Se </a:t>
            </a:r>
            <a:r>
              <a:rPr lang="es-ES" sz="2400" b="0" dirty="0"/>
              <a:t>considera sitio web oficial aquel que no estando bajo la responsabilidad de la institución editora de la revista, ofrece servicios de gestión, edición y acceso a los contenidos de la revista</a:t>
            </a:r>
            <a:r>
              <a:rPr lang="es-ES" sz="2400" b="0" dirty="0" smtClean="0"/>
              <a:t>.</a:t>
            </a:r>
          </a:p>
          <a:p>
            <a:pPr lvl="0" algn="just"/>
            <a:r>
              <a:rPr lang="es-ES" sz="2400" b="0" dirty="0" smtClean="0"/>
              <a:t>Se </a:t>
            </a:r>
            <a:r>
              <a:rPr lang="es-ES" sz="2400" b="0" dirty="0"/>
              <a:t>busca impulsar la </a:t>
            </a:r>
            <a:r>
              <a:rPr lang="es-ES" sz="2400" dirty="0"/>
              <a:t>profesionalización de los equipos editoriales institucionales para que las revistas no dependan de iniciativas externas para el acceso a sus contenidos y su difusión</a:t>
            </a:r>
            <a:r>
              <a:rPr lang="es-ES" sz="2400" b="0" dirty="0" smtClean="0"/>
              <a:t>.</a:t>
            </a:r>
            <a:endParaRPr lang="es-ES" b="0" dirty="0"/>
          </a:p>
        </p:txBody>
      </p:sp>
    </p:spTree>
    <p:extLst>
      <p:ext uri="{BB962C8B-B14F-4D97-AF65-F5344CB8AC3E}">
        <p14:creationId xmlns:p14="http://schemas.microsoft.com/office/powerpoint/2010/main" val="419719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188640"/>
            <a:ext cx="8712968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es-ES" cap="none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ES" cap="none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ES" sz="3100" cap="none" dirty="0" smtClean="0">
                <a:solidFill>
                  <a:schemeClr val="tx2">
                    <a:lumMod val="75000"/>
                  </a:schemeClr>
                </a:solidFill>
              </a:rPr>
              <a:t>El </a:t>
            </a:r>
            <a:r>
              <a:rPr lang="es-ES" sz="3100" cap="none" dirty="0">
                <a:solidFill>
                  <a:schemeClr val="tx2">
                    <a:lumMod val="75000"/>
                  </a:schemeClr>
                </a:solidFill>
              </a:rPr>
              <a:t>Catálogo 2.0 </a:t>
            </a:r>
            <a:r>
              <a:rPr lang="es-ES" sz="3100" cap="none" dirty="0" smtClean="0">
                <a:solidFill>
                  <a:schemeClr val="tx2">
                    <a:lumMod val="75000"/>
                  </a:schemeClr>
                </a:solidFill>
              </a:rPr>
              <a:t>en proceso de  elaboración </a:t>
            </a:r>
            <a:r>
              <a:rPr lang="es-ES" cap="none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ES" cap="none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s-ES" sz="2700" dirty="0">
              <a:latin typeface="Arial Black" panose="020B0A04020102020204" pitchFamily="34" charset="0"/>
            </a:endParaRPr>
          </a:p>
        </p:txBody>
      </p:sp>
      <p:pic>
        <p:nvPicPr>
          <p:cNvPr id="4" name="Picture 2" descr="C:\Users\09293848p\Downloads\chart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618514"/>
            <a:ext cx="6624736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3090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916832"/>
            <a:ext cx="8291264" cy="4680520"/>
          </a:xfrm>
        </p:spPr>
        <p:txBody>
          <a:bodyPr>
            <a:normAutofit/>
          </a:bodyPr>
          <a:lstStyle/>
          <a:p>
            <a:r>
              <a:rPr lang="es-ES" sz="2400" b="0" dirty="0" smtClean="0"/>
              <a:t>Efectos </a:t>
            </a:r>
            <a:r>
              <a:rPr lang="es-ES" sz="2400" b="0" dirty="0"/>
              <a:t>de la implantación de nuevas características y de la reconfiguración de aquellas que son básicas y de obligado cumplimiento: </a:t>
            </a:r>
            <a:r>
              <a:rPr lang="es-ES" sz="2400" dirty="0"/>
              <a:t>un umbral de calidad más </a:t>
            </a:r>
            <a:r>
              <a:rPr lang="es-ES" sz="2400" dirty="0" smtClean="0"/>
              <a:t>exigente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b="0" dirty="0" smtClean="0"/>
              <a:t>Características básicas: el </a:t>
            </a:r>
            <a:r>
              <a:rPr lang="es-ES" sz="2400" dirty="0" smtClean="0"/>
              <a:t>sistema de arbitraje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b="0" dirty="0" smtClean="0"/>
              <a:t>Características relacionadas con la </a:t>
            </a:r>
            <a:r>
              <a:rPr lang="es-ES" sz="2400" dirty="0" smtClean="0"/>
              <a:t>incorporación de avances  tecnológicos</a:t>
            </a:r>
            <a:r>
              <a:rPr lang="es-ES" sz="2400" b="0" dirty="0" smtClean="0"/>
              <a:t> en la edición y difusión de revistas en línea: desde el uso </a:t>
            </a:r>
            <a:r>
              <a:rPr lang="es-ES" sz="2400" b="0" dirty="0"/>
              <a:t>de protocolos de </a:t>
            </a:r>
            <a:r>
              <a:rPr lang="es-ES" sz="2400" b="0" dirty="0" smtClean="0"/>
              <a:t>interoperabilidad a las políticas </a:t>
            </a:r>
            <a:r>
              <a:rPr lang="es-ES" sz="2400" b="0" dirty="0"/>
              <a:t>de preservación </a:t>
            </a:r>
            <a:r>
              <a:rPr lang="es-ES" sz="2400" b="0" dirty="0" smtClean="0"/>
              <a:t>digital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/>
              <a:t>Nuevas </a:t>
            </a:r>
            <a:r>
              <a:rPr lang="es-ES" sz="2400" dirty="0"/>
              <a:t>características</a:t>
            </a:r>
            <a:r>
              <a:rPr lang="es-ES" sz="2400" b="0" dirty="0"/>
              <a:t>: </a:t>
            </a:r>
            <a:r>
              <a:rPr lang="es-ES" sz="2400" b="0" dirty="0" smtClean="0"/>
              <a:t>políticas </a:t>
            </a:r>
            <a:r>
              <a:rPr lang="es-ES" sz="2400" b="0" dirty="0"/>
              <a:t>de acceso y </a:t>
            </a:r>
            <a:r>
              <a:rPr lang="es-ES" sz="2400" b="0" dirty="0" err="1" smtClean="0"/>
              <a:t>reuso</a:t>
            </a:r>
            <a:r>
              <a:rPr lang="es-ES" sz="2400" b="0" dirty="0" smtClean="0"/>
              <a:t>, adopción </a:t>
            </a:r>
            <a:r>
              <a:rPr lang="es-ES" sz="2400" b="0" dirty="0"/>
              <a:t>de códigos de </a:t>
            </a:r>
            <a:r>
              <a:rPr lang="es-ES" sz="2400" b="0" dirty="0" smtClean="0"/>
              <a:t>ética y detección </a:t>
            </a:r>
            <a:r>
              <a:rPr lang="es-ES" sz="2400" b="0" dirty="0"/>
              <a:t>de </a:t>
            </a:r>
            <a:r>
              <a:rPr lang="es-ES" sz="2400" b="0" dirty="0" smtClean="0"/>
              <a:t>plagio</a:t>
            </a:r>
            <a:endParaRPr lang="es-ES" sz="2400" b="0" dirty="0"/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764704"/>
            <a:ext cx="8712968" cy="1296144"/>
          </a:xfrm>
        </p:spPr>
        <p:txBody>
          <a:bodyPr>
            <a:noAutofit/>
          </a:bodyPr>
          <a:lstStyle/>
          <a:p>
            <a:pPr algn="ctr"/>
            <a: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  <a:t/>
            </a:r>
            <a:b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</a:br>
            <a: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  <a:t/>
            </a:r>
            <a:b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</a:br>
            <a: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  <a:t/>
            </a:r>
            <a:b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</a:br>
            <a: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  <a:t/>
            </a:r>
            <a:b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</a:br>
            <a: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  <a:t/>
            </a:r>
            <a:b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</a:br>
            <a: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  <a:t/>
            </a:r>
            <a:b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</a:br>
            <a: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  <a:t/>
            </a:r>
            <a:b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</a:br>
            <a: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  <a:t/>
            </a:r>
            <a:b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</a:br>
            <a: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  <a:t/>
            </a:r>
            <a:b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</a:br>
            <a: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  <a:t/>
            </a:r>
            <a:b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</a:br>
            <a:r>
              <a:rPr lang="es-ES" sz="2400" b="1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  <a:t/>
            </a:r>
            <a:br>
              <a:rPr lang="es-ES" sz="2400" b="1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</a:br>
            <a:r>
              <a:rPr lang="es-ES" sz="2400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  <a:t/>
            </a:r>
            <a:br>
              <a:rPr lang="es-ES" sz="2400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</a:br>
            <a:r>
              <a:rPr lang="es-ES" sz="2400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  <a:t/>
            </a:r>
            <a:br>
              <a:rPr lang="es-ES" sz="2400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</a:br>
            <a:r>
              <a:rPr lang="es-ES" sz="2400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  <a:t/>
            </a:r>
            <a:br>
              <a:rPr lang="es-ES" sz="2400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</a:br>
            <a:r>
              <a:rPr lang="es-ES" sz="2400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  <a:t/>
            </a:r>
            <a:br>
              <a:rPr lang="es-ES" sz="2400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</a:br>
            <a:r>
              <a:rPr lang="es-ES" sz="2400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  <a:t/>
            </a:r>
            <a:br>
              <a:rPr lang="es-ES" sz="2400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</a:br>
            <a:r>
              <a:rPr lang="es-ES" sz="2400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  <a:t/>
            </a:r>
            <a:br>
              <a:rPr lang="es-ES" sz="2400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</a:br>
            <a:r>
              <a:rPr lang="es-ES" sz="2400" cap="none" dirty="0" smtClean="0">
                <a:solidFill>
                  <a:schemeClr val="tx2">
                    <a:lumMod val="75000"/>
                  </a:schemeClr>
                </a:solidFill>
                <a:latin typeface="Arial Black" panose="020B0A04020102020204" pitchFamily="34" charset="0"/>
                <a:ea typeface="Calibri"/>
                <a:cs typeface="Gill Sans MT"/>
              </a:rPr>
              <a:t>Calificaciones </a:t>
            </a:r>
            <a:r>
              <a:rPr lang="es-ES" sz="2400" cap="none" dirty="0">
                <a:solidFill>
                  <a:schemeClr val="tx2">
                    <a:lumMod val="75000"/>
                  </a:schemeClr>
                </a:solidFill>
                <a:latin typeface="Arial Black" panose="020B0A04020102020204" pitchFamily="34" charset="0"/>
                <a:ea typeface="Calibri"/>
                <a:cs typeface="Gill Sans MT"/>
              </a:rPr>
              <a:t>para el catálogo 2.0 en el </a:t>
            </a:r>
            <a:r>
              <a:rPr lang="es-ES" sz="2400" cap="none" dirty="0" smtClean="0">
                <a:solidFill>
                  <a:schemeClr val="tx2">
                    <a:lumMod val="75000"/>
                  </a:schemeClr>
                </a:solidFill>
                <a:latin typeface="Arial Black" panose="020B0A04020102020204" pitchFamily="34" charset="0"/>
                <a:ea typeface="Calibri"/>
                <a:cs typeface="Gill Sans MT"/>
              </a:rPr>
              <a:t/>
            </a:r>
            <a:br>
              <a:rPr lang="es-ES" sz="2400" cap="none" dirty="0" smtClean="0">
                <a:solidFill>
                  <a:schemeClr val="tx2">
                    <a:lumMod val="75000"/>
                  </a:schemeClr>
                </a:solidFill>
                <a:latin typeface="Arial Black" panose="020B0A04020102020204" pitchFamily="34" charset="0"/>
                <a:ea typeface="Calibri"/>
                <a:cs typeface="Gill Sans MT"/>
              </a:rPr>
            </a:br>
            <a:r>
              <a:rPr lang="es-ES" sz="2400" cap="none" dirty="0" smtClean="0">
                <a:solidFill>
                  <a:schemeClr val="tx2">
                    <a:lumMod val="75000"/>
                  </a:schemeClr>
                </a:solidFill>
                <a:latin typeface="Arial Black" panose="020B0A04020102020204" pitchFamily="34" charset="0"/>
                <a:ea typeface="Calibri"/>
                <a:cs typeface="Gill Sans MT"/>
              </a:rPr>
              <a:t>Centro </a:t>
            </a:r>
            <a:r>
              <a:rPr lang="es-ES" sz="2400" cap="none" dirty="0">
                <a:solidFill>
                  <a:schemeClr val="tx2">
                    <a:lumMod val="75000"/>
                  </a:schemeClr>
                </a:solidFill>
                <a:latin typeface="Arial Black" panose="020B0A04020102020204" pitchFamily="34" charset="0"/>
                <a:ea typeface="Calibri"/>
                <a:cs typeface="Gill Sans MT"/>
              </a:rPr>
              <a:t>Nacional de Acopio de España </a:t>
            </a:r>
            <a:br>
              <a:rPr lang="es-ES" sz="2400" cap="none" dirty="0">
                <a:solidFill>
                  <a:schemeClr val="tx2">
                    <a:lumMod val="75000"/>
                  </a:schemeClr>
                </a:solidFill>
                <a:latin typeface="Arial Black" panose="020B0A04020102020204" pitchFamily="34" charset="0"/>
                <a:ea typeface="Calibri"/>
                <a:cs typeface="Gill Sans MT"/>
              </a:rPr>
            </a:br>
            <a:r>
              <a:rPr lang="es-ES" sz="2000" b="1" cap="none" dirty="0" smtClean="0">
                <a:solidFill>
                  <a:schemeClr val="tx2">
                    <a:lumMod val="75000"/>
                  </a:schemeClr>
                </a:solidFill>
                <a:latin typeface="Arial Black" panose="020B0A04020102020204" pitchFamily="34" charset="0"/>
                <a:ea typeface="Calibri"/>
                <a:cs typeface="Gill Sans MT"/>
              </a:rPr>
              <a:t/>
            </a:r>
            <a:br>
              <a:rPr lang="es-ES" sz="2000" b="1" cap="none" dirty="0" smtClean="0">
                <a:solidFill>
                  <a:schemeClr val="tx2">
                    <a:lumMod val="75000"/>
                  </a:schemeClr>
                </a:solidFill>
                <a:latin typeface="Arial Black" panose="020B0A04020102020204" pitchFamily="34" charset="0"/>
                <a:ea typeface="Calibri"/>
                <a:cs typeface="Gill Sans MT"/>
              </a:rPr>
            </a:br>
            <a:r>
              <a:rPr lang="es-ES" sz="2000" b="1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  <a:t> </a:t>
            </a:r>
            <a:endParaRPr lang="es-ES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56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620688"/>
            <a:ext cx="7427168" cy="903630"/>
          </a:xfrm>
        </p:spPr>
        <p:txBody>
          <a:bodyPr>
            <a:noAutofit/>
          </a:bodyPr>
          <a:lstStyle/>
          <a:p>
            <a:pPr algn="ctr"/>
            <a:r>
              <a:rPr lang="es-ES" sz="1600" dirty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  <a:t/>
            </a:r>
            <a:br>
              <a:rPr lang="es-ES" sz="1600" dirty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</a:br>
            <a: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  <a:t/>
            </a:r>
            <a:b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</a:br>
            <a:r>
              <a:rPr lang="es-ES" sz="1600" dirty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  <a:t/>
            </a:r>
            <a:br>
              <a:rPr lang="es-ES" sz="1600" dirty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</a:br>
            <a: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  <a:t/>
            </a:r>
            <a:br>
              <a:rPr lang="es-ES" sz="1600" dirty="0" smtClean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</a:br>
            <a:r>
              <a:rPr lang="es-ES" sz="2400" b="1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  <a:t>Prevención y detección de malas prácticas en la gestión editorial</a:t>
            </a:r>
            <a:endParaRPr lang="es-ES" sz="2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988840"/>
            <a:ext cx="7704856" cy="4536504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s-ES" sz="3400" b="0" dirty="0" smtClean="0"/>
              <a:t>La labor </a:t>
            </a:r>
            <a:r>
              <a:rPr lang="es-ES" sz="3400" b="0" dirty="0"/>
              <a:t>de </a:t>
            </a:r>
            <a:r>
              <a:rPr lang="es-ES" sz="3400" b="0" dirty="0" smtClean="0"/>
              <a:t>orientación y guía para la prevención. El </a:t>
            </a:r>
            <a:r>
              <a:rPr lang="es-ES" sz="3400" b="0" dirty="0"/>
              <a:t>papel pedagógico y </a:t>
            </a:r>
            <a:r>
              <a:rPr lang="es-ES" sz="3400" b="0" dirty="0" smtClean="0"/>
              <a:t>didáctico</a:t>
            </a:r>
            <a:r>
              <a:rPr lang="es-ES" sz="3400" b="0" dirty="0"/>
              <a:t> </a:t>
            </a:r>
            <a:r>
              <a:rPr lang="es-ES" sz="3400" b="0" dirty="0" smtClean="0"/>
              <a:t>de </a:t>
            </a:r>
            <a:r>
              <a:rPr lang="es-ES" sz="3400" b="0" dirty="0" err="1" smtClean="0"/>
              <a:t>Latindex</a:t>
            </a:r>
            <a:endParaRPr lang="es-ES" sz="3400" b="0" dirty="0" smtClean="0"/>
          </a:p>
          <a:p>
            <a:pPr marL="342900" indent="-342900">
              <a:buFontTx/>
              <a:buChar char="-"/>
            </a:pPr>
            <a:endParaRPr lang="es-ES" sz="34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s-ES" sz="3400" b="0" dirty="0"/>
              <a:t>Dificultades para la detección </a:t>
            </a:r>
            <a:r>
              <a:rPr lang="es-ES" sz="3400" b="0" dirty="0" smtClean="0"/>
              <a:t>de </a:t>
            </a:r>
            <a:r>
              <a:rPr lang="es-ES" sz="3400" b="0" dirty="0"/>
              <a:t>malas prácticas: </a:t>
            </a:r>
          </a:p>
          <a:p>
            <a:pPr marL="800100" lvl="1" indent="-342900" algn="just">
              <a:buFontTx/>
              <a:buChar char="-"/>
            </a:pPr>
            <a:r>
              <a:rPr lang="es-ES" sz="3400" dirty="0"/>
              <a:t>El continuo entre el desconocimiento y/o falta de experiencia, malas prácticas esporádicas, malas prácticas deliberadas, falta de integridad y claro fraude. Las revistas ‘</a:t>
            </a:r>
            <a:r>
              <a:rPr lang="es-ES" sz="3400" i="1" dirty="0" err="1"/>
              <a:t>borderline</a:t>
            </a:r>
            <a:r>
              <a:rPr lang="es-ES" sz="3400" dirty="0"/>
              <a:t>’. </a:t>
            </a:r>
          </a:p>
          <a:p>
            <a:pPr lvl="1" indent="0">
              <a:buNone/>
            </a:pPr>
            <a:endParaRPr lang="es-ES" sz="3400" dirty="0"/>
          </a:p>
          <a:p>
            <a:pPr marL="800100" lvl="1" indent="-342900">
              <a:buFontTx/>
              <a:buChar char="-"/>
            </a:pPr>
            <a:r>
              <a:rPr lang="es-ES" sz="3400" dirty="0"/>
              <a:t>Comprobación meticulosa de la integridad de la revista, la composición del cuerpo </a:t>
            </a:r>
            <a:r>
              <a:rPr lang="es-ES" sz="3400" dirty="0" smtClean="0"/>
              <a:t>editorial </a:t>
            </a:r>
            <a:r>
              <a:rPr lang="es-ES" sz="3400" dirty="0"/>
              <a:t>y la revisión por pares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944834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332656"/>
            <a:ext cx="7427168" cy="1152128"/>
          </a:xfrm>
        </p:spPr>
        <p:txBody>
          <a:bodyPr>
            <a:noAutofit/>
          </a:bodyPr>
          <a:lstStyle/>
          <a:p>
            <a:pPr algn="ctr"/>
            <a:r>
              <a:rPr lang="es-ES" sz="1600" dirty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  <a:t/>
            </a:r>
            <a:br>
              <a:rPr lang="es-ES" sz="1600" dirty="0">
                <a:solidFill>
                  <a:srgbClr val="000000"/>
                </a:solidFill>
                <a:latin typeface="Gill Sans MT"/>
                <a:ea typeface="Calibri"/>
                <a:cs typeface="Gill Sans MT"/>
              </a:rPr>
            </a:br>
            <a:r>
              <a:rPr lang="es-ES" sz="2400" b="1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  <a:t>Identificación </a:t>
            </a:r>
            <a:r>
              <a:rPr lang="es-ES" sz="2400" b="1" cap="none" dirty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  <a:t>de revistas de dudosa calidad </a:t>
            </a:r>
            <a:r>
              <a:rPr lang="es-ES" sz="2400" b="1" cap="none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  <a:t>en </a:t>
            </a:r>
            <a:r>
              <a:rPr lang="es-ES" sz="2400" b="1" cap="none" dirty="0" err="1" smtClean="0">
                <a:solidFill>
                  <a:schemeClr val="tx2">
                    <a:lumMod val="75000"/>
                  </a:schemeClr>
                </a:solidFill>
                <a:ea typeface="Calibri"/>
                <a:cs typeface="Gill Sans MT"/>
              </a:rPr>
              <a:t>Latindex</a:t>
            </a:r>
            <a:endParaRPr lang="es-ES" sz="2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754081"/>
            <a:ext cx="8136904" cy="5112568"/>
          </a:xfrm>
        </p:spPr>
        <p:txBody>
          <a:bodyPr>
            <a:normAutofit fontScale="92500"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s-ES" sz="2600" b="0" dirty="0" smtClean="0"/>
              <a:t>¿Existen revistas fraudulentas o espurias en Iberoamérica?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s-ES" sz="2600" b="0" dirty="0"/>
              <a:t>Información para editores sobre las revistas que infringen la ética y las buenas prácticas editoriales: </a:t>
            </a:r>
            <a:r>
              <a:rPr lang="es-ES" sz="2600" dirty="0"/>
              <a:t>“</a:t>
            </a:r>
            <a:r>
              <a:rPr lang="es-ES" sz="2600" dirty="0" err="1"/>
              <a:t>Latindex</a:t>
            </a:r>
            <a:r>
              <a:rPr lang="es-ES" sz="2600" dirty="0"/>
              <a:t> se reserva el derecho de excluir revistas de dudosa calidad (revistas espurias</a:t>
            </a:r>
            <a:r>
              <a:rPr lang="es-ES" sz="2600" dirty="0" smtClean="0"/>
              <a:t>)”</a:t>
            </a:r>
            <a:r>
              <a:rPr lang="es-ES" sz="2600" b="0" dirty="0" smtClean="0"/>
              <a:t> </a:t>
            </a:r>
            <a:endParaRPr lang="es-ES" sz="2600" b="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s-ES" sz="2600" b="0" dirty="0" smtClean="0"/>
              <a:t>Mandatos </a:t>
            </a:r>
            <a:r>
              <a:rPr lang="es-ES" sz="2600" b="0" dirty="0"/>
              <a:t>del grupo de trabajo “Identificación de revistas de dudosa calidad" en </a:t>
            </a:r>
            <a:r>
              <a:rPr lang="es-ES" sz="2600" b="0" dirty="0" err="1" smtClean="0"/>
              <a:t>Latindex</a:t>
            </a:r>
            <a:r>
              <a:rPr lang="es-ES" sz="2600" b="0" dirty="0" smtClean="0"/>
              <a:t>:</a:t>
            </a:r>
          </a:p>
          <a:p>
            <a:pPr marL="274320" lvl="1" indent="0" algn="just">
              <a:buNone/>
            </a:pPr>
            <a:r>
              <a:rPr lang="es-ES" sz="2200" dirty="0" smtClean="0"/>
              <a:t>Definir </a:t>
            </a:r>
            <a:r>
              <a:rPr lang="es-ES" sz="2200" dirty="0"/>
              <a:t>la política a seguir con las revistas que incurren en prácticas fraudulentas </a:t>
            </a:r>
            <a:r>
              <a:rPr lang="es-ES" sz="2200" dirty="0" smtClean="0"/>
              <a:t>para </a:t>
            </a:r>
            <a:r>
              <a:rPr lang="es-ES" sz="2200" dirty="0"/>
              <a:t>asegurar de manera inequívoca la integridad de las publicaciones que se </a:t>
            </a:r>
            <a:r>
              <a:rPr lang="es-ES" sz="2200" dirty="0" smtClean="0"/>
              <a:t>incluyen en </a:t>
            </a:r>
            <a:r>
              <a:rPr lang="es-ES" sz="2200" dirty="0"/>
              <a:t>el Catálogo</a:t>
            </a:r>
            <a:r>
              <a:rPr lang="es-ES" sz="22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s-ES" sz="2600" b="0" dirty="0" smtClean="0"/>
              <a:t>Listas blancas </a:t>
            </a:r>
            <a:r>
              <a:rPr lang="es-ES" sz="2600" b="0" i="1" dirty="0" smtClean="0"/>
              <a:t>vs</a:t>
            </a:r>
            <a:r>
              <a:rPr lang="es-ES" sz="2600" b="0" dirty="0" smtClean="0"/>
              <a:t> listas negras</a:t>
            </a:r>
            <a:endParaRPr lang="es-ES" sz="2800" dirty="0" smtClean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07767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861048"/>
            <a:ext cx="7772400" cy="1224136"/>
          </a:xfrm>
        </p:spPr>
        <p:txBody>
          <a:bodyPr/>
          <a:lstStyle/>
          <a:p>
            <a:pPr algn="ctr"/>
            <a:r>
              <a:rPr lang="es-ES" sz="2800" b="1" i="1" cap="none" dirty="0" smtClean="0">
                <a:latin typeface="+mn-lt"/>
              </a:rPr>
              <a:t>teresa.abejon@cchs.csic.es</a:t>
            </a:r>
            <a:br>
              <a:rPr lang="es-ES" sz="2800" b="1" i="1" cap="none" dirty="0" smtClean="0">
                <a:latin typeface="+mn-lt"/>
              </a:rPr>
            </a:br>
            <a:endParaRPr lang="es-ES" sz="2800" b="1" i="1" cap="none" dirty="0">
              <a:latin typeface="+mn-lt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9552" y="2420888"/>
            <a:ext cx="7920880" cy="864096"/>
          </a:xfrm>
        </p:spPr>
        <p:txBody>
          <a:bodyPr>
            <a:normAutofit/>
          </a:bodyPr>
          <a:lstStyle/>
          <a:p>
            <a:r>
              <a:rPr lang="es-ES" cap="none" dirty="0" smtClean="0"/>
              <a:t>	</a:t>
            </a:r>
            <a:r>
              <a:rPr lang="es-ES" sz="2800" cap="none" dirty="0" smtClean="0">
                <a:solidFill>
                  <a:schemeClr val="tx2">
                    <a:lumMod val="75000"/>
                  </a:schemeClr>
                </a:solidFill>
              </a:rPr>
              <a:t>Muchas gracias por su atención</a:t>
            </a:r>
            <a:endParaRPr lang="es-ES" sz="2800" cap="none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92696"/>
            <a:ext cx="1485131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764704"/>
            <a:ext cx="2030413" cy="706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42363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3429</TotalTime>
  <Words>377</Words>
  <Application>Microsoft Office PowerPoint</Application>
  <PresentationFormat>Presentación en pantalla (4:3)</PresentationFormat>
  <Paragraphs>44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Esencial</vt:lpstr>
      <vt:lpstr>   Calidad y prevención de malas prácticas editoriales en Latindex       Teresa Abejón Peña  Coordinadora del Centro de Acopio Latindex en España  (Consejo Superior de Investigaciones Científicas) </vt:lpstr>
      <vt:lpstr>El Catálogo 2.0 de Latindex </vt:lpstr>
      <vt:lpstr>Actualización de la metodología</vt:lpstr>
      <vt:lpstr> El Catálogo 2.0 en proceso de  elaboración  </vt:lpstr>
      <vt:lpstr>                 Calificaciones para el catálogo 2.0 en el  Centro Nacional de Acopio de España    </vt:lpstr>
      <vt:lpstr>    Prevención y detección de malas prácticas en la gestión editorial</vt:lpstr>
      <vt:lpstr> Identificación de revistas de dudosa calidad en Latindex</vt:lpstr>
      <vt:lpstr>teresa.abejon@cchs.csic.es </vt:lpstr>
    </vt:vector>
  </TitlesOfParts>
  <Company>CSIC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CCHS</dc:creator>
  <cp:lastModifiedBy>CCHS</cp:lastModifiedBy>
  <cp:revision>279</cp:revision>
  <dcterms:created xsi:type="dcterms:W3CDTF">2015-03-23T09:18:08Z</dcterms:created>
  <dcterms:modified xsi:type="dcterms:W3CDTF">2019-05-17T13:07:18Z</dcterms:modified>
</cp:coreProperties>
</file>