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7" r:id="rId5"/>
    <p:sldId id="269" r:id="rId6"/>
    <p:sldId id="270" r:id="rId7"/>
    <p:sldId id="271" r:id="rId8"/>
    <p:sldId id="272" r:id="rId9"/>
    <p:sldId id="266" r:id="rId10"/>
    <p:sldId id="273" r:id="rId11"/>
    <p:sldId id="274" r:id="rId12"/>
    <p:sldId id="275" r:id="rId13"/>
    <p:sldId id="260" r:id="rId14"/>
    <p:sldId id="276" r:id="rId15"/>
    <p:sldId id="263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S" sz="4000" dirty="0"/>
              <a:t>Cumplimiento de criterios Catálogo 2.0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1.5902149305814836E-2"/>
          <c:y val="6.6021498818971805E-2"/>
          <c:w val="0.9681957013883703"/>
          <c:h val="0.81376601271356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Cumplimiento de criterios Catálogo 2.0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Básicas</c:v>
                </c:pt>
                <c:pt idx="1">
                  <c:v>Presentación</c:v>
                </c:pt>
                <c:pt idx="2">
                  <c:v>Gestión y política editorial</c:v>
                </c:pt>
                <c:pt idx="3">
                  <c:v>Contenido</c:v>
                </c:pt>
                <c:pt idx="4">
                  <c:v>Revistas en línea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 formatCode="0%">
                  <c:v>1</c:v>
                </c:pt>
                <c:pt idx="1">
                  <c:v>0.71419999999999995</c:v>
                </c:pt>
                <c:pt idx="2">
                  <c:v>0.625</c:v>
                </c:pt>
                <c:pt idx="3" formatCode="0%">
                  <c:v>0.5</c:v>
                </c:pt>
                <c:pt idx="4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6-4627-B8C8-3EA4A32F7AD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44371640"/>
        <c:axId val="644365080"/>
      </c:barChart>
      <c:catAx>
        <c:axId val="64437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S"/>
          </a:p>
        </c:txPr>
        <c:crossAx val="644365080"/>
        <c:auto val="0"/>
        <c:lblAlgn val="ctr"/>
        <c:lblOffset val="100"/>
        <c:noMultiLvlLbl val="0"/>
      </c:catAx>
      <c:valAx>
        <c:axId val="6443650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4437164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200" dirty="0" smtClean="0"/>
              <a:t>Nº DE CARACTERÍSTICAS CUMPLIDAS</a:t>
            </a:r>
            <a:r>
              <a:rPr lang="es-ES" sz="3200" baseline="0" dirty="0" smtClean="0"/>
              <a:t> PARA ENTRAR EN EL CATÁLOGO 2.0</a:t>
            </a:r>
            <a:endParaRPr lang="es-ES" sz="3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E2-4E38-82A4-08CDF88F51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8E2-4E38-82A4-08CDF88F51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633519333643373"/>
                  <c:y val="0.115572591417491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D0ACAE-7C9B-4D85-B2BA-3E536CF523AA}" type="CATEGORYNAME">
                      <a:rPr lang="en-US" sz="2400"/>
                      <a:pPr>
                        <a:defRPr sz="2400"/>
                      </a:pPr>
                      <a:t>[NOMBRE DE CATEGORÍA]</a:t>
                    </a:fld>
                    <a:r>
                      <a:rPr lang="en-US" sz="2400" baseline="0" dirty="0"/>
                      <a:t>
</a:t>
                    </a:r>
                    <a:r>
                      <a:rPr lang="en-US" sz="2400" baseline="0" dirty="0" smtClean="0"/>
                      <a:t>= 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19354978257079"/>
                      <c:h val="0.22911601553315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E2-4E38-82A4-08CDF88F51E8}"/>
                </c:ext>
              </c:extLst>
            </c:dLbl>
            <c:dLbl>
              <c:idx val="1"/>
              <c:layout>
                <c:manualLayout>
                  <c:x val="0.20288932989746469"/>
                  <c:y val="-0.186626550538312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6C9AFF-879C-45A8-964A-26980CB4179F}" type="CATEGORYNAME">
                      <a:rPr lang="en-US" sz="2400"/>
                      <a:pPr>
                        <a:defRPr sz="2400"/>
                      </a:pPr>
                      <a:t>[NOMBRE DE CATEGORÍA]</a:t>
                    </a:fld>
                    <a:r>
                      <a:rPr lang="en-US" sz="2400" baseline="0" dirty="0"/>
                      <a:t>
</a:t>
                    </a:r>
                    <a:r>
                      <a:rPr lang="en-US" sz="2400" baseline="0" dirty="0" smtClean="0"/>
                      <a:t>= 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531852901300054"/>
                      <c:h val="0.286538575817157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8E2-4E38-82A4-08CDF88F5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2"/>
                <c:pt idx="0">
                  <c:v>Características básicas</c:v>
                </c:pt>
                <c:pt idx="1">
                  <c:v>Otras características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E2-4E38-82A4-08CDF88F51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20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53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11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15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33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60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46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74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64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47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EF9B-88EF-4BAD-AAA7-822369CAA8A5}" type="datetimeFigureOut">
              <a:rPr lang="es-ES" smtClean="0"/>
              <a:t>19/05/2019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CBE1-4393-430A-9ACC-3A0AA3C39E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08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6"/>
            <a:ext cx="9144000" cy="6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26480886"/>
              </p:ext>
            </p:extLst>
          </p:nvPr>
        </p:nvGraphicFramePr>
        <p:xfrm>
          <a:off x="323528" y="332656"/>
          <a:ext cx="856895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47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3600400" cy="36488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73016"/>
            <a:ext cx="4104456" cy="30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9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0312"/>
          <a:stretch/>
        </p:blipFill>
        <p:spPr>
          <a:xfrm>
            <a:off x="611560" y="332656"/>
            <a:ext cx="7753438" cy="37444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913"/>
          <a:stretch/>
        </p:blipFill>
        <p:spPr>
          <a:xfrm>
            <a:off x="3707904" y="4365104"/>
            <a:ext cx="4816599" cy="13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 b="27272"/>
          <a:stretch/>
        </p:blipFill>
        <p:spPr bwMode="auto">
          <a:xfrm>
            <a:off x="0" y="23245"/>
            <a:ext cx="540585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Resultado de imagen de plan de social media"/>
          <p:cNvSpPr>
            <a:spLocks noChangeAspect="1" noChangeArrowheads="1"/>
          </p:cNvSpPr>
          <p:nvPr/>
        </p:nvSpPr>
        <p:spPr bwMode="auto">
          <a:xfrm>
            <a:off x="155575" y="-1516063"/>
            <a:ext cx="56673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39552" y="2636912"/>
            <a:ext cx="8352928" cy="459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 smtClean="0"/>
              <a:t>Añadir datos que no aparecen de forma explícita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3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 smtClean="0"/>
              <a:t>Estándares bibliográficos internacionales, ampliamente aceptados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3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3600" dirty="0" smtClean="0"/>
              <a:t>Adopción de códigos de ética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4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6" descr="Resultado de imagen de plan de social media"/>
          <p:cNvSpPr>
            <a:spLocks noChangeAspect="1" noChangeArrowheads="1"/>
          </p:cNvSpPr>
          <p:nvPr/>
        </p:nvSpPr>
        <p:spPr bwMode="auto">
          <a:xfrm>
            <a:off x="155575" y="-1516063"/>
            <a:ext cx="56673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539552" y="263691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4000" dirty="0" smtClean="0"/>
              <a:t>Detección de plagio (</a:t>
            </a:r>
            <a:r>
              <a:rPr lang="es-ES" sz="4000" dirty="0" err="1" smtClean="0"/>
              <a:t>Turnitin</a:t>
            </a:r>
            <a:r>
              <a:rPr lang="es-ES" sz="4000" dirty="0" smtClean="0"/>
              <a:t>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4000" dirty="0" smtClean="0"/>
              <a:t>Diferentes formatos de edición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4000" dirty="0" smtClean="0"/>
              <a:t>Servicios de valor agregado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4000" dirty="0" smtClean="0"/>
              <a:t>Servicios de interactividad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4000" dirty="0" smtClean="0"/>
              <a:t>Implementar estadísticas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4000" dirty="0" smtClean="0"/>
              <a:t>Preservación digital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ES" sz="3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4" y="980728"/>
            <a:ext cx="6334293" cy="9693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476672"/>
            <a:ext cx="187163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Logo bt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85989"/>
            <a:ext cx="1879352" cy="18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cabezado de pág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933" y="4669343"/>
            <a:ext cx="2676171" cy="15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1016" y="368994"/>
            <a:ext cx="9145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/>
              <a:t>¡gracias </a:t>
            </a:r>
            <a:r>
              <a:rPr lang="es-ES" sz="6600" b="1" dirty="0" smtClean="0"/>
              <a:t>por </a:t>
            </a:r>
            <a:r>
              <a:rPr lang="es-ES" sz="6600" b="1" dirty="0" smtClean="0"/>
              <a:t>vuestra</a:t>
            </a:r>
            <a:r>
              <a:rPr lang="es-ES" sz="6600" b="1" dirty="0" smtClean="0"/>
              <a:t> </a:t>
            </a:r>
            <a:r>
              <a:rPr lang="es-ES" sz="6600" b="1" dirty="0" smtClean="0"/>
              <a:t>atención!</a:t>
            </a:r>
            <a:endParaRPr lang="es-ES" sz="6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10768" y="2695557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Leticia Barrionuevo</a:t>
            </a:r>
          </a:p>
          <a:p>
            <a:r>
              <a:rPr lang="es-ES" sz="3600" dirty="0" smtClean="0"/>
              <a:t>Mª del Mar García-Casado</a:t>
            </a:r>
          </a:p>
          <a:p>
            <a:r>
              <a:rPr lang="es-ES" sz="3600" dirty="0" smtClean="0"/>
              <a:t>Mª Teresa </a:t>
            </a:r>
            <a:r>
              <a:rPr lang="es-ES" sz="3600" dirty="0" err="1" smtClean="0"/>
              <a:t>Burón</a:t>
            </a:r>
            <a:r>
              <a:rPr lang="es-ES" sz="3600" dirty="0" smtClean="0"/>
              <a:t>-Álvarez</a:t>
            </a:r>
            <a:endParaRPr lang="es-ES" sz="36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027203"/>
            <a:ext cx="19208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-324544" y="6397666"/>
            <a:ext cx="680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s-ES" altLang="es-ES" sz="2000" b="1" dirty="0"/>
              <a:t>Las fotos utilizadas han sido extraídas de Google Imágenes</a:t>
            </a:r>
          </a:p>
        </p:txBody>
      </p:sp>
    </p:spTree>
    <p:extLst>
      <p:ext uri="{BB962C8B-B14F-4D97-AF65-F5344CB8AC3E}">
        <p14:creationId xmlns:p14="http://schemas.microsoft.com/office/powerpoint/2010/main" val="13141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43196"/>
          <a:stretch/>
        </p:blipFill>
        <p:spPr>
          <a:xfrm>
            <a:off x="5868144" y="4293096"/>
            <a:ext cx="2736304" cy="21709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1520" y="2420888"/>
            <a:ext cx="86409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4400" dirty="0" smtClean="0"/>
              <a:t>Diagnóstico de revistas</a:t>
            </a:r>
            <a:endParaRPr lang="es-ES" sz="4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4400" dirty="0" smtClean="0"/>
              <a:t>Estrategia para el cumplimiento de criterios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4400" dirty="0" smtClean="0"/>
              <a:t>Comité Asesor</a:t>
            </a:r>
            <a:endParaRPr lang="es-ES" sz="4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4400" dirty="0" smtClean="0"/>
              <a:t>Editores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72779"/>
          <a:stretch/>
        </p:blipFill>
        <p:spPr>
          <a:xfrm>
            <a:off x="107504" y="764704"/>
            <a:ext cx="6336704" cy="9681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5714" r="56786" b="51662"/>
          <a:stretch/>
        </p:blipFill>
        <p:spPr>
          <a:xfrm>
            <a:off x="6732240" y="378351"/>
            <a:ext cx="1872208" cy="13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12968" cy="61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42085" t="16484" r="28671" b="56886"/>
          <a:stretch/>
        </p:blipFill>
        <p:spPr>
          <a:xfrm>
            <a:off x="503548" y="44624"/>
            <a:ext cx="7992888" cy="40939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37112"/>
            <a:ext cx="4536504" cy="21574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620688"/>
            <a:ext cx="288032" cy="2880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1124744"/>
            <a:ext cx="286537" cy="2865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1628800"/>
            <a:ext cx="286537" cy="2865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091583"/>
            <a:ext cx="286537" cy="2865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723" y="2635417"/>
            <a:ext cx="286537" cy="2865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455" y="3179251"/>
            <a:ext cx="286537" cy="2865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467" y="3645024"/>
            <a:ext cx="286537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65104"/>
            <a:ext cx="4536504" cy="215749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1950" t="18182" r="28571" b="55080"/>
          <a:stretch/>
        </p:blipFill>
        <p:spPr>
          <a:xfrm>
            <a:off x="755576" y="116632"/>
            <a:ext cx="7416824" cy="37840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764704"/>
            <a:ext cx="286537" cy="2865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321" y="1196752"/>
            <a:ext cx="286537" cy="2865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820" y="1645657"/>
            <a:ext cx="286537" cy="286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132856"/>
            <a:ext cx="286537" cy="2865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2564904"/>
            <a:ext cx="286537" cy="2865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780" t="3819" r="50201" b="18297"/>
          <a:stretch/>
        </p:blipFill>
        <p:spPr>
          <a:xfrm>
            <a:off x="4328309" y="3003001"/>
            <a:ext cx="315699" cy="3230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572" y="3501008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68" y="4845819"/>
            <a:ext cx="4104456" cy="19520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41897" t="17138" r="28064" b="53350"/>
          <a:stretch/>
        </p:blipFill>
        <p:spPr>
          <a:xfrm>
            <a:off x="470971" y="188640"/>
            <a:ext cx="7557413" cy="417646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836712"/>
            <a:ext cx="286537" cy="2865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268760"/>
            <a:ext cx="286537" cy="2865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179" y="1771321"/>
            <a:ext cx="286537" cy="2865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140" y="2254749"/>
            <a:ext cx="286537" cy="2865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677" y="3166657"/>
            <a:ext cx="286537" cy="2865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159" y="2649253"/>
            <a:ext cx="317019" cy="3231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677" y="3586033"/>
            <a:ext cx="317019" cy="3231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716" y="4049507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68" y="4845819"/>
            <a:ext cx="4104456" cy="19520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1781" t="14611" r="28082" b="54947"/>
          <a:stretch/>
        </p:blipFill>
        <p:spPr>
          <a:xfrm>
            <a:off x="827584" y="260648"/>
            <a:ext cx="7818172" cy="44421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908720"/>
            <a:ext cx="286537" cy="2865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27" y="1844824"/>
            <a:ext cx="286537" cy="2865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338450"/>
            <a:ext cx="286537" cy="2865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4221088"/>
            <a:ext cx="286537" cy="2865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087" y="1340768"/>
            <a:ext cx="317019" cy="3231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427" y="2780928"/>
            <a:ext cx="317019" cy="3231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077" y="3212976"/>
            <a:ext cx="317019" cy="32311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3717032"/>
            <a:ext cx="3170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58" y="4653136"/>
            <a:ext cx="4104456" cy="19520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41667" t="20222" r="28472" b="48914"/>
          <a:stretch/>
        </p:blipFill>
        <p:spPr>
          <a:xfrm>
            <a:off x="971600" y="260648"/>
            <a:ext cx="7307372" cy="42484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836712"/>
            <a:ext cx="286537" cy="2865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636912"/>
            <a:ext cx="286537" cy="28653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068960"/>
            <a:ext cx="286537" cy="2865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5601902" y="1274526"/>
            <a:ext cx="337502" cy="3439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1700808"/>
            <a:ext cx="335309" cy="3475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539" y="2137127"/>
            <a:ext cx="315134" cy="3265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3501008"/>
            <a:ext cx="335309" cy="34750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325" y="3933056"/>
            <a:ext cx="335309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372198833"/>
              </p:ext>
            </p:extLst>
          </p:nvPr>
        </p:nvGraphicFramePr>
        <p:xfrm>
          <a:off x="179512" y="116632"/>
          <a:ext cx="871296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2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93</Words>
  <Application>Microsoft Office PowerPoint</Application>
  <PresentationFormat>Presentación en pantalla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Leticia Barrionuevo</cp:lastModifiedBy>
  <cp:revision>95</cp:revision>
  <dcterms:created xsi:type="dcterms:W3CDTF">2017-04-20T14:27:12Z</dcterms:created>
  <dcterms:modified xsi:type="dcterms:W3CDTF">2019-05-19T23:24:59Z</dcterms:modified>
</cp:coreProperties>
</file>