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94" r:id="rId2"/>
    <p:sldId id="297" r:id="rId3"/>
    <p:sldId id="298" r:id="rId4"/>
    <p:sldId id="324" r:id="rId5"/>
    <p:sldId id="325" r:id="rId6"/>
    <p:sldId id="308" r:id="rId7"/>
    <p:sldId id="307" r:id="rId8"/>
    <p:sldId id="309" r:id="rId9"/>
    <p:sldId id="312" r:id="rId10"/>
    <p:sldId id="318" r:id="rId11"/>
    <p:sldId id="314" r:id="rId12"/>
    <p:sldId id="313" r:id="rId13"/>
    <p:sldId id="319" r:id="rId14"/>
    <p:sldId id="323" r:id="rId15"/>
    <p:sldId id="320" r:id="rId16"/>
    <p:sldId id="321" r:id="rId17"/>
    <p:sldId id="322" r:id="rId18"/>
    <p:sldId id="316" r:id="rId19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GillBegaNorma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119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7" autoAdjust="0"/>
    <p:restoredTop sz="61802" autoAdjust="0"/>
  </p:normalViewPr>
  <p:slideViewPr>
    <p:cSldViewPr showGuides="1">
      <p:cViewPr>
        <p:scale>
          <a:sx n="100" d="100"/>
          <a:sy n="100" d="100"/>
        </p:scale>
        <p:origin x="150" y="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-2238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B18D9C7-9784-47B4-81EC-7EA81AF648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92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29D07FF-FAC3-4CC6-935C-BAA377F0E0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47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v.edu/publicaciones/revistas/index.php/estudios-sobre-educacion/article/view/2520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av.edu/publicaciones/revistas/index.php/estudios-sobre-educacion/article/view/2520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 intervención va a </a:t>
            </a:r>
            <a:r>
              <a:rPr lang="es-ES" dirty="0" smtClean="0"/>
              <a:t>describir </a:t>
            </a:r>
            <a:r>
              <a:rPr lang="es-ES" dirty="0" smtClean="0"/>
              <a:t>la pasarela desarrollada en la universidad</a:t>
            </a:r>
            <a:r>
              <a:rPr lang="es-ES" baseline="0" dirty="0" smtClean="0"/>
              <a:t> de Navarra que conecta</a:t>
            </a:r>
            <a:r>
              <a:rPr lang="es-ES" dirty="0" smtClean="0"/>
              <a:t> nuestras</a:t>
            </a:r>
            <a:r>
              <a:rPr lang="es-ES" baseline="0" dirty="0" smtClean="0"/>
              <a:t> aplicaciones y ha servido para reducir </a:t>
            </a:r>
            <a:r>
              <a:rPr lang="es-ES" baseline="0" dirty="0" smtClean="0"/>
              <a:t>el tiempo de trabajo, evitando procedimientos repetidos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83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la actualidad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Para realizar el traspaso del histórico nuestras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revistas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científicas entre DADUN y OJS, se ha habilitado una herramienta en DADUN que genera un archivo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xml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se importa en OJS.</a:t>
            </a:r>
          </a:p>
          <a:p>
            <a:pPr marL="171450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Para el  traspaso a DADUN de los nuevos artículos publicados en OJS, se adaptó el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plugin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puso a nuestra disposición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Universitat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Politècnica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Catalunya.</a:t>
            </a:r>
          </a:p>
          <a:p>
            <a:pPr marL="171450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Para el traspaso de datos entre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CientíficaCVN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 DADUN, se modificó la herramienta diseñada a medida para incluir mayor información en el flujo de los datos.</a:t>
            </a:r>
          </a:p>
          <a:p>
            <a:pPr marL="171450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Para el traspaso de datos entre OJS y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Dialnet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 utiliza Nexo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240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9c01ad37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9c01ad37_3_77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</a:rPr>
              <a:t>OJS: </a:t>
            </a:r>
            <a:endParaRPr dirty="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s-ES" dirty="0" smtClean="0">
                <a:solidFill>
                  <a:schemeClr val="dk1"/>
                </a:solidFill>
              </a:rPr>
              <a:t>Se han añadido</a:t>
            </a:r>
            <a:r>
              <a:rPr lang="es-ES" baseline="0" dirty="0" smtClean="0">
                <a:solidFill>
                  <a:schemeClr val="dk1"/>
                </a:solidFill>
              </a:rPr>
              <a:t> en OJS todos los artículos de los </a:t>
            </a:r>
            <a:r>
              <a:rPr lang="es-ES" baseline="0" dirty="0" err="1" smtClean="0">
                <a:solidFill>
                  <a:schemeClr val="dk1"/>
                </a:solidFill>
              </a:rPr>
              <a:t>volumenes</a:t>
            </a:r>
            <a:r>
              <a:rPr lang="es-ES" baseline="0" dirty="0" smtClean="0">
                <a:solidFill>
                  <a:schemeClr val="dk1"/>
                </a:solidFill>
              </a:rPr>
              <a:t> anteriores que estaban en DADUN, se han corregido</a:t>
            </a:r>
            <a:r>
              <a:rPr lang="es-ES" dirty="0" smtClean="0">
                <a:solidFill>
                  <a:schemeClr val="dk1"/>
                </a:solidFill>
              </a:rPr>
              <a:t> </a:t>
            </a:r>
            <a:r>
              <a:rPr lang="es-ES" dirty="0">
                <a:solidFill>
                  <a:schemeClr val="dk1"/>
                </a:solidFill>
              </a:rPr>
              <a:t>los datos insertados mediante la pasarela </a:t>
            </a:r>
            <a:r>
              <a:rPr lang="es-ES" dirty="0" smtClean="0">
                <a:solidFill>
                  <a:schemeClr val="dk1"/>
                </a:solidFill>
              </a:rPr>
              <a:t>y </a:t>
            </a:r>
            <a:r>
              <a:rPr lang="es-ES" dirty="0">
                <a:solidFill>
                  <a:schemeClr val="dk1"/>
                </a:solidFill>
              </a:rPr>
              <a:t>los </a:t>
            </a:r>
            <a:r>
              <a:rPr lang="es-ES" dirty="0" smtClean="0">
                <a:solidFill>
                  <a:schemeClr val="dk1"/>
                </a:solidFill>
              </a:rPr>
              <a:t>hemos adecuado al </a:t>
            </a:r>
            <a:r>
              <a:rPr lang="es-ES" dirty="0">
                <a:solidFill>
                  <a:schemeClr val="dk1"/>
                </a:solidFill>
              </a:rPr>
              <a:t>formato de cada revista. </a:t>
            </a:r>
            <a:r>
              <a:rPr lang="es-ES" dirty="0" smtClean="0">
                <a:solidFill>
                  <a:schemeClr val="dk1"/>
                </a:solidFill>
              </a:rPr>
              <a:t>En la actualidad ya</a:t>
            </a:r>
            <a:r>
              <a:rPr lang="es-ES" baseline="0" dirty="0" smtClean="0">
                <a:solidFill>
                  <a:schemeClr val="dk1"/>
                </a:solidFill>
              </a:rPr>
              <a:t> están</a:t>
            </a:r>
            <a:r>
              <a:rPr lang="es-ES" dirty="0" smtClean="0">
                <a:solidFill>
                  <a:schemeClr val="dk1"/>
                </a:solidFill>
              </a:rPr>
              <a:t> disponibles </a:t>
            </a:r>
            <a:r>
              <a:rPr lang="es-ES" dirty="0">
                <a:solidFill>
                  <a:schemeClr val="dk1"/>
                </a:solidFill>
              </a:rPr>
              <a:t>para su consulta </a:t>
            </a:r>
            <a:r>
              <a:rPr lang="es-ES" dirty="0" smtClean="0">
                <a:solidFill>
                  <a:schemeClr val="dk1"/>
                </a:solidFill>
              </a:rPr>
              <a:t>online en OJS todas nuestras revistas científicas</a:t>
            </a: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s-ES" dirty="0" smtClean="0">
                <a:solidFill>
                  <a:schemeClr val="dk1"/>
                </a:solidFill>
              </a:rPr>
              <a:t>Más </a:t>
            </a:r>
            <a:r>
              <a:rPr lang="es-ES" dirty="0">
                <a:solidFill>
                  <a:schemeClr val="dk1"/>
                </a:solidFill>
              </a:rPr>
              <a:t>de </a:t>
            </a:r>
            <a:r>
              <a:rPr lang="es-ES" dirty="0" smtClean="0">
                <a:solidFill>
                  <a:schemeClr val="dk1"/>
                </a:solidFill>
              </a:rPr>
              <a:t>23000 artículos </a:t>
            </a:r>
            <a:r>
              <a:rPr lang="es-ES" dirty="0">
                <a:solidFill>
                  <a:schemeClr val="dk1"/>
                </a:solidFill>
              </a:rPr>
              <a:t>enlazados entre OJS y </a:t>
            </a:r>
            <a:r>
              <a:rPr lang="es-ES" dirty="0" smtClean="0">
                <a:solidFill>
                  <a:schemeClr val="dk1"/>
                </a:solidFill>
              </a:rPr>
              <a:t>DADUN</a:t>
            </a:r>
          </a:p>
          <a:p>
            <a:pPr marL="107315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dirty="0" smtClean="0">
                <a:solidFill>
                  <a:schemeClr val="dk1"/>
                </a:solidFill>
              </a:rPr>
              <a:t/>
            </a:r>
            <a:br>
              <a:rPr lang="es-ES" dirty="0" smtClean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93faa7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b93faa7a7_0_2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s-ES" dirty="0">
                <a:solidFill>
                  <a:schemeClr val="dk1"/>
                </a:solidFill>
              </a:rPr>
              <a:t>DADUN:</a:t>
            </a:r>
            <a:endParaRPr dirty="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s-ES" dirty="0" smtClean="0">
                <a:solidFill>
                  <a:schemeClr val="dk1"/>
                </a:solidFill>
              </a:rPr>
              <a:t>Cuando un volumen de una de</a:t>
            </a:r>
            <a:r>
              <a:rPr lang="es-ES" baseline="0" dirty="0" smtClean="0">
                <a:solidFill>
                  <a:schemeClr val="dk1"/>
                </a:solidFill>
              </a:rPr>
              <a:t> nuestras </a:t>
            </a:r>
            <a:r>
              <a:rPr lang="es-ES" dirty="0" smtClean="0">
                <a:solidFill>
                  <a:schemeClr val="dk1"/>
                </a:solidFill>
              </a:rPr>
              <a:t>revistas pasa a estar</a:t>
            </a:r>
            <a:r>
              <a:rPr lang="es-ES" baseline="0" dirty="0" smtClean="0">
                <a:solidFill>
                  <a:schemeClr val="dk1"/>
                </a:solidFill>
              </a:rPr>
              <a:t> en acceso abierto, se traspasan los metadatos desde OJS a una colección intermedia de DADUN, y una vez revisados los metadatos los enviamos a la colección definitiva.</a:t>
            </a:r>
            <a:endParaRPr dirty="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</a:pPr>
            <a:r>
              <a:rPr lang="es-ES" dirty="0" err="1">
                <a:solidFill>
                  <a:schemeClr val="dk1"/>
                </a:solidFill>
              </a:rPr>
              <a:t>Cientificacvn</a:t>
            </a:r>
            <a:r>
              <a:rPr lang="es-ES" dirty="0">
                <a:solidFill>
                  <a:schemeClr val="dk1"/>
                </a:solidFill>
              </a:rPr>
              <a:t>: </a:t>
            </a:r>
            <a:r>
              <a:rPr lang="es-ES" dirty="0" smtClean="0">
                <a:solidFill>
                  <a:schemeClr val="dk1"/>
                </a:solidFill>
              </a:rPr>
              <a:t>El usuario se encarga de introducir los datos y se envían a DADUN a través de la herramienta</a:t>
            </a:r>
            <a:r>
              <a:rPr lang="es-ES" baseline="0" dirty="0" smtClean="0">
                <a:solidFill>
                  <a:schemeClr val="dk1"/>
                </a:solidFill>
              </a:rPr>
              <a:t> diseñada a medida y solo se revisa si el artículo cumple la política de acceso abierto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 otro lado, animados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por la claridad 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 modelo de Poli[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Papers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] 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 la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Universitat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Politècnica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València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hemos rediseñado la plataforma, mostrando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los contenidos en pestañas.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la página principal de cada artículo hemos añadido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el identificador ORCID de los autores, contadores de visualización y descarga y herramientas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 compartir la información.</a:t>
            </a:r>
            <a:endParaRPr lang="es-ES" dirty="0" smtClean="0">
              <a:hlinkClick r:id="rId3"/>
            </a:endParaRPr>
          </a:p>
          <a:p>
            <a:endParaRPr lang="es-ES" dirty="0" smtClean="0">
              <a:hlinkClick r:id="rId3"/>
            </a:endParaRPr>
          </a:p>
          <a:p>
            <a:r>
              <a:rPr lang="es-ES" dirty="0" smtClean="0">
                <a:hlinkClick r:id="rId3"/>
              </a:rPr>
              <a:t>https://www.unav.edu/publicaciones/revistas/index.php/estudios-sobre-educacion/article/view/25201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9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 la segunda pestaña se muestra la información de los autores</a:t>
            </a:r>
            <a:r>
              <a:rPr lang="es-ES" baseline="0" dirty="0" smtClean="0"/>
              <a:t> y, en caso de que dispongamos de su identificador ORCID, añadimos el enlace.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90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la tercera pestaña se muestra el listado de referencias</a:t>
            </a:r>
            <a:endParaRPr lang="es-ES" dirty="0" smtClean="0">
              <a:hlinkClick r:id="rId3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90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la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cuerta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pestaña se han creado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plugins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 mostrar las métricas a nivel de artículo de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AltMetrics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PlumX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Google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Scholar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Windows Live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Search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Academic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En el caso de que la revista forme parte de Web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Science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 de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Scopus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se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han añadido también enlaces 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directos a las páginas de </a:t>
            </a:r>
            <a:r>
              <a:rPr lang="es-ES" sz="1200" kern="1200" baseline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sus estadísticas.</a:t>
            </a:r>
            <a:endParaRPr lang="es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9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</a:t>
            </a:r>
            <a:r>
              <a:rPr lang="es-ES" baseline="0" dirty="0" smtClean="0"/>
              <a:t> en la quinta pestaña se muestran las herramientas genéricas de OJS.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9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1ad19d0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c1ad19d01_1_1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Hasta aquí mi presentación, muchas gracias por su atención y espero que haya sido de su interés.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9c01ad37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9c01ad37_3_53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Universidad de Navarra cuenta con tres aplicaciones: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· DADUN, depósito académico digital basado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dspace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en el que se incluyen los artículos de las publicaciones científicas en el momento en el que termina su periodo de embargo.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·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CientíficaCVN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CRIS que se utiliza como registro oficial y único de las actividades de I+D de los profesores e investigadores.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· OJS para la gestión y la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publicación online de los artículos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nuestras revistas científicas.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 ahora, se trabajaba de manera independiente en las tres aplicaciones.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Cada vez que se publicaba un artículo nuevo en OJS, se introducían los metadatos de manera manual.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el caso de que el autor fuera un profesor de la Universidad, estos mismos datos se introducían, también de manera manual, 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CientíficaCVN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y, a continuación, utilizando una herramienta diseñada a medida, se traspasaban a DADUN.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 el autor era ajeno a la Universidad, tras finalizar el periodo de embargo, los metadatos se introducían manualmente en tanto en DADUN como en</a:t>
            </a:r>
            <a:r>
              <a:rPr lang="es-ES" dirty="0" smtClean="0"/>
              <a:t> </a:t>
            </a:r>
            <a:r>
              <a:rPr lang="es-ES" dirty="0" err="1" smtClean="0"/>
              <a:t>Dialnet</a:t>
            </a:r>
            <a:r>
              <a:rPr lang="es-ES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Por lo que, un mismo artículo, se tenía que introducir manualmente en OJS, DADUN y </a:t>
            </a:r>
            <a:r>
              <a:rPr lang="es-ES" dirty="0" err="1" smtClean="0"/>
              <a:t>Dialnet</a:t>
            </a:r>
            <a:r>
              <a:rPr lang="es-ES" dirty="0" smtClean="0"/>
              <a:t> y, si era un trabajo de un profesor de la Universidad, también en </a:t>
            </a:r>
            <a:r>
              <a:rPr lang="es-ES" dirty="0" err="1" smtClean="0"/>
              <a:t>CientíficaCVN</a:t>
            </a:r>
            <a:endParaRPr lang="es-E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Tras varios años trabajando de esta manera se vio la necesidad de conectar los flujos de información entre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CientíficaCVN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-DADUN y DADUN-OJS, para lo cual se realizó un estudio sobre la interoperabilidad de sus datos, cuyo resultado puso de relieve:</a:t>
            </a:r>
            <a:endParaRPr lang="es-E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la incompatibilidad y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desnormalización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existía entre las aplicaciones;</a:t>
            </a:r>
            <a:endParaRPr lang="es-E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 necesidad de actualizar las versiones tanto de OJS como de DADUN;</a:t>
            </a:r>
          </a:p>
          <a:p>
            <a:pPr marL="171450" indent="-171450">
              <a:buFontTx/>
              <a:buChar char="-"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existencia de un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plugin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que utilizaba la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Universitat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Politécnica de Cataluña para traspasar sus datos entre su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ojs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y su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dspace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s-E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073150" lvl="2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ES" dirty="0" smtClean="0">
              <a:solidFill>
                <a:schemeClr val="dk1"/>
              </a:solidFill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7FF-FAC3-4CC6-935C-BAA377F0E02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0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>
                <a:solidFill>
                  <a:schemeClr val="dk1"/>
                </a:solidFill>
              </a:rPr>
              <a:t>Esta</a:t>
            </a:r>
            <a:r>
              <a:rPr lang="es-ES" baseline="0" dirty="0" smtClean="0">
                <a:solidFill>
                  <a:schemeClr val="dk1"/>
                </a:solidFill>
              </a:rPr>
              <a:t> es una muestra del informe de interoperabilidad, en el que se ve, por ejemplo 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aseline="0" dirty="0" smtClean="0">
                <a:solidFill>
                  <a:schemeClr val="dk1"/>
                </a:solidFill>
              </a:rPr>
              <a:t>En DADUN el nombre y apellidos de cada autor forma parte de un solo campo y en OJS son dos campos distintos.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aseline="0" dirty="0" smtClean="0">
                <a:solidFill>
                  <a:schemeClr val="dk1"/>
                </a:solidFill>
              </a:rPr>
              <a:t>Al contrario que con las palabras clave del artículo, que en DADUN son campos distintos y en OJS están en un solo campo separadas por punto y coma.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baseline="0" dirty="0" smtClean="0">
                <a:solidFill>
                  <a:schemeClr val="dk1"/>
                </a:solidFill>
              </a:rPr>
              <a:t>En DADUN no estaban disponibles los campos de Nombre de Revista, Número, Páginas iniciales y finales ya que pertenecían a un único campo común llamado CITA.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b37e32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b37e3289_0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Con</a:t>
            </a:r>
            <a:r>
              <a:rPr lang="es-ES" baseline="0" dirty="0" smtClean="0"/>
              <a:t> respecto a la actualización de las aplicaciones, se decidió actualizar a la última versión disponible de ambas. Las mejoras que suponía con respecto a nuestra versión fueron:</a:t>
            </a: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1 Era compatible con el </a:t>
            </a:r>
            <a:r>
              <a:rPr lang="es-ES" dirty="0" err="1" smtClean="0"/>
              <a:t>plugin</a:t>
            </a:r>
            <a:r>
              <a:rPr lang="es-ES" dirty="0" smtClean="0"/>
              <a:t> de la UPC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2 Incluía </a:t>
            </a:r>
            <a:r>
              <a:rPr lang="es-ES" baseline="0" dirty="0" smtClean="0"/>
              <a:t>nuevos campos en la base de datos como el ORCID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3 Mejoraba el módulo de estadísticas que teníamos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4 Añadía soporte para certificados https que estamos utilizando en la </a:t>
            </a:r>
            <a:r>
              <a:rPr lang="es-ES" baseline="0" dirty="0" smtClean="0"/>
              <a:t>actualidad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En junio de este año vamos a empezar el proyecto de migración a la versión 3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19397e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19397e18_0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Con respecto a DADUN la nueva versión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1 Permitía la posibilidad</a:t>
            </a:r>
            <a:r>
              <a:rPr lang="es-ES" baseline="0" dirty="0" smtClean="0"/>
              <a:t> de hacer diseños </a:t>
            </a:r>
            <a:r>
              <a:rPr lang="es-ES" baseline="0" dirty="0" err="1" smtClean="0"/>
              <a:t>responsive</a:t>
            </a:r>
            <a:endParaRPr lang="es-E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2 Tenía </a:t>
            </a:r>
            <a:r>
              <a:rPr lang="es-ES" baseline="0" dirty="0" err="1" smtClean="0"/>
              <a:t>integracíon</a:t>
            </a:r>
            <a:r>
              <a:rPr lang="es-ES" baseline="0" dirty="0" smtClean="0"/>
              <a:t> con Sherpa Romeo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3 Incluía nuevos metadatos como el DOI, ORCID, título de revista, volumen y páginas.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4 Generaba el campo cita automáticamente tomando los demás datos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5 Mejoraba el control de autoridades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dfcc59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adfcc5918_1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En Octubre</a:t>
            </a:r>
            <a:r>
              <a:rPr lang="es-ES" baseline="0" dirty="0" smtClean="0"/>
              <a:t> de 2015 mantuvimos una reunión con la UPC para conocer el funcionamiento del </a:t>
            </a:r>
            <a:r>
              <a:rPr lang="es-ES" baseline="0" dirty="0" err="1" smtClean="0"/>
              <a:t>Plugin</a:t>
            </a:r>
            <a:endParaRPr lang="es-E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En enero de 2016 el servicio de compras comienza las negociaciones y finalmente la empresa </a:t>
            </a:r>
            <a:r>
              <a:rPr lang="es-ES" dirty="0" smtClean="0"/>
              <a:t>IBAI sistemas,</a:t>
            </a:r>
            <a:r>
              <a:rPr lang="es-ES" baseline="0" dirty="0" smtClean="0"/>
              <a:t> que es la que hacía el mantenimiento de DADUN es la encargada de realizar este proyecto.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aseline="0" dirty="0" smtClean="0"/>
              <a:t>En Marzo de 2016 Empezamos el proyecto, que finaliza en junio de 2017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b37e328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b37e3289_0_24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Durante este periodo, el proyecto involucró a 11 personas.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7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fondo rojo con mar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8" t="83611" b="2754"/>
          <a:stretch>
            <a:fillRect/>
          </a:stretch>
        </p:blipFill>
        <p:spPr bwMode="auto">
          <a:xfrm>
            <a:off x="5308379" y="5229200"/>
            <a:ext cx="3610742" cy="1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1268413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92313" y="32131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7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3588"/>
            <a:ext cx="7772400" cy="1277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136775"/>
            <a:ext cx="7772400" cy="41005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502B-3EB9-4405-975C-20171CEA020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550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4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3588"/>
            <a:ext cx="7772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6775"/>
            <a:ext cx="77724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08900" y="6510338"/>
            <a:ext cx="12969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+mn-lt"/>
              </a:defRPr>
            </a:lvl1pPr>
          </a:lstStyle>
          <a:p>
            <a:pPr>
              <a:defRPr/>
            </a:pPr>
            <a:fld id="{ACF35CEC-257E-41A8-8BC0-0C4679A393E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203200" y="6516688"/>
            <a:ext cx="3790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GillBegaNormal" pitchFamily="2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GillBegaNormal" pitchFamily="2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GillBegaNormal" pitchFamily="2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GillBegaNormal" pitchFamily="2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GillBegaNorma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illBegaNorma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illBegaNorma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illBegaNorma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illBegaNormal" pitchFamily="2" charset="0"/>
              </a:defRPr>
            </a:lvl9pPr>
          </a:lstStyle>
          <a:p>
            <a:pPr>
              <a:defRPr/>
            </a:pPr>
            <a:r>
              <a:rPr lang="es-ES" dirty="0" smtClean="0">
                <a:latin typeface="+mn-lt"/>
              </a:rPr>
              <a:t>http://www.unav.edu/web/servicio-de-publicaciones/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tis SansSerif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04212" cy="1296144"/>
          </a:xfrm>
        </p:spPr>
        <p:txBody>
          <a:bodyPr/>
          <a:lstStyle/>
          <a:p>
            <a:r>
              <a:rPr lang="es-ES" sz="4000" b="1" dirty="0"/>
              <a:t>Conectando nuestras aplicaciones: CRIS, DSPACE y OJS</a:t>
            </a:r>
            <a:endParaRPr lang="es-ES" sz="4000" dirty="0" smtClean="0"/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2051050" y="3573016"/>
            <a:ext cx="6400800" cy="2113409"/>
          </a:xfrm>
        </p:spPr>
        <p:txBody>
          <a:bodyPr/>
          <a:lstStyle/>
          <a:p>
            <a:r>
              <a:rPr lang="es-ES" dirty="0" smtClean="0"/>
              <a:t>24 de mayo de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grpSp>
        <p:nvGrpSpPr>
          <p:cNvPr id="6" name="Google Shape;107;p16"/>
          <p:cNvGrpSpPr/>
          <p:nvPr/>
        </p:nvGrpSpPr>
        <p:grpSpPr>
          <a:xfrm>
            <a:off x="1043608" y="794353"/>
            <a:ext cx="1726891" cy="1122479"/>
            <a:chOff x="3096994" y="464324"/>
            <a:chExt cx="1726891" cy="1122479"/>
          </a:xfrm>
        </p:grpSpPr>
        <p:sp>
          <p:nvSpPr>
            <p:cNvPr id="7" name="Google Shape;108;p16"/>
            <p:cNvSpPr/>
            <p:nvPr/>
          </p:nvSpPr>
          <p:spPr>
            <a:xfrm>
              <a:off x="3096994" y="464324"/>
              <a:ext cx="1726891" cy="1122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;p16"/>
            <p:cNvSpPr/>
            <p:nvPr/>
          </p:nvSpPr>
          <p:spPr>
            <a:xfrm>
              <a:off x="3151789" y="521159"/>
              <a:ext cx="1617301" cy="101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Dadun</a:t>
              </a:r>
              <a:endParaRPr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10;p16"/>
          <p:cNvGrpSpPr/>
          <p:nvPr/>
        </p:nvGrpSpPr>
        <p:grpSpPr>
          <a:xfrm>
            <a:off x="6804248" y="796021"/>
            <a:ext cx="1726891" cy="1122479"/>
            <a:chOff x="965266" y="1551418"/>
            <a:chExt cx="1726891" cy="1122479"/>
          </a:xfrm>
        </p:grpSpPr>
        <p:sp>
          <p:nvSpPr>
            <p:cNvPr id="10" name="Google Shape;111;p16"/>
            <p:cNvSpPr/>
            <p:nvPr/>
          </p:nvSpPr>
          <p:spPr>
            <a:xfrm>
              <a:off x="965266" y="1551418"/>
              <a:ext cx="1726891" cy="1122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2;p16"/>
            <p:cNvSpPr/>
            <p:nvPr/>
          </p:nvSpPr>
          <p:spPr>
            <a:xfrm>
              <a:off x="1020061" y="1606213"/>
              <a:ext cx="1617301" cy="101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OJS  revistas UN</a:t>
              </a: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" name="Google Shape;113;p16"/>
          <p:cNvGrpSpPr/>
          <p:nvPr/>
        </p:nvGrpSpPr>
        <p:grpSpPr>
          <a:xfrm>
            <a:off x="699580" y="5544967"/>
            <a:ext cx="2008201" cy="1218788"/>
            <a:chOff x="5228722" y="1551418"/>
            <a:chExt cx="1726891" cy="1122479"/>
          </a:xfrm>
        </p:grpSpPr>
        <p:sp>
          <p:nvSpPr>
            <p:cNvPr id="13" name="Google Shape;114;p16"/>
            <p:cNvSpPr/>
            <p:nvPr/>
          </p:nvSpPr>
          <p:spPr>
            <a:xfrm>
              <a:off x="5228722" y="1551418"/>
              <a:ext cx="1726891" cy="1122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;p16"/>
            <p:cNvSpPr/>
            <p:nvPr/>
          </p:nvSpPr>
          <p:spPr>
            <a:xfrm>
              <a:off x="5283517" y="1606213"/>
              <a:ext cx="1617301" cy="101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3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Cientifcacvn</a:t>
              </a:r>
              <a:endParaRPr sz="2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16;p16"/>
          <p:cNvGrpSpPr/>
          <p:nvPr/>
        </p:nvGrpSpPr>
        <p:grpSpPr>
          <a:xfrm>
            <a:off x="6875604" y="5534445"/>
            <a:ext cx="1726891" cy="1122479"/>
            <a:chOff x="1779514" y="4057414"/>
            <a:chExt cx="1726891" cy="1122479"/>
          </a:xfrm>
        </p:grpSpPr>
        <p:sp>
          <p:nvSpPr>
            <p:cNvPr id="16" name="Google Shape;117;p16"/>
            <p:cNvSpPr/>
            <p:nvPr/>
          </p:nvSpPr>
          <p:spPr>
            <a:xfrm>
              <a:off x="1779514" y="4057414"/>
              <a:ext cx="1726891" cy="1122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;p16"/>
            <p:cNvSpPr/>
            <p:nvPr/>
          </p:nvSpPr>
          <p:spPr>
            <a:xfrm>
              <a:off x="1834309" y="4112209"/>
              <a:ext cx="1617301" cy="101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Dialnet</a:t>
              </a: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19;p16"/>
          <p:cNvSpPr/>
          <p:nvPr/>
        </p:nvSpPr>
        <p:spPr>
          <a:xfrm>
            <a:off x="1133479" y="1971255"/>
            <a:ext cx="1422297" cy="355366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20;p16"/>
          <p:cNvSpPr txBox="1"/>
          <p:nvPr/>
        </p:nvSpPr>
        <p:spPr>
          <a:xfrm rot="5400000">
            <a:off x="311029" y="3653328"/>
            <a:ext cx="3067184" cy="71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Publicaciones investigadores </a:t>
            </a:r>
            <a:r>
              <a:rPr lang="es-E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Unav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1;p16"/>
          <p:cNvSpPr/>
          <p:nvPr/>
        </p:nvSpPr>
        <p:spPr>
          <a:xfrm>
            <a:off x="3203848" y="795661"/>
            <a:ext cx="3308988" cy="720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Histórico revistas </a:t>
            </a:r>
            <a:r>
              <a:rPr lang="es-E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Unav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2;p16"/>
          <p:cNvSpPr/>
          <p:nvPr/>
        </p:nvSpPr>
        <p:spPr>
          <a:xfrm>
            <a:off x="3203848" y="1456306"/>
            <a:ext cx="3308988" cy="66050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artículos revistas UN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3;p16"/>
          <p:cNvSpPr/>
          <p:nvPr/>
        </p:nvSpPr>
        <p:spPr>
          <a:xfrm rot="-5400000">
            <a:off x="5977520" y="3085364"/>
            <a:ext cx="3525012" cy="12967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artículos revistas UN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988" y="2575025"/>
            <a:ext cx="3933825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8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414586" y="548680"/>
            <a:ext cx="8278688" cy="127793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FF6E31"/>
                </a:solidFill>
              </a:rPr>
              <a:t>Beneficios, conclusiones y ahorro de </a:t>
            </a:r>
            <a:r>
              <a:rPr lang="es-ES" sz="3200" b="1" dirty="0" smtClean="0">
                <a:solidFill>
                  <a:srgbClr val="FF6E31"/>
                </a:solidFill>
              </a:rPr>
              <a:t>tareas (OJS)</a:t>
            </a:r>
            <a:endParaRPr sz="3200" b="1" dirty="0">
              <a:solidFill>
                <a:srgbClr val="FF6E31"/>
              </a:solidFill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 t="393" r="1370" b="63191"/>
          <a:stretch/>
        </p:blipFill>
        <p:spPr>
          <a:xfrm>
            <a:off x="489925" y="4566900"/>
            <a:ext cx="8164149" cy="1858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4">
            <a:alphaModFix/>
          </a:blip>
          <a:srcRect l="56155" t="41773" r="14694" b="45424"/>
          <a:stretch/>
        </p:blipFill>
        <p:spPr>
          <a:xfrm>
            <a:off x="489375" y="3002987"/>
            <a:ext cx="8164147" cy="143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2" name="Google Shape;2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1370" y="1928324"/>
            <a:ext cx="4514850" cy="742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3" name="Google Shape;243;p33"/>
          <p:cNvSpPr/>
          <p:nvPr/>
        </p:nvSpPr>
        <p:spPr>
          <a:xfrm>
            <a:off x="7020225" y="5807275"/>
            <a:ext cx="1510200" cy="537300"/>
          </a:xfrm>
          <a:prstGeom prst="rect">
            <a:avLst/>
          </a:prstGeom>
          <a:noFill/>
          <a:ln w="76200" cap="flat" cmpd="sng">
            <a:solidFill>
              <a:srgbClr val="FF6E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3845825" y="3899687"/>
            <a:ext cx="1120800" cy="537300"/>
          </a:xfrm>
          <a:prstGeom prst="rect">
            <a:avLst/>
          </a:prstGeom>
          <a:noFill/>
          <a:ln w="76200" cap="flat" cmpd="sng">
            <a:solidFill>
              <a:srgbClr val="FF6E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3"/>
          <p:cNvSpPr/>
          <p:nvPr/>
        </p:nvSpPr>
        <p:spPr>
          <a:xfrm>
            <a:off x="2051720" y="1711436"/>
            <a:ext cx="5062500" cy="1141500"/>
          </a:xfrm>
          <a:prstGeom prst="rect">
            <a:avLst/>
          </a:prstGeom>
          <a:noFill/>
          <a:ln w="76200" cap="flat" cmpd="sng">
            <a:solidFill>
              <a:srgbClr val="FF6E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2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b="1" dirty="0">
                <a:solidFill>
                  <a:srgbClr val="FF6E31"/>
                </a:solidFill>
              </a:rPr>
              <a:t>Beneficios, conclusiones y ahorro de </a:t>
            </a:r>
            <a:r>
              <a:rPr lang="es-ES" sz="3200" b="1" dirty="0" smtClean="0">
                <a:solidFill>
                  <a:srgbClr val="FF6E31"/>
                </a:solidFill>
              </a:rPr>
              <a:t>tareas (DADUN)</a:t>
            </a:r>
            <a:endParaRPr dirty="0"/>
          </a:p>
        </p:txBody>
      </p:sp>
      <p:sp>
        <p:nvSpPr>
          <p:cNvPr id="234" name="Google Shape;234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s-ES" dirty="0"/>
              <a:t>OJS</a:t>
            </a:r>
            <a:endParaRPr dirty="0"/>
          </a:p>
          <a:p>
            <a:pPr lvl="1">
              <a:spcBef>
                <a:spcPts val="64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dirty="0" smtClean="0"/>
              <a:t>Colección independiente intermedia</a:t>
            </a:r>
            <a:br>
              <a:rPr lang="es-ES" dirty="0" smtClean="0"/>
            </a:br>
            <a:endParaRPr dirty="0"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s-ES" dirty="0" err="1" smtClean="0"/>
              <a:t>Científicacvn</a:t>
            </a:r>
            <a:endParaRPr lang="es-ES" dirty="0"/>
          </a:p>
          <a:p>
            <a:pPr marL="882650" lvl="1" indent="-457200">
              <a:spcBef>
                <a:spcPts val="640"/>
              </a:spcBef>
              <a:spcAft>
                <a:spcPts val="0"/>
              </a:spcAft>
              <a:buSzPts val="3200"/>
              <a:buFont typeface="Courier New" panose="02070309020205020404" pitchFamily="49" charset="0"/>
              <a:buChar char="o"/>
            </a:pPr>
            <a:r>
              <a:rPr lang="es-ES" dirty="0" smtClean="0"/>
              <a:t>Tarea delegada al investigador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3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68" y="851503"/>
            <a:ext cx="6387934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0" y="832453"/>
            <a:ext cx="6387934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60" y="841800"/>
            <a:ext cx="6387934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08520" y="794353"/>
            <a:ext cx="9433048" cy="6063647"/>
            <a:chOff x="-108520" y="794353"/>
            <a:chExt cx="9433048" cy="6063647"/>
          </a:xfrm>
        </p:grpSpPr>
        <p:sp>
          <p:nvSpPr>
            <p:cNvPr id="6" name="5 Rectángulo"/>
            <p:cNvSpPr/>
            <p:nvPr/>
          </p:nvSpPr>
          <p:spPr bwMode="auto">
            <a:xfrm>
              <a:off x="-108520" y="794353"/>
              <a:ext cx="9433048" cy="60636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GillBegaNormal" pitchFamily="2" charset="0"/>
              </a:endParaRPr>
            </a:p>
          </p:txBody>
        </p:sp>
        <p:pic>
          <p:nvPicPr>
            <p:cNvPr id="686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548" y="836712"/>
              <a:ext cx="6387934" cy="59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logotipo de scopu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4" t="11066" r="26742" b="14627"/>
            <a:stretch/>
          </p:blipFill>
          <p:spPr bwMode="auto">
            <a:xfrm>
              <a:off x="4788024" y="4173463"/>
              <a:ext cx="371531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2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48" y="836712"/>
            <a:ext cx="6387934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688032" y="2786435"/>
            <a:ext cx="7772400" cy="127793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solidFill>
                  <a:srgbClr val="FF6E31"/>
                </a:solidFill>
              </a:rPr>
              <a:t>Muchas gracias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1381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http://www.unav.edu/documents/1807770/2757548/Bot%C3%B3n_cvn.png/a0b43315-9e23-49aa-9e88-30a8dcc585bc?t=14770680539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728" y="4005064"/>
            <a:ext cx="2686400" cy="17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16" y="1820910"/>
            <a:ext cx="2595350" cy="13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080" y="1806030"/>
            <a:ext cx="2936854" cy="13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1751528" y="764704"/>
            <a:ext cx="5614800" cy="59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3200" b="1" dirty="0">
                <a:solidFill>
                  <a:srgbClr val="FF6E31"/>
                </a:solidFill>
                <a:latin typeface="Calibri"/>
                <a:ea typeface="Calibri"/>
                <a:cs typeface="Calibri"/>
                <a:sym typeface="Calibri"/>
              </a:rPr>
              <a:t>Plataformas implicadas</a:t>
            </a:r>
            <a:endParaRPr sz="3000" b="1" dirty="0">
              <a:solidFill>
                <a:srgbClr val="CC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20272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-108520" y="794353"/>
            <a:ext cx="9433048" cy="6063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105" name="Google Shape;105;p16" descr="Resultado de imagen de dial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 descr="Resultado de imagen de dialnet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16"/>
          <p:cNvGrpSpPr/>
          <p:nvPr/>
        </p:nvGrpSpPr>
        <p:grpSpPr>
          <a:xfrm>
            <a:off x="6875604" y="5534445"/>
            <a:ext cx="1726891" cy="1122479"/>
            <a:chOff x="1779514" y="4057414"/>
            <a:chExt cx="1726891" cy="1122479"/>
          </a:xfrm>
        </p:grpSpPr>
        <p:sp>
          <p:nvSpPr>
            <p:cNvPr id="117" name="Google Shape;117;p16"/>
            <p:cNvSpPr/>
            <p:nvPr/>
          </p:nvSpPr>
          <p:spPr>
            <a:xfrm>
              <a:off x="1779514" y="4057414"/>
              <a:ext cx="1726891" cy="1122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834309" y="4112209"/>
              <a:ext cx="1617301" cy="101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8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Dialnet</a:t>
              </a:r>
              <a:endParaRPr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16"/>
          <p:cNvSpPr/>
          <p:nvPr/>
        </p:nvSpPr>
        <p:spPr>
          <a:xfrm>
            <a:off x="1133479" y="1971255"/>
            <a:ext cx="1422297" cy="355366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 txBox="1"/>
          <p:nvPr/>
        </p:nvSpPr>
        <p:spPr>
          <a:xfrm rot="5400000">
            <a:off x="311029" y="3653328"/>
            <a:ext cx="3067184" cy="711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Publicaciones investigadores </a:t>
            </a:r>
            <a:r>
              <a:rPr lang="es-E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Unav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3203848" y="1124744"/>
            <a:ext cx="3308988" cy="66050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artículos revistas UN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 rot="-5400000">
            <a:off x="5977520" y="3085364"/>
            <a:ext cx="3525012" cy="129679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 artículos revistas UN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99580" y="794353"/>
            <a:ext cx="7831559" cy="5969402"/>
            <a:chOff x="699580" y="794353"/>
            <a:chExt cx="7831559" cy="5969402"/>
          </a:xfrm>
        </p:grpSpPr>
        <p:grpSp>
          <p:nvGrpSpPr>
            <p:cNvPr id="107" name="Google Shape;107;p16"/>
            <p:cNvGrpSpPr/>
            <p:nvPr/>
          </p:nvGrpSpPr>
          <p:grpSpPr>
            <a:xfrm>
              <a:off x="1043608" y="794353"/>
              <a:ext cx="1726891" cy="1122479"/>
              <a:chOff x="3096994" y="464324"/>
              <a:chExt cx="1726891" cy="1122479"/>
            </a:xfrm>
          </p:grpSpPr>
          <p:sp>
            <p:nvSpPr>
              <p:cNvPr id="108" name="Google Shape;108;p16"/>
              <p:cNvSpPr/>
              <p:nvPr/>
            </p:nvSpPr>
            <p:spPr>
              <a:xfrm>
                <a:off x="3096994" y="464324"/>
                <a:ext cx="1726891" cy="112247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3151789" y="521159"/>
                <a:ext cx="1617301" cy="1012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6675" tIns="106675" rIns="106675" bIns="106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80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Dadun</a:t>
                </a:r>
                <a:endParaRPr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16"/>
            <p:cNvGrpSpPr/>
            <p:nvPr/>
          </p:nvGrpSpPr>
          <p:grpSpPr>
            <a:xfrm>
              <a:off x="6804248" y="796021"/>
              <a:ext cx="1726891" cy="1122479"/>
              <a:chOff x="965266" y="1551418"/>
              <a:chExt cx="1726891" cy="1122479"/>
            </a:xfrm>
          </p:grpSpPr>
          <p:sp>
            <p:nvSpPr>
              <p:cNvPr id="111" name="Google Shape;111;p16"/>
              <p:cNvSpPr/>
              <p:nvPr/>
            </p:nvSpPr>
            <p:spPr>
              <a:xfrm>
                <a:off x="965266" y="1551418"/>
                <a:ext cx="1726891" cy="112247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1020061" y="1606213"/>
                <a:ext cx="1617301" cy="1012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6675" tIns="106675" rIns="106675" bIns="106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4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OJS  revistas UN</a:t>
                </a:r>
                <a:endParaRPr sz="2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6"/>
            <p:cNvGrpSpPr/>
            <p:nvPr/>
          </p:nvGrpSpPr>
          <p:grpSpPr>
            <a:xfrm>
              <a:off x="699580" y="5544967"/>
              <a:ext cx="2008201" cy="1218788"/>
              <a:chOff x="5228722" y="1551418"/>
              <a:chExt cx="1726891" cy="1122479"/>
            </a:xfrm>
          </p:grpSpPr>
          <p:sp>
            <p:nvSpPr>
              <p:cNvPr id="114" name="Google Shape;114;p16"/>
              <p:cNvSpPr/>
              <p:nvPr/>
            </p:nvSpPr>
            <p:spPr>
              <a:xfrm>
                <a:off x="5228722" y="1551418"/>
                <a:ext cx="1726891" cy="112247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5283517" y="1606213"/>
                <a:ext cx="1617301" cy="1012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7625" tIns="87625" rIns="87625" bIns="876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300" dirty="0" err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Cientifcacvn</a:t>
                </a:r>
                <a:endParaRPr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4" name="Google Shape;124;p16" descr="Resultado de imagen de connecti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4698" y="2492896"/>
              <a:ext cx="3744650" cy="24964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57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A502B-3EB9-4405-975C-20171CEA0204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5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38" y="1447050"/>
            <a:ext cx="8149326" cy="336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 descr="Resultado de imagen de dial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 descr="Resultado de imagen de dialnet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29" y="-27384"/>
            <a:ext cx="91508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 bwMode="auto">
          <a:xfrm>
            <a:off x="107504" y="836712"/>
            <a:ext cx="2088232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107504" y="476672"/>
            <a:ext cx="2616225" cy="45365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1835696" y="6309320"/>
            <a:ext cx="45719" cy="72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076057" y="476672"/>
            <a:ext cx="2304256" cy="453650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BegaNormal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5013176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GillBegaBold" panose="00000700000000000000" pitchFamily="2" charset="0"/>
              </a:rPr>
              <a:t>DADUN</a:t>
            </a:r>
            <a:endParaRPr lang="es-ES" sz="2400" dirty="0">
              <a:solidFill>
                <a:srgbClr val="FF0000"/>
              </a:solidFill>
              <a:latin typeface="GillBegaBold" panose="000007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45713" y="5012587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GillBegaBold" panose="00000700000000000000" pitchFamily="2" charset="0"/>
              </a:rPr>
              <a:t>OJS</a:t>
            </a:r>
            <a:endParaRPr lang="es-ES" sz="2400" dirty="0">
              <a:solidFill>
                <a:srgbClr val="FF0000"/>
              </a:solidFill>
              <a:latin typeface="GillBega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idx="1"/>
          </p:nvPr>
        </p:nvSpPr>
        <p:spPr>
          <a:xfrm>
            <a:off x="685800" y="2352823"/>
            <a:ext cx="7772400" cy="3524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/>
              <a:t>Compatibilidad con el </a:t>
            </a:r>
            <a:r>
              <a:rPr lang="es-ES" dirty="0" err="1"/>
              <a:t>plugin</a:t>
            </a:r>
            <a:r>
              <a:rPr lang="es-ES" dirty="0"/>
              <a:t> de la UPC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 smtClean="0"/>
              <a:t>ORCID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 smtClean="0"/>
              <a:t>Estadísticas </a:t>
            </a:r>
            <a:r>
              <a:rPr lang="es-ES" dirty="0"/>
              <a:t>de consultas de artículos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/>
              <a:t>Soporte certificados https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4294967295"/>
          </p:nvPr>
        </p:nvSpPr>
        <p:spPr>
          <a:xfrm>
            <a:off x="827584" y="916831"/>
            <a:ext cx="7496175" cy="12160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b="1" dirty="0">
                <a:solidFill>
                  <a:srgbClr val="FF6E31"/>
                </a:solidFill>
              </a:rPr>
              <a:t>¿Qué mejoras supone pasar a la versión 2.4.7 de OJS?</a:t>
            </a:r>
            <a:endParaRPr b="1" dirty="0">
              <a:solidFill>
                <a:srgbClr val="FF6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/>
              <a:t>Diseño </a:t>
            </a:r>
            <a:r>
              <a:rPr lang="es-ES" dirty="0" err="1" smtClean="0"/>
              <a:t>responsive</a:t>
            </a:r>
            <a:r>
              <a:rPr lang="es-ES" dirty="0"/>
              <a:t>.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 smtClean="0"/>
              <a:t>Integración </a:t>
            </a:r>
            <a:r>
              <a:rPr lang="es-ES" dirty="0"/>
              <a:t>con </a:t>
            </a:r>
            <a:r>
              <a:rPr lang="es-ES" dirty="0" err="1"/>
              <a:t>SherpaRomeo</a:t>
            </a:r>
            <a:r>
              <a:rPr lang="es-ES" dirty="0"/>
              <a:t>.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 smtClean="0"/>
              <a:t>Nuevos metadatos (DOI)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 smtClean="0"/>
              <a:t>Cita </a:t>
            </a:r>
            <a:r>
              <a:rPr lang="es-ES" dirty="0"/>
              <a:t>automática.</a:t>
            </a: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s-ES" dirty="0"/>
              <a:t>Control de autoridades.</a:t>
            </a:r>
            <a:endParaRPr dirty="0"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4294967295"/>
          </p:nvPr>
        </p:nvSpPr>
        <p:spPr>
          <a:xfrm>
            <a:off x="827584" y="908720"/>
            <a:ext cx="7496175" cy="12160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b="1" dirty="0">
                <a:solidFill>
                  <a:srgbClr val="FF6E31"/>
                </a:solidFill>
              </a:rPr>
              <a:t>¿Qué mejoras supone pasar a la versión 5.2 de </a:t>
            </a:r>
            <a:r>
              <a:rPr lang="es-ES" b="1" dirty="0" err="1">
                <a:solidFill>
                  <a:srgbClr val="FF6E31"/>
                </a:solidFill>
              </a:rPr>
              <a:t>dspace</a:t>
            </a:r>
            <a:r>
              <a:rPr lang="es-ES" b="1" dirty="0">
                <a:solidFill>
                  <a:srgbClr val="FF6E31"/>
                </a:solidFill>
              </a:rPr>
              <a:t>?</a:t>
            </a:r>
            <a:endParaRPr b="1" dirty="0">
              <a:solidFill>
                <a:srgbClr val="FF6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044" y="3645024"/>
            <a:ext cx="2763909" cy="2606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3 Grupo"/>
          <p:cNvGrpSpPr/>
          <p:nvPr/>
        </p:nvGrpSpPr>
        <p:grpSpPr>
          <a:xfrm>
            <a:off x="691585" y="926186"/>
            <a:ext cx="7760826" cy="2502813"/>
            <a:chOff x="691585" y="926186"/>
            <a:chExt cx="7760826" cy="2502813"/>
          </a:xfrm>
        </p:grpSpPr>
        <p:pic>
          <p:nvPicPr>
            <p:cNvPr id="188" name="Google Shape;18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1585" y="926186"/>
              <a:ext cx="7760826" cy="250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2 CuadroTexto"/>
            <p:cNvSpPr txBox="1"/>
            <p:nvPr/>
          </p:nvSpPr>
          <p:spPr>
            <a:xfrm>
              <a:off x="1753145" y="1237278"/>
              <a:ext cx="194817" cy="4462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300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  <a:endParaRPr lang="es-ES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3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83" y="1118612"/>
            <a:ext cx="7543897" cy="519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FF6E31"/>
                </a:solidFill>
              </a:rPr>
              <a:t>Incidencias manejadas en el proyecto</a:t>
            </a:r>
            <a:endParaRPr sz="3200" b="1" dirty="0">
              <a:solidFill>
                <a:srgbClr val="FF6E31"/>
              </a:solidFill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176500" y="2694900"/>
            <a:ext cx="3189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>
                <a:solidFill>
                  <a:schemeClr val="tx1"/>
                </a:solidFill>
              </a:rPr>
              <a:t>144  Incidencias registradas.</a:t>
            </a:r>
            <a:br>
              <a:rPr lang="es-ES" sz="1800" dirty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>
                <a:solidFill>
                  <a:schemeClr val="tx1"/>
                </a:solidFill>
              </a:rPr>
              <a:t>Más de 5000 mensajes intercambiados.</a:t>
            </a:r>
            <a:br>
              <a:rPr lang="es-ES" sz="1800" dirty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>
                <a:solidFill>
                  <a:schemeClr val="tx1"/>
                </a:solidFill>
              </a:rPr>
              <a:t>Más  de 50 reuniones.</a:t>
            </a:r>
            <a:endParaRPr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ecip">
  <a:themeElements>
    <a:clrScheme name="plantilla eci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ecip">
      <a:majorFont>
        <a:latin typeface="Rotis SansSerif Std"/>
        <a:ea typeface=""/>
        <a:cs typeface=""/>
      </a:majorFont>
      <a:minorFont>
        <a:latin typeface="Rotis SansSerif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BegaNormal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BegaNormal" pitchFamily="2" charset="0"/>
          </a:defRPr>
        </a:defPPr>
      </a:lstStyle>
    </a:lnDef>
  </a:objectDefaults>
  <a:extraClrSchemeLst>
    <a:extraClrScheme>
      <a:clrScheme name="plantilla eci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eci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eci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eci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eci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eci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eci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ecip</Template>
  <TotalTime>5984</TotalTime>
  <Words>1194</Words>
  <Application>Microsoft Office PowerPoint</Application>
  <PresentationFormat>Presentación en pantalla (4:3)</PresentationFormat>
  <Paragraphs>118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plantilla ecip</vt:lpstr>
      <vt:lpstr>Conectando nuestras aplicaciones: CRIS, DSPACE y OJS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Incidencias manejadas en el proyecto</vt:lpstr>
      <vt:lpstr>Presentación de PowerPoint</vt:lpstr>
      <vt:lpstr>Beneficios, conclusiones y ahorro de tareas (OJS)</vt:lpstr>
      <vt:lpstr>Beneficios, conclusiones y ahorro de tareas (DADUN)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Universidad de Navarra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María Seguí Gómez</dc:creator>
  <cp:lastModifiedBy>sysadmin</cp:lastModifiedBy>
  <cp:revision>86</cp:revision>
  <cp:lastPrinted>2019-05-22T07:07:02Z</cp:lastPrinted>
  <dcterms:created xsi:type="dcterms:W3CDTF">2011-01-26T10:55:39Z</dcterms:created>
  <dcterms:modified xsi:type="dcterms:W3CDTF">2019-05-22T09:31:15Z</dcterms:modified>
</cp:coreProperties>
</file>