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8" r:id="rId1"/>
  </p:sldMasterIdLst>
  <p:notesMasterIdLst>
    <p:notesMasterId r:id="rId20"/>
  </p:notesMasterIdLst>
  <p:sldIdLst>
    <p:sldId id="646" r:id="rId2"/>
    <p:sldId id="648" r:id="rId3"/>
    <p:sldId id="649" r:id="rId4"/>
    <p:sldId id="650" r:id="rId5"/>
    <p:sldId id="651" r:id="rId6"/>
    <p:sldId id="652" r:id="rId7"/>
    <p:sldId id="653" r:id="rId8"/>
    <p:sldId id="664" r:id="rId9"/>
    <p:sldId id="654" r:id="rId10"/>
    <p:sldId id="662" r:id="rId11"/>
    <p:sldId id="663" r:id="rId12"/>
    <p:sldId id="655" r:id="rId13"/>
    <p:sldId id="661" r:id="rId14"/>
    <p:sldId id="656" r:id="rId15"/>
    <p:sldId id="657" r:id="rId16"/>
    <p:sldId id="658" r:id="rId17"/>
    <p:sldId id="659" r:id="rId18"/>
    <p:sldId id="660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0C0C"/>
    <a:srgbClr val="31549E"/>
    <a:srgbClr val="3A5C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876" autoAdjust="0"/>
    <p:restoredTop sz="94660"/>
  </p:normalViewPr>
  <p:slideViewPr>
    <p:cSldViewPr>
      <p:cViewPr varScale="1">
        <p:scale>
          <a:sx n="115" d="100"/>
          <a:sy n="115" d="100"/>
        </p:scale>
        <p:origin x="111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32728A-8126-4855-8EC8-40D6B632EC83}" type="doc">
      <dgm:prSet loTypeId="urn:microsoft.com/office/officeart/2005/8/layout/vProcess5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0EB10875-903E-439C-8800-A608727392F3}">
      <dgm:prSet phldrT="[Texto]"/>
      <dgm:spPr>
        <a:ln>
          <a:solidFill>
            <a:srgbClr val="910C0C"/>
          </a:solidFill>
        </a:ln>
      </dgm:spPr>
      <dgm:t>
        <a:bodyPr/>
        <a:lstStyle/>
        <a:p>
          <a:r>
            <a:rPr lang="es-ES" dirty="0" smtClean="0">
              <a:latin typeface="Arial" panose="020B0604020202020204" pitchFamily="34" charset="0"/>
              <a:cs typeface="Arial" panose="020B0604020202020204" pitchFamily="34" charset="0"/>
            </a:rPr>
            <a:t>Conceptos clave</a:t>
          </a:r>
          <a:endParaRPr lang="es-E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ADE3E9-66F9-419E-83F0-E73332003990}" type="parTrans" cxnId="{FC81F0B9-1DA5-4F84-B644-9A6324CFF07E}">
      <dgm:prSet/>
      <dgm:spPr/>
      <dgm:t>
        <a:bodyPr/>
        <a:lstStyle/>
        <a:p>
          <a:endParaRPr lang="es-ES"/>
        </a:p>
      </dgm:t>
    </dgm:pt>
    <dgm:pt modelId="{E583FBB1-0102-4DB6-AF5E-14F5F83A6184}" type="sibTrans" cxnId="{FC81F0B9-1DA5-4F84-B644-9A6324CFF07E}">
      <dgm:prSet/>
      <dgm:spPr>
        <a:solidFill>
          <a:srgbClr val="910C0C">
            <a:alpha val="90000"/>
          </a:srgbClr>
        </a:solidFill>
        <a:ln>
          <a:solidFill>
            <a:srgbClr val="910C0C"/>
          </a:solidFill>
        </a:ln>
      </dgm:spPr>
      <dgm:t>
        <a:bodyPr/>
        <a:lstStyle/>
        <a:p>
          <a:endParaRPr lang="es-ES"/>
        </a:p>
      </dgm:t>
    </dgm:pt>
    <dgm:pt modelId="{62A855C9-5570-4DE4-864C-DC6E5D106649}">
      <dgm:prSet phldrT="[Texto]"/>
      <dgm:spPr>
        <a:ln>
          <a:solidFill>
            <a:srgbClr val="910C0C"/>
          </a:solidFill>
        </a:ln>
      </dgm:spPr>
      <dgm:t>
        <a:bodyPr/>
        <a:lstStyle/>
        <a:p>
          <a:r>
            <a:rPr lang="es-ES" dirty="0" smtClean="0">
              <a:latin typeface="Arial" panose="020B0604020202020204" pitchFamily="34" charset="0"/>
              <a:cs typeface="Arial" panose="020B0604020202020204" pitchFamily="34" charset="0"/>
            </a:rPr>
            <a:t>Factores de calidad</a:t>
          </a:r>
          <a:endParaRPr lang="es-E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814759-0D61-443C-B5D1-AC8890DA66BD}" type="parTrans" cxnId="{9A48E50D-712D-4ED0-94E2-76BB9BE941DE}">
      <dgm:prSet/>
      <dgm:spPr/>
      <dgm:t>
        <a:bodyPr/>
        <a:lstStyle/>
        <a:p>
          <a:endParaRPr lang="es-ES"/>
        </a:p>
      </dgm:t>
    </dgm:pt>
    <dgm:pt modelId="{05AAD227-9F95-4658-B390-CB05301F099E}" type="sibTrans" cxnId="{9A48E50D-712D-4ED0-94E2-76BB9BE941DE}">
      <dgm:prSet/>
      <dgm:spPr>
        <a:solidFill>
          <a:srgbClr val="910C0C">
            <a:alpha val="90000"/>
          </a:srgbClr>
        </a:solidFill>
        <a:ln>
          <a:solidFill>
            <a:srgbClr val="910C0C"/>
          </a:solidFill>
        </a:ln>
      </dgm:spPr>
      <dgm:t>
        <a:bodyPr/>
        <a:lstStyle/>
        <a:p>
          <a:endParaRPr lang="es-ES"/>
        </a:p>
      </dgm:t>
    </dgm:pt>
    <dgm:pt modelId="{6828AD9D-B9FB-454D-8737-BB33735D2891}">
      <dgm:prSet phldrT="[Texto]"/>
      <dgm:spPr>
        <a:ln>
          <a:solidFill>
            <a:srgbClr val="910C0C"/>
          </a:solidFill>
        </a:ln>
      </dgm:spPr>
      <dgm:t>
        <a:bodyPr/>
        <a:lstStyle/>
        <a:p>
          <a:r>
            <a:rPr lang="es-ES" dirty="0" smtClean="0">
              <a:latin typeface="Arial" panose="020B0604020202020204" pitchFamily="34" charset="0"/>
              <a:cs typeface="Arial" panose="020B0604020202020204" pitchFamily="34" charset="0"/>
            </a:rPr>
            <a:t>Parámetros e indicadores</a:t>
          </a:r>
        </a:p>
      </dgm:t>
    </dgm:pt>
    <dgm:pt modelId="{37DF55FD-2849-47E5-AA59-93B9B03F371B}" type="parTrans" cxnId="{A7DC2012-DA84-4F8F-BAF7-BFEAFBD9DF25}">
      <dgm:prSet/>
      <dgm:spPr/>
      <dgm:t>
        <a:bodyPr/>
        <a:lstStyle/>
        <a:p>
          <a:endParaRPr lang="es-ES"/>
        </a:p>
      </dgm:t>
    </dgm:pt>
    <dgm:pt modelId="{7CE45840-4CAA-4AD7-A60B-2B78388B9AEF}" type="sibTrans" cxnId="{A7DC2012-DA84-4F8F-BAF7-BFEAFBD9DF25}">
      <dgm:prSet/>
      <dgm:spPr>
        <a:solidFill>
          <a:srgbClr val="910C0C">
            <a:alpha val="90000"/>
          </a:srgbClr>
        </a:solidFill>
        <a:ln>
          <a:solidFill>
            <a:srgbClr val="910C0C"/>
          </a:solidFill>
        </a:ln>
      </dgm:spPr>
      <dgm:t>
        <a:bodyPr/>
        <a:lstStyle/>
        <a:p>
          <a:endParaRPr lang="es-ES"/>
        </a:p>
      </dgm:t>
    </dgm:pt>
    <dgm:pt modelId="{C47C5056-6FAF-4A4D-9997-3EE908834FD2}">
      <dgm:prSet phldrT="[Texto]"/>
      <dgm:spPr>
        <a:ln>
          <a:solidFill>
            <a:srgbClr val="910C0C"/>
          </a:solidFill>
        </a:ln>
      </dgm:spPr>
      <dgm:t>
        <a:bodyPr/>
        <a:lstStyle/>
        <a:p>
          <a:r>
            <a:rPr lang="es-ES" dirty="0" smtClean="0">
              <a:latin typeface="Arial" panose="020B0604020202020204" pitchFamily="34" charset="0"/>
              <a:cs typeface="Arial" panose="020B0604020202020204" pitchFamily="34" charset="0"/>
            </a:rPr>
            <a:t>Fichas sistemáticas</a:t>
          </a:r>
        </a:p>
      </dgm:t>
    </dgm:pt>
    <dgm:pt modelId="{CDC5CA0A-FA23-48D3-80AC-0E25A5504D2D}" type="parTrans" cxnId="{93C0BD62-1CE2-43DA-8D93-E600169D3942}">
      <dgm:prSet/>
      <dgm:spPr/>
      <dgm:t>
        <a:bodyPr/>
        <a:lstStyle/>
        <a:p>
          <a:endParaRPr lang="es-ES"/>
        </a:p>
      </dgm:t>
    </dgm:pt>
    <dgm:pt modelId="{C04EDD1F-8628-41F6-8946-616CEE4B333C}" type="sibTrans" cxnId="{93C0BD62-1CE2-43DA-8D93-E600169D3942}">
      <dgm:prSet/>
      <dgm:spPr>
        <a:solidFill>
          <a:srgbClr val="910C0C">
            <a:alpha val="90000"/>
          </a:srgbClr>
        </a:solidFill>
        <a:ln>
          <a:solidFill>
            <a:srgbClr val="910C0C"/>
          </a:solidFill>
        </a:ln>
      </dgm:spPr>
      <dgm:t>
        <a:bodyPr/>
        <a:lstStyle/>
        <a:p>
          <a:endParaRPr lang="es-ES"/>
        </a:p>
      </dgm:t>
    </dgm:pt>
    <dgm:pt modelId="{A9094217-201B-47D8-92F0-711FC7E248FB}">
      <dgm:prSet phldrT="[Texto]"/>
      <dgm:spPr>
        <a:ln>
          <a:solidFill>
            <a:srgbClr val="910C0C"/>
          </a:solidFill>
        </a:ln>
      </dgm:spPr>
      <dgm:t>
        <a:bodyPr/>
        <a:lstStyle/>
        <a:p>
          <a:r>
            <a:rPr lang="es-ES" dirty="0" smtClean="0">
              <a:latin typeface="Arial" panose="020B0604020202020204" pitchFamily="34" charset="0"/>
              <a:cs typeface="Arial" panose="020B0604020202020204" pitchFamily="34" charset="0"/>
            </a:rPr>
            <a:t>Testeo y validación</a:t>
          </a:r>
        </a:p>
      </dgm:t>
    </dgm:pt>
    <dgm:pt modelId="{8F59D1A3-6276-4E9C-933A-82E49D533212}" type="parTrans" cxnId="{B3530129-D70D-4319-AF96-C75585E65563}">
      <dgm:prSet/>
      <dgm:spPr/>
      <dgm:t>
        <a:bodyPr/>
        <a:lstStyle/>
        <a:p>
          <a:endParaRPr lang="es-ES"/>
        </a:p>
      </dgm:t>
    </dgm:pt>
    <dgm:pt modelId="{190A16CD-1692-4D1E-9141-2B27AC944DB0}" type="sibTrans" cxnId="{B3530129-D70D-4319-AF96-C75585E65563}">
      <dgm:prSet/>
      <dgm:spPr/>
      <dgm:t>
        <a:bodyPr/>
        <a:lstStyle/>
        <a:p>
          <a:endParaRPr lang="es-ES"/>
        </a:p>
      </dgm:t>
    </dgm:pt>
    <dgm:pt modelId="{9795E663-CB28-4D67-AC0A-7F7BB437A93E}" type="pres">
      <dgm:prSet presAssocID="{8F32728A-8126-4855-8EC8-40D6B632EC8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46B06C8-A316-4233-80A7-D4ECEE3AC38E}" type="pres">
      <dgm:prSet presAssocID="{8F32728A-8126-4855-8EC8-40D6B632EC83}" presName="dummyMaxCanvas" presStyleCnt="0">
        <dgm:presLayoutVars/>
      </dgm:prSet>
      <dgm:spPr/>
      <dgm:t>
        <a:bodyPr/>
        <a:lstStyle/>
        <a:p>
          <a:endParaRPr lang="es-ES"/>
        </a:p>
      </dgm:t>
    </dgm:pt>
    <dgm:pt modelId="{2EEAD209-B3F7-4DB2-B33E-5B7F42529756}" type="pres">
      <dgm:prSet presAssocID="{8F32728A-8126-4855-8EC8-40D6B632EC83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EADDE6B-E05C-4624-8A1D-BD6926907522}" type="pres">
      <dgm:prSet presAssocID="{8F32728A-8126-4855-8EC8-40D6B632EC83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8E093CE-E5B5-4301-B96F-F3E29AB16FB5}" type="pres">
      <dgm:prSet presAssocID="{8F32728A-8126-4855-8EC8-40D6B632EC83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BAFC2B-BD4A-4155-ABFA-4E1282A9D653}" type="pres">
      <dgm:prSet presAssocID="{8F32728A-8126-4855-8EC8-40D6B632EC83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A7D7DC-4C26-4BF6-BE3D-850C08484E4C}" type="pres">
      <dgm:prSet presAssocID="{8F32728A-8126-4855-8EC8-40D6B632EC83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6094EE1-4587-4A07-84A9-C8FCF3C48377}" type="pres">
      <dgm:prSet presAssocID="{8F32728A-8126-4855-8EC8-40D6B632EC83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039B82-2303-44B1-A213-6BC4ED3F5EBE}" type="pres">
      <dgm:prSet presAssocID="{8F32728A-8126-4855-8EC8-40D6B632EC83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2C7394-EB2C-4AFA-B32F-633FFDEF7D19}" type="pres">
      <dgm:prSet presAssocID="{8F32728A-8126-4855-8EC8-40D6B632EC83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6B58CA-E740-4095-A0EF-151A5EDBC641}" type="pres">
      <dgm:prSet presAssocID="{8F32728A-8126-4855-8EC8-40D6B632EC83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FA56EF-8345-4FCA-A8A3-5DBD95DD6442}" type="pres">
      <dgm:prSet presAssocID="{8F32728A-8126-4855-8EC8-40D6B632EC8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B123F5F-BF63-4F96-8753-8244780804CE}" type="pres">
      <dgm:prSet presAssocID="{8F32728A-8126-4855-8EC8-40D6B632EC8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3C8399-D76B-458C-A460-412F85BEA40E}" type="pres">
      <dgm:prSet presAssocID="{8F32728A-8126-4855-8EC8-40D6B632EC8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8F7707-3989-428C-B32C-15808C514CFD}" type="pres">
      <dgm:prSet presAssocID="{8F32728A-8126-4855-8EC8-40D6B632EC8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913499-4315-4BA3-8872-F26C92A73192}" type="pres">
      <dgm:prSet presAssocID="{8F32728A-8126-4855-8EC8-40D6B632EC8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9E192EC-3454-4CD6-93B5-006B828117B8}" type="presOf" srcId="{E583FBB1-0102-4DB6-AF5E-14F5F83A6184}" destId="{C6094EE1-4587-4A07-84A9-C8FCF3C48377}" srcOrd="0" destOrd="0" presId="urn:microsoft.com/office/officeart/2005/8/layout/vProcess5"/>
    <dgm:cxn modelId="{93C0BD62-1CE2-43DA-8D93-E600169D3942}" srcId="{8F32728A-8126-4855-8EC8-40D6B632EC83}" destId="{C47C5056-6FAF-4A4D-9997-3EE908834FD2}" srcOrd="3" destOrd="0" parTransId="{CDC5CA0A-FA23-48D3-80AC-0E25A5504D2D}" sibTransId="{C04EDD1F-8628-41F6-8946-616CEE4B333C}"/>
    <dgm:cxn modelId="{5B5F3114-AD45-4E6B-A833-65700E6444C7}" type="presOf" srcId="{7CE45840-4CAA-4AD7-A60B-2B78388B9AEF}" destId="{772C7394-EB2C-4AFA-B32F-633FFDEF7D19}" srcOrd="0" destOrd="0" presId="urn:microsoft.com/office/officeart/2005/8/layout/vProcess5"/>
    <dgm:cxn modelId="{0AD64F20-3223-4D36-BACD-18B14E327C3D}" type="presOf" srcId="{6828AD9D-B9FB-454D-8737-BB33735D2891}" destId="{6F3C8399-D76B-458C-A460-412F85BEA40E}" srcOrd="1" destOrd="0" presId="urn:microsoft.com/office/officeart/2005/8/layout/vProcess5"/>
    <dgm:cxn modelId="{ADA25CC4-5350-492F-8F1A-1F41ACF44990}" type="presOf" srcId="{0EB10875-903E-439C-8800-A608727392F3}" destId="{48FA56EF-8345-4FCA-A8A3-5DBD95DD6442}" srcOrd="1" destOrd="0" presId="urn:microsoft.com/office/officeart/2005/8/layout/vProcess5"/>
    <dgm:cxn modelId="{F2A877B1-E83B-4A1F-B25A-C33F6E09BEEB}" type="presOf" srcId="{8F32728A-8126-4855-8EC8-40D6B632EC83}" destId="{9795E663-CB28-4D67-AC0A-7F7BB437A93E}" srcOrd="0" destOrd="0" presId="urn:microsoft.com/office/officeart/2005/8/layout/vProcess5"/>
    <dgm:cxn modelId="{46E5B9EF-CB30-45FD-90B2-F3C172DB41EA}" type="presOf" srcId="{6828AD9D-B9FB-454D-8737-BB33735D2891}" destId="{58E093CE-E5B5-4301-B96F-F3E29AB16FB5}" srcOrd="0" destOrd="0" presId="urn:microsoft.com/office/officeart/2005/8/layout/vProcess5"/>
    <dgm:cxn modelId="{FC81F0B9-1DA5-4F84-B644-9A6324CFF07E}" srcId="{8F32728A-8126-4855-8EC8-40D6B632EC83}" destId="{0EB10875-903E-439C-8800-A608727392F3}" srcOrd="0" destOrd="0" parTransId="{FBADE3E9-66F9-419E-83F0-E73332003990}" sibTransId="{E583FBB1-0102-4DB6-AF5E-14F5F83A6184}"/>
    <dgm:cxn modelId="{B3530129-D70D-4319-AF96-C75585E65563}" srcId="{8F32728A-8126-4855-8EC8-40D6B632EC83}" destId="{A9094217-201B-47D8-92F0-711FC7E248FB}" srcOrd="4" destOrd="0" parTransId="{8F59D1A3-6276-4E9C-933A-82E49D533212}" sibTransId="{190A16CD-1692-4D1E-9141-2B27AC944DB0}"/>
    <dgm:cxn modelId="{A7DC2012-DA84-4F8F-BAF7-BFEAFBD9DF25}" srcId="{8F32728A-8126-4855-8EC8-40D6B632EC83}" destId="{6828AD9D-B9FB-454D-8737-BB33735D2891}" srcOrd="2" destOrd="0" parTransId="{37DF55FD-2849-47E5-AA59-93B9B03F371B}" sibTransId="{7CE45840-4CAA-4AD7-A60B-2B78388B9AEF}"/>
    <dgm:cxn modelId="{82310BC7-04D1-42D7-B57E-2A925F35FF60}" type="presOf" srcId="{0EB10875-903E-439C-8800-A608727392F3}" destId="{2EEAD209-B3F7-4DB2-B33E-5B7F42529756}" srcOrd="0" destOrd="0" presId="urn:microsoft.com/office/officeart/2005/8/layout/vProcess5"/>
    <dgm:cxn modelId="{50ACF8AB-9CB2-4A09-9E53-F66C293136F7}" type="presOf" srcId="{62A855C9-5570-4DE4-864C-DC6E5D106649}" destId="{EEADDE6B-E05C-4624-8A1D-BD6926907522}" srcOrd="0" destOrd="0" presId="urn:microsoft.com/office/officeart/2005/8/layout/vProcess5"/>
    <dgm:cxn modelId="{A063FF82-3C74-4D68-9C41-F54B1B60DE03}" type="presOf" srcId="{C47C5056-6FAF-4A4D-9997-3EE908834FD2}" destId="{3D8F7707-3989-428C-B32C-15808C514CFD}" srcOrd="1" destOrd="0" presId="urn:microsoft.com/office/officeart/2005/8/layout/vProcess5"/>
    <dgm:cxn modelId="{9A48E50D-712D-4ED0-94E2-76BB9BE941DE}" srcId="{8F32728A-8126-4855-8EC8-40D6B632EC83}" destId="{62A855C9-5570-4DE4-864C-DC6E5D106649}" srcOrd="1" destOrd="0" parTransId="{A1814759-0D61-443C-B5D1-AC8890DA66BD}" sibTransId="{05AAD227-9F95-4658-B390-CB05301F099E}"/>
    <dgm:cxn modelId="{0020A3BB-DF01-4512-B99B-2E06AC13DCDF}" type="presOf" srcId="{C47C5056-6FAF-4A4D-9997-3EE908834FD2}" destId="{48BAFC2B-BD4A-4155-ABFA-4E1282A9D653}" srcOrd="0" destOrd="0" presId="urn:microsoft.com/office/officeart/2005/8/layout/vProcess5"/>
    <dgm:cxn modelId="{1DB05070-A25F-4435-A22F-601E6D4D21B9}" type="presOf" srcId="{A9094217-201B-47D8-92F0-711FC7E248FB}" destId="{54913499-4315-4BA3-8872-F26C92A73192}" srcOrd="1" destOrd="0" presId="urn:microsoft.com/office/officeart/2005/8/layout/vProcess5"/>
    <dgm:cxn modelId="{BD1D525D-34B5-4433-8FEB-39297A0C7C5E}" type="presOf" srcId="{62A855C9-5570-4DE4-864C-DC6E5D106649}" destId="{CB123F5F-BF63-4F96-8753-8244780804CE}" srcOrd="1" destOrd="0" presId="urn:microsoft.com/office/officeart/2005/8/layout/vProcess5"/>
    <dgm:cxn modelId="{87FF1E76-0B52-4F3D-91B6-D6E2BBA7C719}" type="presOf" srcId="{05AAD227-9F95-4658-B390-CB05301F099E}" destId="{97039B82-2303-44B1-A213-6BC4ED3F5EBE}" srcOrd="0" destOrd="0" presId="urn:microsoft.com/office/officeart/2005/8/layout/vProcess5"/>
    <dgm:cxn modelId="{DF0723BF-8EC7-4D45-8269-42D3A80E7412}" type="presOf" srcId="{C04EDD1F-8628-41F6-8946-616CEE4B333C}" destId="{BA6B58CA-E740-4095-A0EF-151A5EDBC641}" srcOrd="0" destOrd="0" presId="urn:microsoft.com/office/officeart/2005/8/layout/vProcess5"/>
    <dgm:cxn modelId="{863C85C2-84AE-46F8-A4A8-EC0B8498B900}" type="presOf" srcId="{A9094217-201B-47D8-92F0-711FC7E248FB}" destId="{DAA7D7DC-4C26-4BF6-BE3D-850C08484E4C}" srcOrd="0" destOrd="0" presId="urn:microsoft.com/office/officeart/2005/8/layout/vProcess5"/>
    <dgm:cxn modelId="{A3DF845F-4459-4B69-B809-2EC17F23E4FA}" type="presParOf" srcId="{9795E663-CB28-4D67-AC0A-7F7BB437A93E}" destId="{F46B06C8-A316-4233-80A7-D4ECEE3AC38E}" srcOrd="0" destOrd="0" presId="urn:microsoft.com/office/officeart/2005/8/layout/vProcess5"/>
    <dgm:cxn modelId="{03489A1E-9678-416A-AC7B-F564FA3BAB8D}" type="presParOf" srcId="{9795E663-CB28-4D67-AC0A-7F7BB437A93E}" destId="{2EEAD209-B3F7-4DB2-B33E-5B7F42529756}" srcOrd="1" destOrd="0" presId="urn:microsoft.com/office/officeart/2005/8/layout/vProcess5"/>
    <dgm:cxn modelId="{A2C48336-307F-489E-9841-9A0CE6E04557}" type="presParOf" srcId="{9795E663-CB28-4D67-AC0A-7F7BB437A93E}" destId="{EEADDE6B-E05C-4624-8A1D-BD6926907522}" srcOrd="2" destOrd="0" presId="urn:microsoft.com/office/officeart/2005/8/layout/vProcess5"/>
    <dgm:cxn modelId="{CFA5B608-CA0D-492A-986F-BF85E14AFF21}" type="presParOf" srcId="{9795E663-CB28-4D67-AC0A-7F7BB437A93E}" destId="{58E093CE-E5B5-4301-B96F-F3E29AB16FB5}" srcOrd="3" destOrd="0" presId="urn:microsoft.com/office/officeart/2005/8/layout/vProcess5"/>
    <dgm:cxn modelId="{D1F9A4AA-4695-4A9D-81AF-81F91DA1B390}" type="presParOf" srcId="{9795E663-CB28-4D67-AC0A-7F7BB437A93E}" destId="{48BAFC2B-BD4A-4155-ABFA-4E1282A9D653}" srcOrd="4" destOrd="0" presId="urn:microsoft.com/office/officeart/2005/8/layout/vProcess5"/>
    <dgm:cxn modelId="{B5C20549-8063-4E85-A6C7-F6497195A0D0}" type="presParOf" srcId="{9795E663-CB28-4D67-AC0A-7F7BB437A93E}" destId="{DAA7D7DC-4C26-4BF6-BE3D-850C08484E4C}" srcOrd="5" destOrd="0" presId="urn:microsoft.com/office/officeart/2005/8/layout/vProcess5"/>
    <dgm:cxn modelId="{6E8448F6-D38F-4153-B5B2-7288BB9F80AF}" type="presParOf" srcId="{9795E663-CB28-4D67-AC0A-7F7BB437A93E}" destId="{C6094EE1-4587-4A07-84A9-C8FCF3C48377}" srcOrd="6" destOrd="0" presId="urn:microsoft.com/office/officeart/2005/8/layout/vProcess5"/>
    <dgm:cxn modelId="{0E012BBB-E0BB-4AB2-9619-6C23ECFEE745}" type="presParOf" srcId="{9795E663-CB28-4D67-AC0A-7F7BB437A93E}" destId="{97039B82-2303-44B1-A213-6BC4ED3F5EBE}" srcOrd="7" destOrd="0" presId="urn:microsoft.com/office/officeart/2005/8/layout/vProcess5"/>
    <dgm:cxn modelId="{21D9FFFA-A9C9-4FF4-9887-FA7BE1167040}" type="presParOf" srcId="{9795E663-CB28-4D67-AC0A-7F7BB437A93E}" destId="{772C7394-EB2C-4AFA-B32F-633FFDEF7D19}" srcOrd="8" destOrd="0" presId="urn:microsoft.com/office/officeart/2005/8/layout/vProcess5"/>
    <dgm:cxn modelId="{694977F2-68BA-49E1-9A31-CA4D2303A856}" type="presParOf" srcId="{9795E663-CB28-4D67-AC0A-7F7BB437A93E}" destId="{BA6B58CA-E740-4095-A0EF-151A5EDBC641}" srcOrd="9" destOrd="0" presId="urn:microsoft.com/office/officeart/2005/8/layout/vProcess5"/>
    <dgm:cxn modelId="{9BF9CA40-1C0B-47AD-AF2A-8C4315C10E6E}" type="presParOf" srcId="{9795E663-CB28-4D67-AC0A-7F7BB437A93E}" destId="{48FA56EF-8345-4FCA-A8A3-5DBD95DD6442}" srcOrd="10" destOrd="0" presId="urn:microsoft.com/office/officeart/2005/8/layout/vProcess5"/>
    <dgm:cxn modelId="{137095BF-3A26-47E2-94DC-0DB641F24BD9}" type="presParOf" srcId="{9795E663-CB28-4D67-AC0A-7F7BB437A93E}" destId="{CB123F5F-BF63-4F96-8753-8244780804CE}" srcOrd="11" destOrd="0" presId="urn:microsoft.com/office/officeart/2005/8/layout/vProcess5"/>
    <dgm:cxn modelId="{A8354E57-592A-47E0-A270-C9F5945F0970}" type="presParOf" srcId="{9795E663-CB28-4D67-AC0A-7F7BB437A93E}" destId="{6F3C8399-D76B-458C-A460-412F85BEA40E}" srcOrd="12" destOrd="0" presId="urn:microsoft.com/office/officeart/2005/8/layout/vProcess5"/>
    <dgm:cxn modelId="{3E8187CE-04A1-458B-A59B-46D5034E9EAD}" type="presParOf" srcId="{9795E663-CB28-4D67-AC0A-7F7BB437A93E}" destId="{3D8F7707-3989-428C-B32C-15808C514CFD}" srcOrd="13" destOrd="0" presId="urn:microsoft.com/office/officeart/2005/8/layout/vProcess5"/>
    <dgm:cxn modelId="{E299D26C-677C-4DC9-9DC6-03B53B135883}" type="presParOf" srcId="{9795E663-CB28-4D67-AC0A-7F7BB437A93E}" destId="{54913499-4315-4BA3-8872-F26C92A73192}" srcOrd="14" destOrd="0" presId="urn:microsoft.com/office/officeart/2005/8/layout/vProcess5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AD209-B3F7-4DB2-B33E-5B7F42529756}">
      <dsp:nvSpPr>
        <dsp:cNvPr id="0" name=""/>
        <dsp:cNvSpPr/>
      </dsp:nvSpPr>
      <dsp:spPr>
        <a:xfrm>
          <a:off x="0" y="0"/>
          <a:ext cx="4693920" cy="731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910C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>
              <a:latin typeface="Arial" panose="020B0604020202020204" pitchFamily="34" charset="0"/>
              <a:cs typeface="Arial" panose="020B0604020202020204" pitchFamily="34" charset="0"/>
            </a:rPr>
            <a:t>Conceptos clave</a:t>
          </a:r>
          <a:endParaRPr lang="es-ES" sz="2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425" y="21425"/>
        <a:ext cx="3818966" cy="688670"/>
      </dsp:txXfrm>
    </dsp:sp>
    <dsp:sp modelId="{EEADDE6B-E05C-4624-8A1D-BD6926907522}">
      <dsp:nvSpPr>
        <dsp:cNvPr id="0" name=""/>
        <dsp:cNvSpPr/>
      </dsp:nvSpPr>
      <dsp:spPr>
        <a:xfrm>
          <a:off x="350520" y="833120"/>
          <a:ext cx="4693920" cy="731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910C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>
              <a:latin typeface="Arial" panose="020B0604020202020204" pitchFamily="34" charset="0"/>
              <a:cs typeface="Arial" panose="020B0604020202020204" pitchFamily="34" charset="0"/>
            </a:rPr>
            <a:t>Factores de calidad</a:t>
          </a:r>
          <a:endParaRPr lang="es-ES" sz="2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1945" y="854545"/>
        <a:ext cx="3825062" cy="688669"/>
      </dsp:txXfrm>
    </dsp:sp>
    <dsp:sp modelId="{58E093CE-E5B5-4301-B96F-F3E29AB16FB5}">
      <dsp:nvSpPr>
        <dsp:cNvPr id="0" name=""/>
        <dsp:cNvSpPr/>
      </dsp:nvSpPr>
      <dsp:spPr>
        <a:xfrm>
          <a:off x="701039" y="1666240"/>
          <a:ext cx="4693920" cy="731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910C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>
              <a:latin typeface="Arial" panose="020B0604020202020204" pitchFamily="34" charset="0"/>
              <a:cs typeface="Arial" panose="020B0604020202020204" pitchFamily="34" charset="0"/>
            </a:rPr>
            <a:t>Parámetros e indicadores</a:t>
          </a:r>
        </a:p>
      </dsp:txBody>
      <dsp:txXfrm>
        <a:off x="722464" y="1687665"/>
        <a:ext cx="3825062" cy="688669"/>
      </dsp:txXfrm>
    </dsp:sp>
    <dsp:sp modelId="{48BAFC2B-BD4A-4155-ABFA-4E1282A9D653}">
      <dsp:nvSpPr>
        <dsp:cNvPr id="0" name=""/>
        <dsp:cNvSpPr/>
      </dsp:nvSpPr>
      <dsp:spPr>
        <a:xfrm>
          <a:off x="1051559" y="2499360"/>
          <a:ext cx="4693920" cy="731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910C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>
              <a:latin typeface="Arial" panose="020B0604020202020204" pitchFamily="34" charset="0"/>
              <a:cs typeface="Arial" panose="020B0604020202020204" pitchFamily="34" charset="0"/>
            </a:rPr>
            <a:t>Fichas sistemáticas</a:t>
          </a:r>
        </a:p>
      </dsp:txBody>
      <dsp:txXfrm>
        <a:off x="1072984" y="2520785"/>
        <a:ext cx="3825062" cy="688669"/>
      </dsp:txXfrm>
    </dsp:sp>
    <dsp:sp modelId="{DAA7D7DC-4C26-4BF6-BE3D-850C08484E4C}">
      <dsp:nvSpPr>
        <dsp:cNvPr id="0" name=""/>
        <dsp:cNvSpPr/>
      </dsp:nvSpPr>
      <dsp:spPr>
        <a:xfrm>
          <a:off x="1402079" y="3332480"/>
          <a:ext cx="4693920" cy="731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910C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>
              <a:latin typeface="Arial" panose="020B0604020202020204" pitchFamily="34" charset="0"/>
              <a:cs typeface="Arial" panose="020B0604020202020204" pitchFamily="34" charset="0"/>
            </a:rPr>
            <a:t>Testeo y validación</a:t>
          </a:r>
        </a:p>
      </dsp:txBody>
      <dsp:txXfrm>
        <a:off x="1423504" y="3353905"/>
        <a:ext cx="3825062" cy="688669"/>
      </dsp:txXfrm>
    </dsp:sp>
    <dsp:sp modelId="{C6094EE1-4587-4A07-84A9-C8FCF3C48377}">
      <dsp:nvSpPr>
        <dsp:cNvPr id="0" name=""/>
        <dsp:cNvSpPr/>
      </dsp:nvSpPr>
      <dsp:spPr>
        <a:xfrm>
          <a:off x="4218432" y="534416"/>
          <a:ext cx="475488" cy="475488"/>
        </a:xfrm>
        <a:prstGeom prst="downArrow">
          <a:avLst>
            <a:gd name="adj1" fmla="val 55000"/>
            <a:gd name="adj2" fmla="val 45000"/>
          </a:avLst>
        </a:prstGeom>
        <a:solidFill>
          <a:srgbClr val="910C0C">
            <a:alpha val="90000"/>
          </a:srgbClr>
        </a:solidFill>
        <a:ln w="12700" cap="flat" cmpd="sng" algn="ctr">
          <a:solidFill>
            <a:srgbClr val="910C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200" kern="1200"/>
        </a:p>
      </dsp:txBody>
      <dsp:txXfrm>
        <a:off x="4325417" y="534416"/>
        <a:ext cx="261518" cy="357805"/>
      </dsp:txXfrm>
    </dsp:sp>
    <dsp:sp modelId="{97039B82-2303-44B1-A213-6BC4ED3F5EBE}">
      <dsp:nvSpPr>
        <dsp:cNvPr id="0" name=""/>
        <dsp:cNvSpPr/>
      </dsp:nvSpPr>
      <dsp:spPr>
        <a:xfrm>
          <a:off x="4568952" y="1367536"/>
          <a:ext cx="475488" cy="475488"/>
        </a:xfrm>
        <a:prstGeom prst="downArrow">
          <a:avLst>
            <a:gd name="adj1" fmla="val 55000"/>
            <a:gd name="adj2" fmla="val 45000"/>
          </a:avLst>
        </a:prstGeom>
        <a:solidFill>
          <a:srgbClr val="910C0C">
            <a:alpha val="90000"/>
          </a:srgbClr>
        </a:solidFill>
        <a:ln w="12700" cap="flat" cmpd="sng" algn="ctr">
          <a:solidFill>
            <a:srgbClr val="910C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200" kern="1200"/>
        </a:p>
      </dsp:txBody>
      <dsp:txXfrm>
        <a:off x="4675937" y="1367536"/>
        <a:ext cx="261518" cy="357805"/>
      </dsp:txXfrm>
    </dsp:sp>
    <dsp:sp modelId="{772C7394-EB2C-4AFA-B32F-633FFDEF7D19}">
      <dsp:nvSpPr>
        <dsp:cNvPr id="0" name=""/>
        <dsp:cNvSpPr/>
      </dsp:nvSpPr>
      <dsp:spPr>
        <a:xfrm>
          <a:off x="4919472" y="2188464"/>
          <a:ext cx="475488" cy="475488"/>
        </a:xfrm>
        <a:prstGeom prst="downArrow">
          <a:avLst>
            <a:gd name="adj1" fmla="val 55000"/>
            <a:gd name="adj2" fmla="val 45000"/>
          </a:avLst>
        </a:prstGeom>
        <a:solidFill>
          <a:srgbClr val="910C0C">
            <a:alpha val="90000"/>
          </a:srgbClr>
        </a:solidFill>
        <a:ln w="12700" cap="flat" cmpd="sng" algn="ctr">
          <a:solidFill>
            <a:srgbClr val="910C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200" kern="1200"/>
        </a:p>
      </dsp:txBody>
      <dsp:txXfrm>
        <a:off x="5026457" y="2188464"/>
        <a:ext cx="261518" cy="357805"/>
      </dsp:txXfrm>
    </dsp:sp>
    <dsp:sp modelId="{BA6B58CA-E740-4095-A0EF-151A5EDBC641}">
      <dsp:nvSpPr>
        <dsp:cNvPr id="0" name=""/>
        <dsp:cNvSpPr/>
      </dsp:nvSpPr>
      <dsp:spPr>
        <a:xfrm>
          <a:off x="5269992" y="3029712"/>
          <a:ext cx="475488" cy="475488"/>
        </a:xfrm>
        <a:prstGeom prst="downArrow">
          <a:avLst>
            <a:gd name="adj1" fmla="val 55000"/>
            <a:gd name="adj2" fmla="val 45000"/>
          </a:avLst>
        </a:prstGeom>
        <a:solidFill>
          <a:srgbClr val="910C0C">
            <a:alpha val="90000"/>
          </a:srgbClr>
        </a:solidFill>
        <a:ln w="12700" cap="flat" cmpd="sng" algn="ctr">
          <a:solidFill>
            <a:srgbClr val="910C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200" kern="1200"/>
        </a:p>
      </dsp:txBody>
      <dsp:txXfrm>
        <a:off x="5376977" y="3029712"/>
        <a:ext cx="261518" cy="357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B7E72-0139-461B-9812-5D663411A78B}" type="datetimeFigureOut">
              <a:rPr lang="es-ES" smtClean="0"/>
              <a:t>05/05/2024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40FF0-7F91-4863-A18D-700BB9CFFB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6202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altLang="es-CL" smtClean="0"/>
          </a:p>
        </p:txBody>
      </p:sp>
      <p:sp>
        <p:nvSpPr>
          <p:cNvPr id="481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fld id="{1AA52A7B-830B-481D-8C3A-4CA6637364E4}" type="slidenum">
              <a:rPr lang="es-CL" altLang="es-CL" smtClean="0"/>
              <a:pPr/>
              <a:t>1</a:t>
            </a:fld>
            <a:endParaRPr lang="es-CL" altLang="es-CL" smtClean="0"/>
          </a:p>
        </p:txBody>
      </p:sp>
    </p:spTree>
    <p:extLst>
      <p:ext uri="{BB962C8B-B14F-4D97-AF65-F5344CB8AC3E}">
        <p14:creationId xmlns:p14="http://schemas.microsoft.com/office/powerpoint/2010/main" val="13567339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70903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33606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28810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88838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altLang="es-CL" smtClean="0"/>
          </a:p>
        </p:txBody>
      </p:sp>
      <p:sp>
        <p:nvSpPr>
          <p:cNvPr id="4813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fld id="{1AA52A7B-830B-481D-8C3A-4CA6637364E4}" type="slidenum">
              <a:rPr lang="es-CL" altLang="es-CL" smtClean="0"/>
              <a:pPr/>
              <a:t>18</a:t>
            </a:fld>
            <a:endParaRPr lang="es-CL" altLang="es-CL" smtClean="0"/>
          </a:p>
        </p:txBody>
      </p:sp>
    </p:spTree>
    <p:extLst>
      <p:ext uri="{BB962C8B-B14F-4D97-AF65-F5344CB8AC3E}">
        <p14:creationId xmlns:p14="http://schemas.microsoft.com/office/powerpoint/2010/main" val="1219591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3656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596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5871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7861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29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0671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5919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Se</a:t>
            </a:r>
            <a:r>
              <a:rPr lang="es-CL" baseline="0" dirty="0" smtClean="0"/>
              <a:t> diseñaron ecuaciones de búsqueda y se recuperaron más de 880 artículos.</a:t>
            </a:r>
            <a:endParaRPr lang="es-CL" dirty="0"/>
          </a:p>
        </p:txBody>
      </p:sp>
      <p:sp>
        <p:nvSpPr>
          <p:cNvPr id="6" name="5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92373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2EE02-5962-477C-8E48-63BE3579DE64}" type="datetime1">
              <a:rPr lang="es-ES" smtClean="0"/>
              <a:t>05/05/2024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C. Lopezosa, L. Codina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D6EA4-966B-48E8-9CA9-71B2413936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0300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EB99-4637-4A2F-B0A1-6A0AD6D8CF5E}" type="datetime1">
              <a:rPr lang="es-ES" smtClean="0"/>
              <a:t>05/05/2024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C. Lopezosa, L. Codina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DECE-AB59-4E64-96D5-A414017F5E5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2763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B1ACE-5EB1-4B75-A1A4-8360E4E99942}" type="datetime1">
              <a:rPr lang="es-ES" smtClean="0"/>
              <a:t>05/05/2024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C. Lopezosa, L. Codina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D6EA4-966B-48E8-9CA9-71B2413936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181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lopezosa@ub.edu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lluis.codina@upf.edu" TargetMode="External"/><Relationship Id="rId5" Type="http://schemas.openxmlformats.org/officeDocument/2006/relationships/hyperlink" Target="mailto:pere.freixa@upf.edu" TargetMode="External"/><Relationship Id="rId4" Type="http://schemas.openxmlformats.org/officeDocument/2006/relationships/hyperlink" Target="mailto:amorales@uchile.c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1844825"/>
            <a:ext cx="9144000" cy="1728191"/>
          </a:xfrm>
          <a:solidFill>
            <a:srgbClr val="910C0C"/>
          </a:solidFill>
        </p:spPr>
        <p:txBody>
          <a:bodyPr anchorCtr="1">
            <a:noAutofit/>
          </a:bodyPr>
          <a:lstStyle/>
          <a:p>
            <a:pPr>
              <a:defRPr/>
            </a:pPr>
            <a:r>
              <a:rPr lang="es-CL" sz="3600" b="1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Caracterización multidimensional de revistas científicas: </a:t>
            </a:r>
            <a:r>
              <a:rPr lang="es-CL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/>
            </a:r>
            <a:br>
              <a:rPr lang="es-CL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</a:b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propuesta </a:t>
            </a:r>
            <a:r>
              <a:rPr lang="es-CL" sz="2400" b="1" dirty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de instrumento aplicado a revistas iberoamericanas en comunicación </a:t>
            </a: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social</a:t>
            </a:r>
            <a:endParaRPr lang="es-CL" sz="2400" b="1" dirty="0">
              <a:solidFill>
                <a:schemeClr val="bg1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4343" name="10 Rectángulo"/>
          <p:cNvSpPr>
            <a:spLocks noChangeArrowheads="1"/>
          </p:cNvSpPr>
          <p:nvPr/>
        </p:nvSpPr>
        <p:spPr bwMode="auto">
          <a:xfrm>
            <a:off x="512652" y="4005064"/>
            <a:ext cx="8118697" cy="373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r>
              <a:rPr lang="es-ES" altLang="es-CL" sz="1830" b="1" dirty="0" smtClean="0">
                <a:latin typeface="Arial" charset="0"/>
                <a:cs typeface="Arial" charset="0"/>
              </a:rPr>
              <a:t>Carlos Lopezosa, Alejandro Morales-Vargas, Pere Freixa y Lluís Codina</a:t>
            </a:r>
            <a:endParaRPr lang="es-ES" altLang="es-CL" sz="1830" b="1" dirty="0">
              <a:latin typeface="Arial" charset="0"/>
              <a:cs typeface="Arial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00" y="4581128"/>
            <a:ext cx="1990853" cy="62418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3888" y="4427702"/>
            <a:ext cx="1656184" cy="730044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4208" y="4545844"/>
            <a:ext cx="1872208" cy="694747"/>
          </a:xfrm>
          <a:prstGeom prst="rect">
            <a:avLst/>
          </a:prstGeom>
        </p:spPr>
      </p:pic>
      <p:cxnSp>
        <p:nvCxnSpPr>
          <p:cNvPr id="14" name="Conector recto 13"/>
          <p:cNvCxnSpPr/>
          <p:nvPr/>
        </p:nvCxnSpPr>
        <p:spPr>
          <a:xfrm>
            <a:off x="-1044624" y="-819472"/>
            <a:ext cx="0" cy="7200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10 Rectángulo"/>
          <p:cNvSpPr>
            <a:spLocks noChangeArrowheads="1"/>
          </p:cNvSpPr>
          <p:nvPr/>
        </p:nvSpPr>
        <p:spPr bwMode="auto">
          <a:xfrm>
            <a:off x="2810155" y="5724545"/>
            <a:ext cx="352372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/>
            <a:r>
              <a:rPr lang="es-ES" altLang="es-CL" sz="1600" dirty="0">
                <a:latin typeface="Arial" charset="0"/>
                <a:cs typeface="Arial" charset="0"/>
              </a:rPr>
              <a:t>Universidad Católica de Santa </a:t>
            </a:r>
            <a:r>
              <a:rPr lang="es-ES" altLang="es-CL" sz="1600" dirty="0" smtClean="0">
                <a:latin typeface="Arial" charset="0"/>
                <a:cs typeface="Arial" charset="0"/>
              </a:rPr>
              <a:t>María</a:t>
            </a:r>
            <a:br>
              <a:rPr lang="es-ES" altLang="es-CL" sz="1600" dirty="0" smtClean="0">
                <a:latin typeface="Arial" charset="0"/>
                <a:cs typeface="Arial" charset="0"/>
              </a:rPr>
            </a:br>
            <a:r>
              <a:rPr lang="es-ES" altLang="es-CL" sz="1600" dirty="0" smtClean="0">
                <a:latin typeface="Arial" charset="0"/>
                <a:cs typeface="Arial" charset="0"/>
              </a:rPr>
              <a:t>Arequipa</a:t>
            </a:r>
            <a:r>
              <a:rPr lang="es-ES" altLang="es-CL" sz="1600" dirty="0">
                <a:latin typeface="Arial" charset="0"/>
                <a:cs typeface="Arial" charset="0"/>
              </a:rPr>
              <a:t>, </a:t>
            </a:r>
            <a:r>
              <a:rPr lang="es-ES" altLang="es-CL" sz="1600" dirty="0" smtClean="0">
                <a:latin typeface="Arial" charset="0"/>
                <a:cs typeface="Arial" charset="0"/>
              </a:rPr>
              <a:t>Perú</a:t>
            </a:r>
            <a:r>
              <a:rPr lang="es-ES" altLang="es-CL" sz="1600" dirty="0" smtClean="0">
                <a:latin typeface="Arial" charset="0"/>
                <a:cs typeface="Arial" charset="0"/>
              </a:rPr>
              <a:t/>
            </a:r>
            <a:br>
              <a:rPr lang="es-ES" altLang="es-CL" sz="1600" dirty="0" smtClean="0">
                <a:latin typeface="Arial" charset="0"/>
                <a:cs typeface="Arial" charset="0"/>
              </a:rPr>
            </a:br>
            <a:r>
              <a:rPr lang="es-ES" altLang="es-CL" sz="1600" dirty="0" smtClean="0">
                <a:latin typeface="Arial" charset="0"/>
                <a:cs typeface="Arial" charset="0"/>
              </a:rPr>
              <a:t>9 de mayo de 2024</a:t>
            </a:r>
            <a:endParaRPr lang="es-ES" altLang="es-CL" sz="1600" dirty="0">
              <a:latin typeface="Arial" charset="0"/>
              <a:cs typeface="Arial" charset="0"/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-108520" y="0"/>
            <a:ext cx="9361040" cy="1345332"/>
            <a:chOff x="-108520" y="0"/>
            <a:chExt cx="9361040" cy="1345332"/>
          </a:xfrm>
        </p:grpSpPr>
        <p:grpSp>
          <p:nvGrpSpPr>
            <p:cNvPr id="11" name="4 Grupo"/>
            <p:cNvGrpSpPr/>
            <p:nvPr/>
          </p:nvGrpSpPr>
          <p:grpSpPr>
            <a:xfrm>
              <a:off x="-108520" y="0"/>
              <a:ext cx="9361040" cy="1345332"/>
              <a:chOff x="-108520" y="0"/>
              <a:chExt cx="9361040" cy="1345332"/>
            </a:xfrm>
          </p:grpSpPr>
          <p:pic>
            <p:nvPicPr>
              <p:cNvPr id="12" name="7 Imagen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08520" y="0"/>
                <a:ext cx="9361040" cy="1345331"/>
              </a:xfrm>
              <a:prstGeom prst="rect">
                <a:avLst/>
              </a:prstGeom>
            </p:spPr>
          </p:pic>
          <p:pic>
            <p:nvPicPr>
              <p:cNvPr id="13" name="3 Imagen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2629" y="1"/>
                <a:ext cx="6698742" cy="1345331"/>
              </a:xfrm>
              <a:prstGeom prst="rect">
                <a:avLst/>
              </a:prstGeom>
            </p:spPr>
          </p:pic>
        </p:grpSp>
        <p:sp>
          <p:nvSpPr>
            <p:cNvPr id="2" name="CuadroTexto 1"/>
            <p:cNvSpPr txBox="1"/>
            <p:nvPr/>
          </p:nvSpPr>
          <p:spPr>
            <a:xfrm>
              <a:off x="4067944" y="822111"/>
              <a:ext cx="2592288" cy="492443"/>
            </a:xfrm>
            <a:prstGeom prst="rect">
              <a:avLst/>
            </a:prstGeom>
            <a:solidFill>
              <a:srgbClr val="910C0C"/>
            </a:solidFill>
          </p:spPr>
          <p:txBody>
            <a:bodyPr wrap="square" rtlCol="0">
              <a:spAutoFit/>
            </a:bodyPr>
            <a:lstStyle/>
            <a:p>
              <a:r>
                <a:rPr lang="es-CL" sz="13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13º Congreso </a:t>
              </a:r>
              <a:r>
                <a:rPr lang="es-CL" sz="1300" b="1" dirty="0" smtClean="0">
                  <a:solidFill>
                    <a:schemeClr val="bg1"/>
                  </a:solidFill>
                  <a:latin typeface="Arial Narrow" panose="020B0606020202030204" pitchFamily="34" charset="0"/>
                </a:rPr>
                <a:t>Internacional </a:t>
              </a:r>
              <a:r>
                <a:rPr lang="es-CL" sz="13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sobre </a:t>
              </a:r>
              <a:r>
                <a:rPr lang="es-CL" sz="1300" b="1" dirty="0" smtClean="0">
                  <a:solidFill>
                    <a:schemeClr val="bg1"/>
                  </a:solidFill>
                  <a:latin typeface="Arial Narrow" panose="020B0606020202030204" pitchFamily="34" charset="0"/>
                </a:rPr>
                <a:t>Revistas Científicas</a:t>
              </a:r>
              <a:endParaRPr lang="es-CL" sz="1300" b="1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385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Resultados preliminares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10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511365"/>
              </p:ext>
            </p:extLst>
          </p:nvPr>
        </p:nvGraphicFramePr>
        <p:xfrm>
          <a:off x="539552" y="1052736"/>
          <a:ext cx="7704858" cy="569595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950734">
                  <a:extLst>
                    <a:ext uri="{9D8B030D-6E8A-4147-A177-3AD203B41FA5}">
                      <a16:colId xmlns:a16="http://schemas.microsoft.com/office/drawing/2014/main" val="1186923647"/>
                    </a:ext>
                  </a:extLst>
                </a:gridCol>
                <a:gridCol w="438170">
                  <a:extLst>
                    <a:ext uri="{9D8B030D-6E8A-4147-A177-3AD203B41FA5}">
                      <a16:colId xmlns:a16="http://schemas.microsoft.com/office/drawing/2014/main" val="1389098325"/>
                    </a:ext>
                  </a:extLst>
                </a:gridCol>
                <a:gridCol w="438970">
                  <a:extLst>
                    <a:ext uri="{9D8B030D-6E8A-4147-A177-3AD203B41FA5}">
                      <a16:colId xmlns:a16="http://schemas.microsoft.com/office/drawing/2014/main" val="4054459947"/>
                    </a:ext>
                  </a:extLst>
                </a:gridCol>
                <a:gridCol w="438970">
                  <a:extLst>
                    <a:ext uri="{9D8B030D-6E8A-4147-A177-3AD203B41FA5}">
                      <a16:colId xmlns:a16="http://schemas.microsoft.com/office/drawing/2014/main" val="1663452064"/>
                    </a:ext>
                  </a:extLst>
                </a:gridCol>
                <a:gridCol w="438170">
                  <a:extLst>
                    <a:ext uri="{9D8B030D-6E8A-4147-A177-3AD203B41FA5}">
                      <a16:colId xmlns:a16="http://schemas.microsoft.com/office/drawing/2014/main" val="2774258454"/>
                    </a:ext>
                  </a:extLst>
                </a:gridCol>
                <a:gridCol w="438970">
                  <a:extLst>
                    <a:ext uri="{9D8B030D-6E8A-4147-A177-3AD203B41FA5}">
                      <a16:colId xmlns:a16="http://schemas.microsoft.com/office/drawing/2014/main" val="228125144"/>
                    </a:ext>
                  </a:extLst>
                </a:gridCol>
                <a:gridCol w="438970">
                  <a:extLst>
                    <a:ext uri="{9D8B030D-6E8A-4147-A177-3AD203B41FA5}">
                      <a16:colId xmlns:a16="http://schemas.microsoft.com/office/drawing/2014/main" val="3405098597"/>
                    </a:ext>
                  </a:extLst>
                </a:gridCol>
                <a:gridCol w="438970">
                  <a:extLst>
                    <a:ext uri="{9D8B030D-6E8A-4147-A177-3AD203B41FA5}">
                      <a16:colId xmlns:a16="http://schemas.microsoft.com/office/drawing/2014/main" val="3426092750"/>
                    </a:ext>
                  </a:extLst>
                </a:gridCol>
                <a:gridCol w="682934">
                  <a:extLst>
                    <a:ext uri="{9D8B030D-6E8A-4147-A177-3AD203B41FA5}">
                      <a16:colId xmlns:a16="http://schemas.microsoft.com/office/drawing/2014/main" val="2863128136"/>
                    </a:ext>
                  </a:extLst>
                </a:gridCol>
              </a:tblGrid>
              <a:tr h="110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Revista</a:t>
                      </a:r>
                      <a:endParaRPr lang="es-CL" sz="13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P1</a:t>
                      </a:r>
                      <a:endParaRPr lang="es-CL" sz="13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P2</a:t>
                      </a:r>
                      <a:endParaRPr lang="es-CL" sz="13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P3</a:t>
                      </a:r>
                      <a:endParaRPr lang="es-CL" sz="13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P4</a:t>
                      </a:r>
                      <a:endParaRPr lang="es-CL" sz="13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P5</a:t>
                      </a:r>
                      <a:endParaRPr lang="es-CL" sz="13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P6</a:t>
                      </a:r>
                      <a:endParaRPr lang="es-CL" sz="13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P7</a:t>
                      </a:r>
                      <a:endParaRPr lang="es-CL" sz="13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</a:t>
                      </a:r>
                      <a:endParaRPr lang="es-CL" sz="13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308098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adComunica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81608582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Anàlisi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90020364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Área Abierta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39568330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Austral Comunicación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82332092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BiD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65543276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CIC. Cuadernos de Información y Comunicación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73464355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Communication &amp; Society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36964667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Comunicació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78643189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Comunicación y Hombre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57230062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Comunicación y Medios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95246602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Comunicación y Sociedad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689762485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Contratexto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64489800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Cuadernos de Documentación Multimedia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34306981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Cuadernos.info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34439908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Chasqui 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4490674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Dígitos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776282547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Dixit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69637323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Documentación de las Ciencias de la Información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188926008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Doxa Comunicación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86041611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profesional de la información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78434347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Estudio sobre el mensaje periodístico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98172657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Fonseca: Journal of Communication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85319258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Hipertext.net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13180655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Historia y Comunicación Social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63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r>
              <a:rPr lang="es-CL" sz="2852" b="1" dirty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Resultados preliminares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11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936568"/>
              </p:ext>
            </p:extLst>
          </p:nvPr>
        </p:nvGraphicFramePr>
        <p:xfrm>
          <a:off x="539552" y="1052736"/>
          <a:ext cx="7704858" cy="569595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3950734">
                  <a:extLst>
                    <a:ext uri="{9D8B030D-6E8A-4147-A177-3AD203B41FA5}">
                      <a16:colId xmlns:a16="http://schemas.microsoft.com/office/drawing/2014/main" val="1186923647"/>
                    </a:ext>
                  </a:extLst>
                </a:gridCol>
                <a:gridCol w="438170">
                  <a:extLst>
                    <a:ext uri="{9D8B030D-6E8A-4147-A177-3AD203B41FA5}">
                      <a16:colId xmlns:a16="http://schemas.microsoft.com/office/drawing/2014/main" val="1389098325"/>
                    </a:ext>
                  </a:extLst>
                </a:gridCol>
                <a:gridCol w="438970">
                  <a:extLst>
                    <a:ext uri="{9D8B030D-6E8A-4147-A177-3AD203B41FA5}">
                      <a16:colId xmlns:a16="http://schemas.microsoft.com/office/drawing/2014/main" val="4054459947"/>
                    </a:ext>
                  </a:extLst>
                </a:gridCol>
                <a:gridCol w="438970">
                  <a:extLst>
                    <a:ext uri="{9D8B030D-6E8A-4147-A177-3AD203B41FA5}">
                      <a16:colId xmlns:a16="http://schemas.microsoft.com/office/drawing/2014/main" val="1663452064"/>
                    </a:ext>
                  </a:extLst>
                </a:gridCol>
                <a:gridCol w="438170">
                  <a:extLst>
                    <a:ext uri="{9D8B030D-6E8A-4147-A177-3AD203B41FA5}">
                      <a16:colId xmlns:a16="http://schemas.microsoft.com/office/drawing/2014/main" val="2774258454"/>
                    </a:ext>
                  </a:extLst>
                </a:gridCol>
                <a:gridCol w="438970">
                  <a:extLst>
                    <a:ext uri="{9D8B030D-6E8A-4147-A177-3AD203B41FA5}">
                      <a16:colId xmlns:a16="http://schemas.microsoft.com/office/drawing/2014/main" val="228125144"/>
                    </a:ext>
                  </a:extLst>
                </a:gridCol>
                <a:gridCol w="438970">
                  <a:extLst>
                    <a:ext uri="{9D8B030D-6E8A-4147-A177-3AD203B41FA5}">
                      <a16:colId xmlns:a16="http://schemas.microsoft.com/office/drawing/2014/main" val="3405098597"/>
                    </a:ext>
                  </a:extLst>
                </a:gridCol>
                <a:gridCol w="438970">
                  <a:extLst>
                    <a:ext uri="{9D8B030D-6E8A-4147-A177-3AD203B41FA5}">
                      <a16:colId xmlns:a16="http://schemas.microsoft.com/office/drawing/2014/main" val="3426092750"/>
                    </a:ext>
                  </a:extLst>
                </a:gridCol>
                <a:gridCol w="682934">
                  <a:extLst>
                    <a:ext uri="{9D8B030D-6E8A-4147-A177-3AD203B41FA5}">
                      <a16:colId xmlns:a16="http://schemas.microsoft.com/office/drawing/2014/main" val="2863128136"/>
                    </a:ext>
                  </a:extLst>
                </a:gridCol>
              </a:tblGrid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Ibersid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14364242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 Revista Científica de Información y Comunicación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30866772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Icono 14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56726710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Index.comunicación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12244058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Journal of Digital Media &amp; Interaction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32193075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Mediaciones Sociales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88647183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Obra Digital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56576829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Palabra Clave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651898160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Perspectivas de la Comunicación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65990749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Question/Cuestión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39236371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Revista Comunicar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36322085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Revista de Comunicación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72599811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Revista de Comunicación de la SEECI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46950998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Revista Española de Comunicación en Salud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04589912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Revista Española de Documentación Científica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13136732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Revista Internacional de Comunicación y Desarrollo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10294069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Revista Internacional de Relaciones Públicas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20917652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Revista Latina de Comunicación Social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59546958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Revista Mediterránea de Comunicación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41698477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Scire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06039293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Signa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74351574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Signo y Pensamiento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772472485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Teknokultura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8019328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Trípodos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92991587"/>
                  </a:ext>
                </a:extLst>
              </a:tr>
              <a:tr h="110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Vivat Academia 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CL" sz="1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_tradnl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es-CL" sz="1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958" marR="30958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783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422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Conclusiones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49726" cy="4033036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Como </a:t>
            </a:r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principal aportación se destaca el </a:t>
            </a:r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disponer </a:t>
            </a:r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de una </a:t>
            </a:r>
            <a:r>
              <a:rPr lang="es-CL" sz="2400" b="1" dirty="0">
                <a:latin typeface="Arial" panose="020B0604020202020204" pitchFamily="34" charset="0"/>
                <a:cs typeface="Arial" panose="020B0604020202020204" pitchFamily="34" charset="0"/>
              </a:rPr>
              <a:t>herramient</a:t>
            </a:r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a que brinda un </a:t>
            </a:r>
            <a:r>
              <a:rPr lang="es-CL" sz="2400" b="1" dirty="0">
                <a:latin typeface="Arial" panose="020B0604020202020204" pitchFamily="34" charset="0"/>
                <a:cs typeface="Arial" panose="020B0604020202020204" pitchFamily="34" charset="0"/>
              </a:rPr>
              <a:t>perfil </a:t>
            </a:r>
            <a:r>
              <a:rPr lang="es-C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característico </a:t>
            </a:r>
            <a:r>
              <a:rPr lang="es-CL" sz="2400" b="1" dirty="0">
                <a:latin typeface="Arial" panose="020B0604020202020204" pitchFamily="34" charset="0"/>
                <a:cs typeface="Arial" panose="020B0604020202020204" pitchFamily="34" charset="0"/>
              </a:rPr>
              <a:t>de cada revista </a:t>
            </a:r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CL" sz="2400" b="1" dirty="0">
                <a:latin typeface="Arial" panose="020B0604020202020204" pitchFamily="34" charset="0"/>
                <a:cs typeface="Arial" panose="020B0604020202020204" pitchFamily="34" charset="0"/>
              </a:rPr>
              <a:t>facilita la toma de decisiones a los autores </a:t>
            </a:r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a la hora de enviar un manuscrito. </a:t>
            </a:r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L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 las </a:t>
            </a:r>
            <a:r>
              <a:rPr lang="es-C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50 revistas de comunicación </a:t>
            </a:r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iberoamericanas analizadas, la mediana es de </a:t>
            </a:r>
            <a:r>
              <a:rPr lang="es-C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33 puntos </a:t>
            </a:r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 45.</a:t>
            </a:r>
            <a:b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L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Por la misma razón, además puede aportar elementos de juicio y </a:t>
            </a:r>
            <a:r>
              <a:rPr lang="es-C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oportunidades de mejora a los propios editores </a:t>
            </a:r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y, por consiguiente, resultar beneficioso para los investigadores de las disciplinas en que se aplique.</a:t>
            </a:r>
            <a:endParaRPr lang="es-CL" sz="24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endParaRPr lang="es-CL" sz="24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12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79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Futura publicación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49726" cy="4033036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Lopezosa</a:t>
            </a:r>
            <a:r>
              <a:rPr lang="es-CL" sz="2400" b="1" dirty="0">
                <a:latin typeface="Arial" panose="020B0604020202020204" pitchFamily="34" charset="0"/>
                <a:cs typeface="Arial" panose="020B0604020202020204" pitchFamily="34" charset="0"/>
              </a:rPr>
              <a:t>, Carlos; Morales-Vargas, Alejandro; </a:t>
            </a:r>
            <a:r>
              <a:rPr lang="es-CL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Freixa</a:t>
            </a:r>
            <a:r>
              <a:rPr lang="es-CL" sz="2400" b="1" dirty="0">
                <a:latin typeface="Arial" panose="020B0604020202020204" pitchFamily="34" charset="0"/>
                <a:cs typeface="Arial" panose="020B0604020202020204" pitchFamily="34" charset="0"/>
              </a:rPr>
              <a:t>, Pere; Codina; Lluís.</a:t>
            </a:r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 (2024) “Caracterización multidimensional de revistas científicas: un instrumento de análisis para autores”. </a:t>
            </a:r>
            <a:r>
              <a:rPr lang="es-CL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Ibersid</a:t>
            </a:r>
            <a:r>
              <a:rPr lang="es-CL" sz="2400" i="1" dirty="0">
                <a:latin typeface="Arial" panose="020B0604020202020204" pitchFamily="34" charset="0"/>
                <a:cs typeface="Arial" panose="020B0604020202020204" pitchFamily="34" charset="0"/>
              </a:rPr>
              <a:t>: revista de sistemas de información y documentación es una publicación</a:t>
            </a:r>
            <a:r>
              <a:rPr lang="es-CL" sz="2400" dirty="0">
                <a:latin typeface="Arial" panose="020B0604020202020204" pitchFamily="34" charset="0"/>
                <a:cs typeface="Arial" panose="020B0604020202020204" pitchFamily="34" charset="0"/>
              </a:rPr>
              <a:t>, 18(1</a:t>
            </a:r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es-CL" sz="2000" dirty="0" smtClean="0"/>
              <a:t/>
            </a:r>
            <a:br>
              <a:rPr lang="es-CL" sz="2000" dirty="0" smtClean="0"/>
            </a:br>
            <a:r>
              <a:rPr lang="es-CL" sz="2000" dirty="0" smtClean="0"/>
              <a:t/>
            </a:r>
            <a:br>
              <a:rPr lang="es-CL" sz="2000" dirty="0" smtClean="0"/>
            </a:b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[artículo aceptado </a:t>
            </a:r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para publicación en junio 2024]</a:t>
            </a:r>
            <a:endParaRPr lang="es-C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CL" sz="20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13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2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A2A0623A-AED4-0A67-2BC8-39BA2092A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44519"/>
            <a:ext cx="7886700" cy="15121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Este trabajo forma parte del proyecto </a:t>
            </a:r>
            <a:r>
              <a:rPr lang="es-CL" sz="2000" b="1" dirty="0">
                <a:latin typeface="Arial" panose="020B0604020202020204" pitchFamily="34" charset="0"/>
                <a:cs typeface="Arial" panose="020B0604020202020204" pitchFamily="34" charset="0"/>
              </a:rPr>
              <a:t>«Parámetros y estrategias para incrementar la relevancia de los medios y la comunicación digital en la sociedad: curación, visualización y visibilidad (CUVICOM)»</a:t>
            </a:r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 financiado por MICIU/AEI/PID2021-123579OB-I00 y por FEDER/UE.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Financiación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212" y="965211"/>
            <a:ext cx="3457575" cy="115252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07" y="3789040"/>
            <a:ext cx="8028384" cy="155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36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755750-5656-4020-88AD-AA8D52678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DECE-AB59-4E64-96D5-A414017F5E55}" type="slidenum">
              <a:rPr lang="es-ES" smtClean="0"/>
              <a:pPr/>
              <a:t>15</a:t>
            </a:fld>
            <a:endParaRPr lang="es-ES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A2A0623A-AED4-0A67-2BC8-39BA2092A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3617"/>
            <a:ext cx="8435280" cy="4665663"/>
          </a:xfrm>
        </p:spPr>
        <p:txBody>
          <a:bodyPr>
            <a:noAutofit/>
          </a:bodyPr>
          <a:lstStyle/>
          <a:p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Anderson, Rick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(2018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Scholarly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Everyone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Know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. Oxford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Press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E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Abadal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, Ernest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(2017). 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Revistas científicas. Situación actual y retos de futuro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, Barcelona: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Edicions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Universitat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de Barcelona, ISBN 978-84-9168-038-3.</a:t>
            </a:r>
          </a:p>
          <a:p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Arroyave-Cabrera, Jesús; </a:t>
            </a:r>
            <a:r>
              <a:rPr lang="es-E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Gonzalez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-Pardo, Rafael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(2022). «Investigación bibliométrica de comunicación en revistas científicas en América Latina (2009-2018)». 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Comunicar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, v. 30, n. 70. https://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/10.3916/C70-2022-07</a:t>
            </a:r>
          </a:p>
          <a:p>
            <a:r>
              <a:rPr lang="es-E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Baiget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, Tomàs.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(2020). 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Manual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SCImago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 de revistas científicas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. Creación, gestión y publicación. Ediciones Profesionales de la Información SL.</a:t>
            </a:r>
          </a:p>
          <a:p>
            <a:r>
              <a:rPr lang="es-ES" sz="1800" b="1" i="0" u="none" strike="noStrike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Codina, L., </a:t>
            </a:r>
            <a:r>
              <a:rPr lang="es-ES" sz="1800" b="1" i="0" u="none" strike="noStrike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Lopezosa</a:t>
            </a:r>
            <a:r>
              <a:rPr lang="es-ES" sz="1800" b="1" i="0" u="none" strike="noStrike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C., y </a:t>
            </a:r>
            <a:r>
              <a:rPr lang="es-ES" sz="1800" b="1" i="0" u="none" strike="noStrike" dirty="0" err="1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Freixa</a:t>
            </a:r>
            <a:r>
              <a:rPr lang="es-ES" sz="1800" b="1" i="0" u="none" strike="noStrike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Font, P. </a:t>
            </a:r>
            <a:r>
              <a:rPr lang="es-ES" sz="1800" b="0" i="0" u="none" strike="noStrike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1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2021). </a:t>
            </a:r>
            <a:r>
              <a:rPr lang="es-ES" sz="1800" b="0" i="0" u="none" strike="noStrike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Scoping</a:t>
            </a:r>
            <a:r>
              <a:rPr lang="es-ES" sz="1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b="0" i="0" u="none" strike="noStrike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reviews</a:t>
            </a:r>
            <a:r>
              <a:rPr lang="es-ES" sz="1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en trabajos académicos en </a:t>
            </a:r>
            <a:r>
              <a:rPr lang="es-ES" sz="1800" b="0" i="0" u="none" strike="noStrike" dirty="0" smtClean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comunicación</a:t>
            </a:r>
            <a:r>
              <a:rPr lang="es-ES" sz="1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1800" b="0" i="0" u="none" strike="noStrike" dirty="0" err="1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frameworks</a:t>
            </a:r>
            <a:r>
              <a:rPr lang="es-ES" sz="1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 fuentes. In </a:t>
            </a:r>
            <a:r>
              <a:rPr lang="es-ES" sz="1800" b="0" i="1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Larrondo Ureta A, Meso Ayerdi K, Peña Fernández S, editores. Información y Big Data en el sistema híbrido de medios-XIII Congreso Internacional de Ciberperiodismo; 15-17 nov 2021; País Vasco.[Leioa]: Universidad del País Vasco; 2021. p. 67-85.</a:t>
            </a:r>
            <a:r>
              <a:rPr lang="es-ES" sz="1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Universidad del País Vasco.</a:t>
            </a: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DOAJ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(2023). «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 DOAJ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Directory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Open Access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Journals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ES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Bibliografía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14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755750-5656-4020-88AD-AA8D52678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DECE-AB59-4E64-96D5-A414017F5E55}" type="slidenum">
              <a:rPr lang="es-ES" smtClean="0"/>
              <a:pPr/>
              <a:t>16</a:t>
            </a:fld>
            <a:endParaRPr lang="es-ES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A2A0623A-AED4-0A67-2BC8-39BA2092A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120" y="1284175"/>
            <a:ext cx="8206680" cy="4665663"/>
          </a:xfrm>
        </p:spPr>
        <p:txBody>
          <a:bodyPr>
            <a:noAutofit/>
          </a:bodyPr>
          <a:lstStyle/>
          <a:p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González-Pardo, Rafael; Repiso, Rafael; Arroyave-Cabrera, Jesús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(2020). «Revistas iberoamericanas de comunicación a través de las bases de datos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Latindex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, Dialnet, DOAJ,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Scopus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, AHCI, SSCI, REDIB, MIAR, ESCI y Google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Scholar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Metrics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Revista Española de Documentación Científica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, v. 43, n. 4, pp. e276-e276. https://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/10.3989/REDC.2020.4.1732</a:t>
            </a:r>
          </a:p>
          <a:p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Grant, </a:t>
            </a:r>
            <a:r>
              <a:rPr lang="es-E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Maria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 J.; </a:t>
            </a:r>
            <a:r>
              <a:rPr lang="es-E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Booth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, Andrew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(2009). «A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typology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reviews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14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types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associated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methodologies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, v. 26, n. 2, pp. 91-108. https://doi.org/10.1111/j.1471-1842.2009.00848.x</a:t>
            </a:r>
          </a:p>
          <a:p>
            <a:r>
              <a:rPr lang="es-E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Guallar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, Javier; </a:t>
            </a:r>
            <a:r>
              <a:rPr lang="es-E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Abadal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, Ernest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(2016). «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Revistas científicas españolas de comunicación. Una panorámica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». En: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Seminari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Perspectives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de la recerca en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comunicació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. https://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/10.13140/RG.2.2.35432.70408</a:t>
            </a:r>
          </a:p>
          <a:p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Mangana, Rafael; Piñeiro-Naval, Valeriano; Morais, Ricardo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(2021). «Os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estudos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framing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no contexto da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investigação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em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comunicação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uma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análise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a partir das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principais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revistas científicas de Brasil e Portugal». 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Media </a:t>
            </a:r>
            <a:r>
              <a:rPr lang="es-ES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s-ES" sz="1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Jornalismo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, v. 21, n. 38, pp. 241-260. https://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/10.14195/2183-5462_38_12</a:t>
            </a:r>
          </a:p>
          <a:p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57200" y="260648"/>
            <a:ext cx="8229600" cy="1018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Bibliografía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3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755750-5656-4020-88AD-AA8D52678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5DECE-AB59-4E64-96D5-A414017F5E55}" type="slidenum">
              <a:rPr lang="es-ES" smtClean="0"/>
              <a:pPr/>
              <a:t>17</a:t>
            </a:fld>
            <a:endParaRPr lang="es-ES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A2A0623A-AED4-0A67-2BC8-39BA2092A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156" y="1281582"/>
            <a:ext cx="8206680" cy="4665663"/>
          </a:xfrm>
        </p:spPr>
        <p:txBody>
          <a:bodyPr>
            <a:noAutofit/>
          </a:bodyPr>
          <a:lstStyle/>
          <a:p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Morales-Vargas, Alejandro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(2021). </a:t>
            </a:r>
            <a:r>
              <a:rPr lang="es-E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s-ES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Evaluación 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de calidad en sitios web: Factores de análisis, métodos y propuesta de un modelo para el desarrollo de nuevos </a:t>
            </a:r>
            <a:r>
              <a:rPr lang="es-ES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instrumentos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Universitat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Pompeu Fabra. https://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www.tdx.cat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handle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/10803/673029</a:t>
            </a:r>
          </a:p>
          <a:p>
            <a:r>
              <a:rPr lang="es-E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Morales-Vargas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, Alejandro; Pedraza-Jiménez, Rafael; Codina, Lluís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(2020). «Calidad en sitios web: análisis de la producción científica». </a:t>
            </a:r>
            <a:r>
              <a:rPr lang="es-ES" sz="1800" i="1" dirty="0">
                <a:latin typeface="Arial" panose="020B0604020202020204" pitchFamily="34" charset="0"/>
                <a:cs typeface="Arial" panose="020B0604020202020204" pitchFamily="34" charset="0"/>
              </a:rPr>
              <a:t>Profesional de la Información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, v. 29, n. 5, p. e290508. https://</a:t>
            </a:r>
            <a:r>
              <a:rPr lang="es-E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doi.org/10.3145/epi.2020.sep.08</a:t>
            </a:r>
          </a:p>
          <a:p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Morales-Vargas, Alejandro; Pedraza-Jiménez, Rafael; Codina, Lluís</a:t>
            </a:r>
            <a:r>
              <a:rPr lang="es-C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1800" dirty="0">
                <a:latin typeface="Arial" panose="020B0604020202020204" pitchFamily="34" charset="0"/>
                <a:cs typeface="Arial" panose="020B0604020202020204" pitchFamily="34" charset="0"/>
              </a:rPr>
              <a:t>(2023), </a:t>
            </a:r>
            <a:r>
              <a:rPr lang="es-E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Evaluación </a:t>
            </a:r>
            <a:r>
              <a:rPr lang="es-CL" sz="1800" dirty="0">
                <a:latin typeface="Arial" panose="020B0604020202020204" pitchFamily="34" charset="0"/>
                <a:cs typeface="Arial" panose="020B0604020202020204" pitchFamily="34" charset="0"/>
              </a:rPr>
              <a:t>de la calidad del sitio web: un modelo para desarrollar instrumentos de evaluación integrales basados ​​en factores clave de </a:t>
            </a:r>
            <a:r>
              <a:rPr 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calidad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s-C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  <a:r>
              <a:rPr lang="es-CL" sz="1800" i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s-CL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es-CL" sz="1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1800" dirty="0">
                <a:latin typeface="Arial" panose="020B0604020202020204" pitchFamily="34" charset="0"/>
                <a:cs typeface="Arial" panose="020B0604020202020204" pitchFamily="34" charset="0"/>
              </a:rPr>
              <a:t>, vol. 79 N° 7, págs. 95-114. https://doi.org/10.1108/JD-11-2022-0246</a:t>
            </a: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Vizoso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, Ángel; Pérez-Seijo, Sara; López-García, Xosé 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(2019). «Diez años de investigación en las principales revistas científicas de comunicación. Tendencias y temáticas en las publicaciones de mayor impacto en JCR y SJR». </a:t>
            </a:r>
            <a:r>
              <a:rPr lang="es-E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adComunica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, n. 18, pp. 245-270.https://</a:t>
            </a: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/10.6035/2174-0992.2019.18.12</a:t>
            </a:r>
          </a:p>
          <a:p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ES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Bibliografía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5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2060848"/>
            <a:ext cx="9144000" cy="1080120"/>
          </a:xfrm>
          <a:solidFill>
            <a:srgbClr val="910C0C"/>
          </a:solidFill>
        </p:spPr>
        <p:txBody>
          <a:bodyPr anchorCtr="1">
            <a:noAutofit/>
          </a:bodyPr>
          <a:lstStyle/>
          <a:p>
            <a:pPr algn="r">
              <a:defRPr/>
            </a:pP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/>
            </a:r>
            <a:b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</a:b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¡Muchas </a:t>
            </a: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gracias por su </a:t>
            </a: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atención!</a:t>
            </a: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/>
            </a:r>
            <a:b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</a:br>
            <a:endParaRPr lang="es-CL" sz="2400" b="1" dirty="0">
              <a:solidFill>
                <a:schemeClr val="bg1"/>
              </a:solidFill>
              <a:latin typeface="Arial" panose="020B060402020202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4343" name="10 Rectángulo"/>
          <p:cNvSpPr>
            <a:spLocks noChangeArrowheads="1"/>
          </p:cNvSpPr>
          <p:nvPr/>
        </p:nvSpPr>
        <p:spPr bwMode="auto">
          <a:xfrm>
            <a:off x="2699792" y="4941168"/>
            <a:ext cx="6086923" cy="1218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r>
              <a:rPr lang="es-ES" altLang="es-CL" sz="183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Carlos Lopezosa  		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lopezosa@ub.edu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altLang="es-CL" sz="183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altLang="es-CL" sz="183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Alejandro Morales-Vargas  	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amorales@uchile.cl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altLang="es-CL" sz="183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altLang="es-CL" sz="183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Pere Freixa   			</a:t>
            </a:r>
            <a:r>
              <a:rPr lang="es-CL" altLang="es-CL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pere.freixa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@upf.edu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altLang="es-CL" sz="183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altLang="es-CL" sz="1830" b="1" dirty="0" smtClean="0">
                <a:latin typeface="Arial" panose="020B0604020202020204" pitchFamily="34" charset="0"/>
                <a:cs typeface="Arial" panose="020B0604020202020204" pitchFamily="34" charset="0"/>
              </a:rPr>
              <a:t>Lluís Codina   			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lluis.codina@upf.edu</a:t>
            </a:r>
            <a:r>
              <a:rPr lang="es-C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altLang="es-CL" sz="183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ector recto 13"/>
          <p:cNvCxnSpPr/>
          <p:nvPr/>
        </p:nvCxnSpPr>
        <p:spPr>
          <a:xfrm>
            <a:off x="-1044624" y="-819472"/>
            <a:ext cx="0" cy="7200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upo 12"/>
          <p:cNvGrpSpPr/>
          <p:nvPr/>
        </p:nvGrpSpPr>
        <p:grpSpPr>
          <a:xfrm>
            <a:off x="-108520" y="0"/>
            <a:ext cx="9361040" cy="1345332"/>
            <a:chOff x="-108520" y="0"/>
            <a:chExt cx="9361040" cy="1345332"/>
          </a:xfrm>
        </p:grpSpPr>
        <p:grpSp>
          <p:nvGrpSpPr>
            <p:cNvPr id="15" name="4 Grupo"/>
            <p:cNvGrpSpPr/>
            <p:nvPr/>
          </p:nvGrpSpPr>
          <p:grpSpPr>
            <a:xfrm>
              <a:off x="-108520" y="0"/>
              <a:ext cx="9361040" cy="1345332"/>
              <a:chOff x="-108520" y="0"/>
              <a:chExt cx="9361040" cy="1345332"/>
            </a:xfrm>
          </p:grpSpPr>
          <p:pic>
            <p:nvPicPr>
              <p:cNvPr id="17" name="7 Imagen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08520" y="0"/>
                <a:ext cx="9361040" cy="1345331"/>
              </a:xfrm>
              <a:prstGeom prst="rect">
                <a:avLst/>
              </a:prstGeom>
            </p:spPr>
          </p:pic>
          <p:pic>
            <p:nvPicPr>
              <p:cNvPr id="18" name="3 Imagen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22629" y="1"/>
                <a:ext cx="6698742" cy="1345331"/>
              </a:xfrm>
              <a:prstGeom prst="rect">
                <a:avLst/>
              </a:prstGeom>
            </p:spPr>
          </p:pic>
        </p:grpSp>
        <p:sp>
          <p:nvSpPr>
            <p:cNvPr id="16" name="CuadroTexto 15"/>
            <p:cNvSpPr txBox="1"/>
            <p:nvPr/>
          </p:nvSpPr>
          <p:spPr>
            <a:xfrm>
              <a:off x="4067944" y="822111"/>
              <a:ext cx="2592288" cy="492443"/>
            </a:xfrm>
            <a:prstGeom prst="rect">
              <a:avLst/>
            </a:prstGeom>
            <a:solidFill>
              <a:srgbClr val="910C0C"/>
            </a:solidFill>
          </p:spPr>
          <p:txBody>
            <a:bodyPr wrap="square" rtlCol="0">
              <a:spAutoFit/>
            </a:bodyPr>
            <a:lstStyle/>
            <a:p>
              <a:r>
                <a:rPr lang="es-CL" sz="13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13º Congreso </a:t>
              </a:r>
              <a:r>
                <a:rPr lang="es-CL" sz="1300" b="1" dirty="0" smtClean="0">
                  <a:solidFill>
                    <a:schemeClr val="bg1"/>
                  </a:solidFill>
                  <a:latin typeface="Arial Narrow" panose="020B0606020202030204" pitchFamily="34" charset="0"/>
                </a:rPr>
                <a:t>Internacional </a:t>
              </a:r>
              <a:r>
                <a:rPr lang="es-CL" sz="13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sobre </a:t>
              </a:r>
              <a:r>
                <a:rPr lang="es-CL" sz="1300" b="1" dirty="0" smtClean="0">
                  <a:solidFill>
                    <a:schemeClr val="bg1"/>
                  </a:solidFill>
                  <a:latin typeface="Arial Narrow" panose="020B0606020202030204" pitchFamily="34" charset="0"/>
                </a:rPr>
                <a:t>Revistas Científicas</a:t>
              </a:r>
              <a:endParaRPr lang="es-CL" sz="1300" b="1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946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Introducción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49726" cy="4033036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Las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revistas académicas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son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la principal vía de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comunicación científica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(Anderson, 2018)</a:t>
            </a:r>
            <a:r>
              <a:rPr lang="es-CL" sz="20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y durante las últimas décadas han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experimentado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cambios importantes, tanto por la irrupción de la web y las nuevas tecnologías de </a:t>
            </a:r>
            <a:r>
              <a:rPr lang="es-CL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publicación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electrónica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como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por el auge del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acceso abierto 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</a:t>
            </a:r>
            <a:r>
              <a:rPr lang="es-CL" sz="1800" dirty="0" err="1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Abadal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2017)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Este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escenario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ha generado un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aumento </a:t>
            </a:r>
            <a:r>
              <a:rPr lang="es-CL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significativo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en la cantidad de revistas disponibles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Tal crecimiento del sector demanda a sus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responsables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 solo un alto nivel de </a:t>
            </a:r>
            <a:r>
              <a:rPr lang="es-CL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profesionalización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en la gestión editoria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 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</a:t>
            </a:r>
            <a:r>
              <a:rPr lang="es-CL" sz="1800" dirty="0" err="1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Baiget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2020)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sino un especial cuidado por la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calidad de los sitios web 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(Morales-Vargas; Pedraza-Jiménez; Codina, 2020</a:t>
            </a:r>
            <a:r>
              <a:rPr lang="es-CL" sz="1800" dirty="0" smtClean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).</a:t>
            </a: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Estas deben brindar </a:t>
            </a:r>
            <a:r>
              <a:rPr lang="es-CL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acceso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expedito a los contenidos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basado en estándares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internacionales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interoperabilidad, visibilidad e </a:t>
            </a:r>
            <a:r>
              <a:rPr lang="es-CL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indexación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y una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óptima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experiencia de usuario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tanto a los investigadores que los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consultan como a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los autores de los artículos en sus procesos de </a:t>
            </a:r>
            <a:r>
              <a:rPr lang="es-CL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selección, envío y revisión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  <a:endParaRPr lang="es-CL" sz="2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2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52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Objetivo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49726" cy="4033036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Esta investigación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tiene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por objetivo principal presentar un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instrumento para caracterizar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de una forma multidimensional las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revistas científicas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 manera tal que sus resultados sirvan de orientación a sus públicos implicados: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autores e investigadores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endParaRPr lang="es-ES" sz="2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endParaRPr lang="es-ES" sz="20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endParaRPr lang="es-CL" sz="20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hemos concebido este sistema como una forma de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elaborar </a:t>
            </a:r>
            <a:r>
              <a:rPr lang="es-CL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nuevos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rankings de revistas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 busca desarrollar </a:t>
            </a:r>
            <a:r>
              <a:rPr lang="es-CL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un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protocolo de autoevaluación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para las propias revistas, por un lado, o un sistema de caracterización de las revistas que pueda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ayudar a los autores y equipos de investigación a tomar decisiones sobre las revistas a las que desean enviar sus contribuciones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3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35603" y="2996952"/>
            <a:ext cx="8229600" cy="1018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Propuesta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6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Metodología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49726" cy="4033036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Para la elección del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corpus de análisis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se han seleccionado una serie de palabras clave y ecuaciones de búsqueda y se han llevado a cabo una investigación de síntesis de la evidencia con el </a:t>
            </a:r>
            <a:r>
              <a:rPr lang="es-CL" sz="2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framework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SALSA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</a:t>
            </a:r>
            <a:r>
              <a:rPr lang="es-CL" sz="1800" dirty="0" err="1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Booth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et al. 2012; Codina et al. 2021)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Seguidamente se decidió utilizar la </a:t>
            </a:r>
            <a:r>
              <a:rPr lang="es-CL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observación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experta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</a:t>
            </a:r>
            <a:r>
              <a:rPr lang="es-CL" sz="1800" dirty="0" err="1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Denzin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y Lincoln, 2011)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para identificar y analizar una serie de elementos que permitieran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caracterizar, analizar y evaluar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el objeto de estudio. </a:t>
            </a:r>
            <a:endParaRPr lang="es-CL" sz="20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ES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Luego, estos atributos se concretaron en un conjunto de </a:t>
            </a:r>
            <a:r>
              <a:rPr lang="es-ES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parámetros e indicadores</a:t>
            </a:r>
            <a:r>
              <a:rPr lang="es-ES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r>
              <a:rPr lang="es-ES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s-ES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articulados como un </a:t>
            </a:r>
            <a:r>
              <a:rPr lang="es-ES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sistema de análisis </a:t>
            </a:r>
            <a:r>
              <a:rPr lang="es-ES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(Codina, 2000)</a:t>
            </a:r>
            <a:r>
              <a:rPr lang="es-ES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también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denominado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protocolo de análisis experto o heurístico 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(Codina y </a:t>
            </a:r>
            <a:r>
              <a:rPr lang="es-CL" sz="1800" dirty="0" err="1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Pedraza-Jiménez</a:t>
            </a:r>
            <a:r>
              <a:rPr lang="es-CL" sz="1800" dirty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2016</a:t>
            </a:r>
            <a:r>
              <a:rPr lang="es-CL" sz="1800" dirty="0" smtClean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).</a:t>
            </a: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Finalmente, se aplicó y validó el instrumento en un conjunto de revistas iberoamericanas en comunicación, siguiendo el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modelo para desarrollar </a:t>
            </a:r>
            <a:r>
              <a:rPr lang="es-CL" sz="20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instrumentos </a:t>
            </a:r>
            <a:r>
              <a:rPr lang="es-CL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 evaluación integrales </a:t>
            </a:r>
            <a:r>
              <a:rPr lang="es-CL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basados ​​en factores clave de </a:t>
            </a:r>
            <a:r>
              <a:rPr lang="es-CL" sz="20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calidad </a:t>
            </a:r>
            <a:r>
              <a:rPr lang="es-CL" sz="2000" dirty="0" smtClean="0">
                <a:latin typeface="Arial Narrow" panose="020B060602020203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(Morales-Vargas et al., 2023)</a:t>
            </a:r>
            <a:endParaRPr lang="es-ES" sz="20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endParaRPr lang="es-CL" sz="20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4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36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Metodología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5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83533678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9805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Resultados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49726" cy="4033036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Instrumento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de caracterización multidimensional compuesto por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31 indicadores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–cada uno con su descripción, procedimiento de examen y ejemplos–, articulados en 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grandes parámetros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  <a:buClr>
                <a:srgbClr val="C00000"/>
              </a:buClr>
              <a:buSzPct val="120000"/>
              <a:buFont typeface="Courier New" panose="02070309020205020404" pitchFamily="49" charset="0"/>
              <a:buChar char="o"/>
            </a:pPr>
            <a:r>
              <a:rPr lang="es-CL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Parámetro 1: </a:t>
            </a:r>
            <a:r>
              <a:rPr lang="es-CL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Impacto académico </a:t>
            </a:r>
          </a:p>
          <a:p>
            <a:pPr lvl="1">
              <a:spcAft>
                <a:spcPts val="600"/>
              </a:spcAft>
              <a:buClr>
                <a:srgbClr val="C00000"/>
              </a:buClr>
              <a:buSzPct val="120000"/>
              <a:buFont typeface="Courier New" panose="02070309020205020404" pitchFamily="49" charset="0"/>
              <a:buChar char="o"/>
            </a:pPr>
            <a:r>
              <a:rPr lang="es-CL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Parámetro 2: </a:t>
            </a:r>
            <a:r>
              <a:rPr lang="es-CL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Difusión</a:t>
            </a:r>
            <a:endParaRPr lang="es-CL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  <a:buClr>
                <a:srgbClr val="C00000"/>
              </a:buClr>
              <a:buSzPct val="120000"/>
              <a:buFont typeface="Courier New" panose="02070309020205020404" pitchFamily="49" charset="0"/>
              <a:buChar char="o"/>
            </a:pPr>
            <a:r>
              <a:rPr lang="es-CL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Parámetro 3: </a:t>
            </a:r>
            <a:r>
              <a:rPr lang="es-CL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Proceso de envío </a:t>
            </a:r>
          </a:p>
          <a:p>
            <a:pPr lvl="1">
              <a:spcAft>
                <a:spcPts val="600"/>
              </a:spcAft>
              <a:buClr>
                <a:srgbClr val="C00000"/>
              </a:buClr>
              <a:buSzPct val="120000"/>
              <a:buFont typeface="Courier New" panose="02070309020205020404" pitchFamily="49" charset="0"/>
              <a:buChar char="o"/>
            </a:pPr>
            <a:r>
              <a:rPr lang="es-CL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Parámetro 4: </a:t>
            </a:r>
            <a:r>
              <a:rPr lang="es-CL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Costes </a:t>
            </a:r>
            <a:r>
              <a:rPr lang="es-CL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y transparencia</a:t>
            </a:r>
          </a:p>
          <a:p>
            <a:pPr lvl="1">
              <a:spcAft>
                <a:spcPts val="600"/>
              </a:spcAft>
              <a:buClr>
                <a:srgbClr val="C00000"/>
              </a:buClr>
              <a:buSzPct val="120000"/>
              <a:buFont typeface="Courier New" panose="02070309020205020404" pitchFamily="49" charset="0"/>
              <a:buChar char="o"/>
            </a:pPr>
            <a:r>
              <a:rPr lang="es-CL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Parámetro 5: </a:t>
            </a:r>
            <a:r>
              <a:rPr lang="es-CL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Servicios de la revista</a:t>
            </a:r>
          </a:p>
          <a:p>
            <a:pPr lvl="1">
              <a:spcAft>
                <a:spcPts val="600"/>
              </a:spcAft>
              <a:buClr>
                <a:srgbClr val="C00000"/>
              </a:buClr>
              <a:buSzPct val="120000"/>
              <a:buFont typeface="Courier New" panose="02070309020205020404" pitchFamily="49" charset="0"/>
              <a:buChar char="o"/>
            </a:pPr>
            <a:r>
              <a:rPr lang="es-CL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Parámetro 6: </a:t>
            </a:r>
            <a:r>
              <a:rPr lang="es-CL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Compromiso </a:t>
            </a:r>
            <a:r>
              <a:rPr lang="es-CL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 el Plan S </a:t>
            </a:r>
          </a:p>
          <a:p>
            <a:pPr lvl="1">
              <a:spcAft>
                <a:spcPts val="600"/>
              </a:spcAft>
              <a:buClr>
                <a:srgbClr val="C00000"/>
              </a:buClr>
              <a:buSzPct val="120000"/>
              <a:buFont typeface="Courier New" panose="02070309020205020404" pitchFamily="49" charset="0"/>
              <a:buChar char="o"/>
            </a:pPr>
            <a:r>
              <a:rPr lang="es-CL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Parámetro 7: </a:t>
            </a:r>
            <a:r>
              <a:rPr lang="es-CL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Compromiso </a:t>
            </a:r>
            <a:r>
              <a:rPr lang="es-CL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 DORA</a:t>
            </a: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endParaRPr lang="es-CL" sz="24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6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47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Resultados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49726" cy="4033036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Ejemplo de indicador y su procedimiento de análisis</a:t>
            </a:r>
            <a:endParaRPr lang="es-CL" sz="2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endParaRPr lang="es-CL" sz="24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7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700808"/>
            <a:ext cx="6336704" cy="5040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24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Resultados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49726" cy="4033036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Ejemplo de indicador y su procedimiento de análisis</a:t>
            </a:r>
            <a:endParaRPr lang="es-CL" sz="2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endParaRPr lang="es-CL" sz="24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8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Imagen 4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BC0C9A18-42B6-16A5-137E-6110E0BBA0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732558"/>
            <a:ext cx="7059914" cy="4731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92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18515"/>
          </a:xfrm>
        </p:spPr>
        <p:txBody>
          <a:bodyPr>
            <a:normAutofit/>
          </a:bodyPr>
          <a:lstStyle/>
          <a:p>
            <a:pPr algn="l"/>
            <a:r>
              <a:rPr lang="es-CL" sz="2852" b="1" dirty="0" smtClean="0">
                <a:solidFill>
                  <a:srgbClr val="910C0C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Resultados</a:t>
            </a:r>
            <a:endParaRPr lang="es-CL" sz="2852" b="1" dirty="0">
              <a:solidFill>
                <a:srgbClr val="910C0C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49726" cy="4033036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Otro ejemplo de indicador y su procedimiento de análisis</a:t>
            </a:r>
            <a:endParaRPr lang="es-CL" sz="2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>
              <a:spcAft>
                <a:spcPts val="535"/>
              </a:spcAft>
              <a:buClr>
                <a:srgbClr val="C00000"/>
              </a:buClr>
              <a:buSzPct val="120000"/>
              <a:buFont typeface="Verdana" panose="020B0604030504040204" pitchFamily="34" charset="0"/>
              <a:buChar char="□"/>
            </a:pPr>
            <a:endParaRPr lang="es-CL" sz="24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7512" y="6337720"/>
            <a:ext cx="298376" cy="238936"/>
          </a:xfrm>
          <a:prstGeom prst="rect">
            <a:avLst/>
          </a:prstGeom>
          <a:noFill/>
          <a:ln>
            <a:solidFill>
              <a:srgbClr val="C8102E"/>
            </a:solidFill>
          </a:ln>
        </p:spPr>
        <p:txBody>
          <a:bodyPr/>
          <a:lstStyle/>
          <a:p>
            <a:pPr algn="ctr"/>
            <a:fld id="{132FADFE-3B8F-471C-ABF0-DBC7717ECBBC}" type="slidenum">
              <a:rPr lang="es-ES" sz="802">
                <a:solidFill>
                  <a:srgbClr val="C8102E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pPr algn="ctr"/>
              <a:t>9</a:t>
            </a:fld>
            <a:endParaRPr lang="es-ES" sz="642" dirty="0">
              <a:solidFill>
                <a:srgbClr val="C8102E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Imagen 6" descr="Tabla&#10;&#10;Descripción generada automáticamente con confianza media">
            <a:extLst>
              <a:ext uri="{FF2B5EF4-FFF2-40B4-BE49-F238E27FC236}">
                <a16:creationId xmlns:a16="http://schemas.microsoft.com/office/drawing/2014/main" id="{2E3CECDA-DE82-5732-7FF2-5F8A6579F5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844824"/>
            <a:ext cx="6840760" cy="3254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71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9403</TotalTime>
  <Words>2155</Words>
  <Application>Microsoft Office PowerPoint</Application>
  <PresentationFormat>Presentación en pantalla (4:3)</PresentationFormat>
  <Paragraphs>554</Paragraphs>
  <Slides>18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7" baseType="lpstr">
      <vt:lpstr>MS PGothic</vt:lpstr>
      <vt:lpstr>Arial</vt:lpstr>
      <vt:lpstr>Arial Narrow</vt:lpstr>
      <vt:lpstr>Calibri</vt:lpstr>
      <vt:lpstr>Courier New</vt:lpstr>
      <vt:lpstr>Roboto</vt:lpstr>
      <vt:lpstr>Trebuchet MS</vt:lpstr>
      <vt:lpstr>Verdana</vt:lpstr>
      <vt:lpstr>Tema de Office</vt:lpstr>
      <vt:lpstr>Caracterización multidimensional de revistas científicas:  propuesta de instrumento aplicado a revistas iberoamericanas en comunicación social</vt:lpstr>
      <vt:lpstr>Introducción</vt:lpstr>
      <vt:lpstr>Objetivo</vt:lpstr>
      <vt:lpstr>Metodología</vt:lpstr>
      <vt:lpstr>Metodología</vt:lpstr>
      <vt:lpstr>Resultados</vt:lpstr>
      <vt:lpstr>Resultados</vt:lpstr>
      <vt:lpstr>Resultados</vt:lpstr>
      <vt:lpstr>Resultados</vt:lpstr>
      <vt:lpstr>Resultados preliminares</vt:lpstr>
      <vt:lpstr>Resultados preliminares</vt:lpstr>
      <vt:lpstr>Conclusiones</vt:lpstr>
      <vt:lpstr>Futura publicación</vt:lpstr>
      <vt:lpstr>Financiación</vt:lpstr>
      <vt:lpstr>Bibliografía</vt:lpstr>
      <vt:lpstr>Presentación de PowerPoint</vt:lpstr>
      <vt:lpstr>Bibliografía</vt:lpstr>
      <vt:lpstr> ¡Muchas gracias por su atención!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SALSA Framework</dc:title>
  <dc:creator>Universitat Pompeu Fabra</dc:creator>
  <cp:lastModifiedBy>Alejandro Morales Vargas</cp:lastModifiedBy>
  <cp:revision>351</cp:revision>
  <dcterms:created xsi:type="dcterms:W3CDTF">2015-10-13T15:30:06Z</dcterms:created>
  <dcterms:modified xsi:type="dcterms:W3CDTF">2024-05-06T02:53:17Z</dcterms:modified>
</cp:coreProperties>
</file>