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8" r:id="rId2"/>
    <p:sldMasterId id="2147483660" r:id="rId3"/>
    <p:sldMasterId id="2147483662" r:id="rId4"/>
    <p:sldMasterId id="2147483665" r:id="rId5"/>
    <p:sldMasterId id="2147483668" r:id="rId6"/>
  </p:sldMasterIdLst>
  <p:notesMasterIdLst>
    <p:notesMasterId r:id="rId23"/>
  </p:notesMasterIdLst>
  <p:sldIdLst>
    <p:sldId id="256" r:id="rId7"/>
    <p:sldId id="257" r:id="rId8"/>
    <p:sldId id="258" r:id="rId9"/>
    <p:sldId id="259" r:id="rId10"/>
    <p:sldId id="261" r:id="rId11"/>
    <p:sldId id="262" r:id="rId12"/>
    <p:sldId id="264" r:id="rId13"/>
    <p:sldId id="277" r:id="rId14"/>
    <p:sldId id="287" r:id="rId15"/>
    <p:sldId id="281" r:id="rId16"/>
    <p:sldId id="279" r:id="rId17"/>
    <p:sldId id="285" r:id="rId18"/>
    <p:sldId id="282" r:id="rId19"/>
    <p:sldId id="283" r:id="rId20"/>
    <p:sldId id="274" r:id="rId21"/>
    <p:sldId id="275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ato" panose="020F0502020204030203" pitchFamily="34" charset="0"/>
      <p:regular r:id="rId28"/>
      <p:bold r:id="rId29"/>
      <p:italic r:id="rId30"/>
      <p:bold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Oswald" panose="00000500000000000000" pitchFamily="2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iBmZW49+tGoEi+OdP3B8loecPLo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9008CF-5C67-AA61-D467-7584D8782497}" name="Patricio Cortes" initials="PC" userId="S::pacortesr@uc.cl::d8f9ed34-a401-4547-9b89-abe7907790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A71F05-D86B-47D5-9B6C-0B543EE0FE3A}">
  <a:tblStyle styleId="{22A71F05-D86B-47D5-9B6C-0B543EE0FE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9" autoAdjust="0"/>
    <p:restoredTop sz="94951" autoAdjust="0"/>
  </p:normalViewPr>
  <p:slideViewPr>
    <p:cSldViewPr snapToGrid="0">
      <p:cViewPr varScale="1">
        <p:scale>
          <a:sx n="67" d="100"/>
          <a:sy n="67" d="100"/>
        </p:scale>
        <p:origin x="7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customschemas.google.com/relationships/presentationmetadata" Target="metadata"/><Relationship Id="rId48" Type="http://schemas.microsoft.com/office/2018/10/relationships/authors" Target="author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4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11142b3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g1211142b3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0632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a2451c56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a2451c56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5784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a2451c56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a2451c56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936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1a2451c56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1a2451c56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689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1e33aee3c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1e33aee3c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2" name="Google Shape;3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Lato"/>
            </a:endParaRPr>
          </a:p>
        </p:txBody>
      </p:sp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e2be19e0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ym typeface="Lato"/>
            </a:endParaRPr>
          </a:p>
        </p:txBody>
      </p:sp>
      <p:sp>
        <p:nvSpPr>
          <p:cNvPr id="77" name="Google Shape;77;g11e2be19e0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211142b36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211142b36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11142b3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g1211142b3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11142b3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g1211142b3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4192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11142b3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g1211142b3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908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97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795" y="2130541"/>
            <a:ext cx="10363200" cy="146996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39054" y="3746466"/>
            <a:ext cx="8534400" cy="1752503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5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3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0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38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6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4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01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14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2811" y="329175"/>
            <a:ext cx="10363200" cy="1469969"/>
          </a:xfrm>
        </p:spPr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1134" y="1805339"/>
            <a:ext cx="8534400" cy="175250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5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3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0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38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6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4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486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172" y="491981"/>
            <a:ext cx="10972800" cy="1142867"/>
          </a:xfrm>
        </p:spPr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1" y="1724725"/>
            <a:ext cx="9264338" cy="3151385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817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2460" y="523039"/>
            <a:ext cx="10972800" cy="1142867"/>
          </a:xfrm>
          <a:prstGeom prst="rect">
            <a:avLst/>
          </a:prstGeom>
        </p:spPr>
        <p:txBody>
          <a:bodyPr anchor="ctr"/>
          <a:lstStyle>
            <a:lvl1pPr algn="l">
              <a:defRPr sz="3586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6646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4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795" y="2130541"/>
            <a:ext cx="10363200" cy="146996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27"/>
            <a:ext cx="8534400" cy="17525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22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5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3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0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38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6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4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865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51"/>
          <p:cNvSpPr>
            <a:spLocks noChangeArrowheads="1"/>
          </p:cNvSpPr>
          <p:nvPr userDrawn="1"/>
        </p:nvSpPr>
        <p:spPr bwMode="auto">
          <a:xfrm>
            <a:off x="0" y="-24636"/>
            <a:ext cx="12192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9" name="Rectángulo 50"/>
          <p:cNvSpPr>
            <a:spLocks noChangeArrowheads="1"/>
          </p:cNvSpPr>
          <p:nvPr userDrawn="1"/>
        </p:nvSpPr>
        <p:spPr bwMode="auto">
          <a:xfrm>
            <a:off x="0" y="6652702"/>
            <a:ext cx="12192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0" name="Rectángulo 52"/>
          <p:cNvSpPr>
            <a:spLocks noChangeArrowheads="1"/>
          </p:cNvSpPr>
          <p:nvPr userDrawn="1"/>
        </p:nvSpPr>
        <p:spPr bwMode="auto">
          <a:xfrm rot="16200000">
            <a:off x="-3339260" y="3314033"/>
            <a:ext cx="6858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1" name="Rectángulo 53"/>
          <p:cNvSpPr>
            <a:spLocks noChangeArrowheads="1"/>
          </p:cNvSpPr>
          <p:nvPr userDrawn="1"/>
        </p:nvSpPr>
        <p:spPr bwMode="auto">
          <a:xfrm rot="16200000">
            <a:off x="8673260" y="3314033"/>
            <a:ext cx="6858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2" name="Rectángulo 34"/>
          <p:cNvSpPr>
            <a:spLocks noChangeArrowheads="1"/>
          </p:cNvSpPr>
          <p:nvPr userDrawn="1"/>
        </p:nvSpPr>
        <p:spPr bwMode="auto">
          <a:xfrm>
            <a:off x="7644115" y="6652702"/>
            <a:ext cx="540022" cy="229935"/>
          </a:xfrm>
          <a:prstGeom prst="rect">
            <a:avLst/>
          </a:prstGeom>
          <a:solidFill>
            <a:srgbClr val="FDD902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3" name="Rectángulo 46"/>
          <p:cNvSpPr>
            <a:spLocks noChangeArrowheads="1"/>
          </p:cNvSpPr>
          <p:nvPr userDrawn="1"/>
        </p:nvSpPr>
        <p:spPr bwMode="auto">
          <a:xfrm>
            <a:off x="8184137" y="6652702"/>
            <a:ext cx="717130" cy="229935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4" name="Rectángulo 47"/>
          <p:cNvSpPr>
            <a:spLocks noChangeArrowheads="1"/>
          </p:cNvSpPr>
          <p:nvPr userDrawn="1"/>
        </p:nvSpPr>
        <p:spPr bwMode="auto">
          <a:xfrm>
            <a:off x="8890988" y="6652702"/>
            <a:ext cx="1031023" cy="229935"/>
          </a:xfrm>
          <a:prstGeom prst="rect">
            <a:avLst/>
          </a:prstGeom>
          <a:solidFill>
            <a:srgbClr val="0047B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5" name="Rectángulo 48"/>
          <p:cNvSpPr>
            <a:spLocks noChangeArrowheads="1"/>
          </p:cNvSpPr>
          <p:nvPr userDrawn="1"/>
        </p:nvSpPr>
        <p:spPr bwMode="auto">
          <a:xfrm>
            <a:off x="9922011" y="6652702"/>
            <a:ext cx="1416074" cy="229935"/>
          </a:xfrm>
          <a:prstGeom prst="rect">
            <a:avLst/>
          </a:prstGeom>
          <a:solidFill>
            <a:srgbClr val="04C9FB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pic>
        <p:nvPicPr>
          <p:cNvPr id="1034" name="Imagen 2" descr="UC I Chile_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50" y="2133724"/>
            <a:ext cx="6526911" cy="254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62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227731" rtl="0" eaLnBrk="0" fontAlgn="base" hangingPunct="0">
        <a:spcBef>
          <a:spcPct val="0"/>
        </a:spcBef>
        <a:spcAft>
          <a:spcPct val="0"/>
        </a:spcAft>
        <a:defRPr sz="2192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227731" rtl="0" eaLnBrk="0" fontAlgn="base" hangingPunct="0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227731" rtl="0" eaLnBrk="0" fontAlgn="base" hangingPunct="0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227731" rtl="0" eaLnBrk="0" fontAlgn="base" hangingPunct="0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227731" rtl="0" eaLnBrk="0" fontAlgn="base" hangingPunct="0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227731" algn="ctr" defTabSz="227731" rtl="0" fontAlgn="base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455463" algn="ctr" defTabSz="227731" rtl="0" fontAlgn="base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683194" algn="ctr" defTabSz="227731" rtl="0" fontAlgn="base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910925" algn="ctr" defTabSz="227731" rtl="0" fontAlgn="base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70798" indent="-170798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370063" indent="-142332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95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569328" indent="-113866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797060" indent="-113866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96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024791" indent="-113866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96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252522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6pPr>
      <a:lvl7pPr marL="1480254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7pPr>
      <a:lvl8pPr marL="1707985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8pPr>
      <a:lvl9pPr marL="1935716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1pPr>
      <a:lvl2pPr marL="227731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2pPr>
      <a:lvl3pPr marL="455463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3pPr>
      <a:lvl4pPr marL="683194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4pPr>
      <a:lvl5pPr marL="910925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5pPr>
      <a:lvl6pPr marL="1138657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6pPr>
      <a:lvl7pPr marL="1366388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7pPr>
      <a:lvl8pPr marL="1594119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8pPr>
      <a:lvl9pPr marL="1821851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título 1"/>
          <p:cNvSpPr>
            <a:spLocks noGrp="1"/>
          </p:cNvSpPr>
          <p:nvPr>
            <p:ph type="title"/>
          </p:nvPr>
        </p:nvSpPr>
        <p:spPr bwMode="auto">
          <a:xfrm>
            <a:off x="3501840" y="2639896"/>
            <a:ext cx="8080560" cy="1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/>
              <a:t>CLIC PARA EDITAR TÍTULO</a:t>
            </a:r>
            <a:endParaRPr lang="es-ES" altLang="es-CL"/>
          </a:p>
        </p:txBody>
      </p:sp>
      <p:sp>
        <p:nvSpPr>
          <p:cNvPr id="2051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3548489" y="4223675"/>
            <a:ext cx="8064747" cy="185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/>
              <a:t>AQUÍ EL NOMBRE DE LA UNIDAD</a:t>
            </a:r>
          </a:p>
        </p:txBody>
      </p:sp>
      <p:sp>
        <p:nvSpPr>
          <p:cNvPr id="12" name="Rectángulo 34"/>
          <p:cNvSpPr>
            <a:spLocks noChangeArrowheads="1"/>
          </p:cNvSpPr>
          <p:nvPr userDrawn="1"/>
        </p:nvSpPr>
        <p:spPr bwMode="auto">
          <a:xfrm>
            <a:off x="7644115" y="6652702"/>
            <a:ext cx="540022" cy="229935"/>
          </a:xfrm>
          <a:prstGeom prst="rect">
            <a:avLst/>
          </a:prstGeom>
          <a:solidFill>
            <a:srgbClr val="FDD902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3" name="Rectángulo 46"/>
          <p:cNvSpPr>
            <a:spLocks noChangeArrowheads="1"/>
          </p:cNvSpPr>
          <p:nvPr userDrawn="1"/>
        </p:nvSpPr>
        <p:spPr bwMode="auto">
          <a:xfrm>
            <a:off x="8184137" y="6652702"/>
            <a:ext cx="717130" cy="229935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4" name="Rectángulo 47"/>
          <p:cNvSpPr>
            <a:spLocks noChangeArrowheads="1"/>
          </p:cNvSpPr>
          <p:nvPr userDrawn="1"/>
        </p:nvSpPr>
        <p:spPr bwMode="auto">
          <a:xfrm>
            <a:off x="8890988" y="6652702"/>
            <a:ext cx="1031023" cy="229935"/>
          </a:xfrm>
          <a:prstGeom prst="rect">
            <a:avLst/>
          </a:prstGeom>
          <a:solidFill>
            <a:srgbClr val="0047B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5" name="Rectángulo 48"/>
          <p:cNvSpPr>
            <a:spLocks noChangeArrowheads="1"/>
          </p:cNvSpPr>
          <p:nvPr userDrawn="1"/>
        </p:nvSpPr>
        <p:spPr bwMode="auto">
          <a:xfrm>
            <a:off x="9922011" y="6652702"/>
            <a:ext cx="1416074" cy="229935"/>
          </a:xfrm>
          <a:prstGeom prst="rect">
            <a:avLst/>
          </a:prstGeom>
          <a:solidFill>
            <a:srgbClr val="04C9FB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6" name="Rectángulo 51"/>
          <p:cNvSpPr>
            <a:spLocks noChangeArrowheads="1"/>
          </p:cNvSpPr>
          <p:nvPr userDrawn="1"/>
        </p:nvSpPr>
        <p:spPr bwMode="auto">
          <a:xfrm>
            <a:off x="0" y="-24636"/>
            <a:ext cx="12192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7" name="Rectángulo 50"/>
          <p:cNvSpPr>
            <a:spLocks noChangeArrowheads="1"/>
          </p:cNvSpPr>
          <p:nvPr userDrawn="1"/>
        </p:nvSpPr>
        <p:spPr bwMode="auto">
          <a:xfrm>
            <a:off x="0" y="6652702"/>
            <a:ext cx="12192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8" name="Rectángulo 52"/>
          <p:cNvSpPr>
            <a:spLocks noChangeArrowheads="1"/>
          </p:cNvSpPr>
          <p:nvPr userDrawn="1"/>
        </p:nvSpPr>
        <p:spPr bwMode="auto">
          <a:xfrm rot="16200000">
            <a:off x="-3339260" y="3314033"/>
            <a:ext cx="6858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9" name="Rectángulo 53"/>
          <p:cNvSpPr>
            <a:spLocks noChangeArrowheads="1"/>
          </p:cNvSpPr>
          <p:nvPr userDrawn="1"/>
        </p:nvSpPr>
        <p:spPr bwMode="auto">
          <a:xfrm rot="16200000">
            <a:off x="8673260" y="3314033"/>
            <a:ext cx="6858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pic>
        <p:nvPicPr>
          <p:cNvPr id="2060" name="Imagen 19" descr="UC I Chile_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9" y="826112"/>
            <a:ext cx="4206319" cy="164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88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r" defTabSz="227731" rtl="0" eaLnBrk="0" fontAlgn="base" hangingPunct="0">
        <a:spcBef>
          <a:spcPct val="0"/>
        </a:spcBef>
        <a:spcAft>
          <a:spcPct val="0"/>
        </a:spcAft>
        <a:defRPr sz="4782" b="1" kern="1200">
          <a:solidFill>
            <a:srgbClr val="0176DE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r" defTabSz="227731" rtl="0" eaLnBrk="0" fontAlgn="base" hangingPunct="0">
        <a:spcBef>
          <a:spcPct val="0"/>
        </a:spcBef>
        <a:spcAft>
          <a:spcPct val="0"/>
        </a:spcAft>
        <a:defRPr sz="4782" b="1">
          <a:solidFill>
            <a:srgbClr val="0176DE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r" defTabSz="227731" rtl="0" eaLnBrk="0" fontAlgn="base" hangingPunct="0">
        <a:spcBef>
          <a:spcPct val="0"/>
        </a:spcBef>
        <a:spcAft>
          <a:spcPct val="0"/>
        </a:spcAft>
        <a:defRPr sz="4782" b="1">
          <a:solidFill>
            <a:srgbClr val="0176DE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r" defTabSz="227731" rtl="0" eaLnBrk="0" fontAlgn="base" hangingPunct="0">
        <a:spcBef>
          <a:spcPct val="0"/>
        </a:spcBef>
        <a:spcAft>
          <a:spcPct val="0"/>
        </a:spcAft>
        <a:defRPr sz="4782" b="1">
          <a:solidFill>
            <a:srgbClr val="0176DE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r" defTabSz="227731" rtl="0" eaLnBrk="0" fontAlgn="base" hangingPunct="0">
        <a:spcBef>
          <a:spcPct val="0"/>
        </a:spcBef>
        <a:spcAft>
          <a:spcPct val="0"/>
        </a:spcAft>
        <a:defRPr sz="4782" b="1">
          <a:solidFill>
            <a:srgbClr val="0176DE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227731" algn="r" defTabSz="227731" rtl="0" fontAlgn="base">
        <a:spcBef>
          <a:spcPct val="0"/>
        </a:spcBef>
        <a:spcAft>
          <a:spcPct val="0"/>
        </a:spcAft>
        <a:defRPr sz="4782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6pPr>
      <a:lvl7pPr marL="455463" algn="r" defTabSz="227731" rtl="0" fontAlgn="base">
        <a:spcBef>
          <a:spcPct val="0"/>
        </a:spcBef>
        <a:spcAft>
          <a:spcPct val="0"/>
        </a:spcAft>
        <a:defRPr sz="4782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7pPr>
      <a:lvl8pPr marL="683194" algn="r" defTabSz="227731" rtl="0" fontAlgn="base">
        <a:spcBef>
          <a:spcPct val="0"/>
        </a:spcBef>
        <a:spcAft>
          <a:spcPct val="0"/>
        </a:spcAft>
        <a:defRPr sz="4782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8pPr>
      <a:lvl9pPr marL="910925" algn="r" defTabSz="227731" rtl="0" fontAlgn="base">
        <a:spcBef>
          <a:spcPct val="0"/>
        </a:spcBef>
        <a:spcAft>
          <a:spcPct val="0"/>
        </a:spcAft>
        <a:defRPr sz="4782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70798" indent="-170798" algn="r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94" kern="1200">
          <a:solidFill>
            <a:srgbClr val="0176DE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370063" indent="-142332" algn="r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95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569328" indent="-113866" algn="r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797060" indent="-113866" algn="r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96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024791" indent="-113866" algn="r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96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252522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6pPr>
      <a:lvl7pPr marL="1480254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7pPr>
      <a:lvl8pPr marL="1707985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8pPr>
      <a:lvl9pPr marL="1935716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1pPr>
      <a:lvl2pPr marL="227731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2pPr>
      <a:lvl3pPr marL="455463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3pPr>
      <a:lvl4pPr marL="683194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4pPr>
      <a:lvl5pPr marL="910925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5pPr>
      <a:lvl6pPr marL="1138657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6pPr>
      <a:lvl7pPr marL="1366388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7pPr>
      <a:lvl8pPr marL="1594119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8pPr>
      <a:lvl9pPr marL="1821851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51"/>
          <p:cNvSpPr>
            <a:spLocks noChangeArrowheads="1"/>
          </p:cNvSpPr>
          <p:nvPr userDrawn="1"/>
        </p:nvSpPr>
        <p:spPr bwMode="auto">
          <a:xfrm>
            <a:off x="0" y="-24636"/>
            <a:ext cx="12192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20" name="Rectángulo 50"/>
          <p:cNvSpPr>
            <a:spLocks noChangeArrowheads="1"/>
          </p:cNvSpPr>
          <p:nvPr userDrawn="1"/>
        </p:nvSpPr>
        <p:spPr bwMode="auto">
          <a:xfrm>
            <a:off x="0" y="6652702"/>
            <a:ext cx="12192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21" name="Rectángulo 52"/>
          <p:cNvSpPr>
            <a:spLocks noChangeArrowheads="1"/>
          </p:cNvSpPr>
          <p:nvPr userDrawn="1"/>
        </p:nvSpPr>
        <p:spPr bwMode="auto">
          <a:xfrm rot="16200000">
            <a:off x="-3339260" y="3314033"/>
            <a:ext cx="6858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22" name="Rectángulo 53"/>
          <p:cNvSpPr>
            <a:spLocks noChangeArrowheads="1"/>
          </p:cNvSpPr>
          <p:nvPr userDrawn="1"/>
        </p:nvSpPr>
        <p:spPr bwMode="auto">
          <a:xfrm rot="16200000">
            <a:off x="8673260" y="3314033"/>
            <a:ext cx="6858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3078" name="Rectángulo 8"/>
          <p:cNvSpPr>
            <a:spLocks noChangeArrowheads="1"/>
          </p:cNvSpPr>
          <p:nvPr userDrawn="1"/>
        </p:nvSpPr>
        <p:spPr bwMode="auto">
          <a:xfrm>
            <a:off x="86182" y="848432"/>
            <a:ext cx="196084" cy="229935"/>
          </a:xfrm>
          <a:prstGeom prst="rect">
            <a:avLst/>
          </a:prstGeom>
          <a:solidFill>
            <a:srgbClr val="FED90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9pPr>
          </a:lstStyle>
          <a:p>
            <a:pPr algn="ctr" eaLnBrk="1"/>
            <a:endParaRPr lang="es-CL" altLang="es-CL" sz="1494"/>
          </a:p>
        </p:txBody>
      </p:sp>
      <p:sp>
        <p:nvSpPr>
          <p:cNvPr id="13" name="Rectángulo 34"/>
          <p:cNvSpPr>
            <a:spLocks noChangeArrowheads="1"/>
          </p:cNvSpPr>
          <p:nvPr userDrawn="1"/>
        </p:nvSpPr>
        <p:spPr bwMode="auto">
          <a:xfrm>
            <a:off x="7644115" y="6652702"/>
            <a:ext cx="540022" cy="229935"/>
          </a:xfrm>
          <a:prstGeom prst="rect">
            <a:avLst/>
          </a:prstGeom>
          <a:solidFill>
            <a:srgbClr val="FDD902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4" name="Rectángulo 46"/>
          <p:cNvSpPr>
            <a:spLocks noChangeArrowheads="1"/>
          </p:cNvSpPr>
          <p:nvPr userDrawn="1"/>
        </p:nvSpPr>
        <p:spPr bwMode="auto">
          <a:xfrm>
            <a:off x="8184137" y="6652702"/>
            <a:ext cx="717130" cy="229935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5" name="Rectángulo 47"/>
          <p:cNvSpPr>
            <a:spLocks noChangeArrowheads="1"/>
          </p:cNvSpPr>
          <p:nvPr userDrawn="1"/>
        </p:nvSpPr>
        <p:spPr bwMode="auto">
          <a:xfrm>
            <a:off x="8890988" y="6652702"/>
            <a:ext cx="1031023" cy="229935"/>
          </a:xfrm>
          <a:prstGeom prst="rect">
            <a:avLst/>
          </a:prstGeom>
          <a:solidFill>
            <a:srgbClr val="0047B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6" name="Rectángulo 48"/>
          <p:cNvSpPr>
            <a:spLocks noChangeArrowheads="1"/>
          </p:cNvSpPr>
          <p:nvPr userDrawn="1"/>
        </p:nvSpPr>
        <p:spPr bwMode="auto">
          <a:xfrm>
            <a:off x="9922011" y="6652702"/>
            <a:ext cx="1416074" cy="22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7" name="CuadroTexto 16"/>
          <p:cNvSpPr txBox="1">
            <a:spLocks noChangeArrowheads="1"/>
          </p:cNvSpPr>
          <p:nvPr userDrawn="1"/>
        </p:nvSpPr>
        <p:spPr bwMode="auto">
          <a:xfrm>
            <a:off x="7663882" y="6458474"/>
            <a:ext cx="3658390" cy="2762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defRPr>
            </a:lvl1pPr>
            <a:lvl2pPr marL="742950" indent="-28575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2pPr>
            <a:lvl3pPr marL="11430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3pPr>
            <a:lvl4pPr marL="16002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4pPr>
            <a:lvl5pPr marL="20574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9pPr>
          </a:lstStyle>
          <a:p>
            <a:pPr algn="r">
              <a:defRPr/>
            </a:pPr>
            <a:r>
              <a:rPr lang="es-ES" sz="1195" dirty="0">
                <a:solidFill>
                  <a:srgbClr val="0176DE"/>
                </a:solidFill>
                <a:latin typeface="Calibri" charset="0"/>
              </a:rPr>
              <a:t>WWW.UC.CL</a:t>
            </a:r>
            <a:endParaRPr lang="es-ES_tradnl" sz="1195" b="0" dirty="0">
              <a:solidFill>
                <a:srgbClr val="0176DE"/>
              </a:solidFill>
              <a:latin typeface="Calibri" charset="0"/>
            </a:endParaRPr>
          </a:p>
        </p:txBody>
      </p:sp>
      <p:sp>
        <p:nvSpPr>
          <p:cNvPr id="18" name="Rectángulo 48"/>
          <p:cNvSpPr>
            <a:spLocks noChangeArrowheads="1"/>
          </p:cNvSpPr>
          <p:nvPr userDrawn="1"/>
        </p:nvSpPr>
        <p:spPr bwMode="auto">
          <a:xfrm>
            <a:off x="9831085" y="6652702"/>
            <a:ext cx="588252" cy="229935"/>
          </a:xfrm>
          <a:prstGeom prst="rect">
            <a:avLst/>
          </a:prstGeom>
          <a:solidFill>
            <a:srgbClr val="04C9FB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</p:spTree>
    <p:extLst>
      <p:ext uri="{BB962C8B-B14F-4D97-AF65-F5344CB8AC3E}">
        <p14:creationId xmlns:p14="http://schemas.microsoft.com/office/powerpoint/2010/main" val="140380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29178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77" b="1">
          <a:solidFill>
            <a:srgbClr val="307DE1"/>
          </a:solidFill>
          <a:latin typeface="+mj-lt"/>
          <a:ea typeface="MS PGothic" panose="020B0600070205080204" pitchFamily="34" charset="-128"/>
          <a:cs typeface="+mj-cs"/>
          <a:sym typeface="Arial" panose="020B0604020202020204" pitchFamily="34" charset="0"/>
        </a:defRPr>
      </a:lvl1pPr>
      <a:lvl2pPr algn="l" defTabSz="29178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77" b="1">
          <a:solidFill>
            <a:srgbClr val="307DE1"/>
          </a:solidFill>
          <a:latin typeface="Arial" charset="0"/>
          <a:ea typeface="MS PGothic" panose="020B0600070205080204" pitchFamily="34" charset="-128"/>
          <a:cs typeface="Arial" charset="0"/>
          <a:sym typeface="Arial" panose="020B0604020202020204" pitchFamily="34" charset="0"/>
        </a:defRPr>
      </a:lvl2pPr>
      <a:lvl3pPr algn="l" defTabSz="29178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77" b="1">
          <a:solidFill>
            <a:srgbClr val="307DE1"/>
          </a:solidFill>
          <a:latin typeface="Arial" charset="0"/>
          <a:ea typeface="MS PGothic" panose="020B0600070205080204" pitchFamily="34" charset="-128"/>
          <a:cs typeface="Arial" charset="0"/>
          <a:sym typeface="Arial" panose="020B0604020202020204" pitchFamily="34" charset="0"/>
        </a:defRPr>
      </a:lvl3pPr>
      <a:lvl4pPr algn="l" defTabSz="29178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77" b="1">
          <a:solidFill>
            <a:srgbClr val="307DE1"/>
          </a:solidFill>
          <a:latin typeface="Arial" charset="0"/>
          <a:ea typeface="MS PGothic" panose="020B0600070205080204" pitchFamily="34" charset="-128"/>
          <a:cs typeface="Arial" charset="0"/>
          <a:sym typeface="Arial" panose="020B0604020202020204" pitchFamily="34" charset="0"/>
        </a:defRPr>
      </a:lvl4pPr>
      <a:lvl5pPr algn="l" defTabSz="29178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77" b="1">
          <a:solidFill>
            <a:srgbClr val="307DE1"/>
          </a:solidFill>
          <a:latin typeface="Arial" charset="0"/>
          <a:ea typeface="MS PGothic" panose="020B0600070205080204" pitchFamily="34" charset="-128"/>
          <a:cs typeface="Arial" charset="0"/>
          <a:sym typeface="Arial" panose="020B0604020202020204" pitchFamily="34" charset="0"/>
        </a:defRPr>
      </a:lvl5pPr>
      <a:lvl6pPr marL="228619" algn="l" defTabSz="292125" rtl="0" fontAlgn="base" hangingPunct="0">
        <a:lnSpc>
          <a:spcPct val="90000"/>
        </a:lnSpc>
        <a:spcBef>
          <a:spcPct val="0"/>
        </a:spcBef>
        <a:spcAft>
          <a:spcPct val="0"/>
        </a:spcAft>
        <a:defRPr sz="6101" b="1">
          <a:solidFill>
            <a:srgbClr val="307DE1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457239" algn="l" defTabSz="292125" rtl="0" fontAlgn="base" hangingPunct="0">
        <a:lnSpc>
          <a:spcPct val="90000"/>
        </a:lnSpc>
        <a:spcBef>
          <a:spcPct val="0"/>
        </a:spcBef>
        <a:spcAft>
          <a:spcPct val="0"/>
        </a:spcAft>
        <a:defRPr sz="6101" b="1">
          <a:solidFill>
            <a:srgbClr val="307DE1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685858" algn="l" defTabSz="292125" rtl="0" fontAlgn="base" hangingPunct="0">
        <a:lnSpc>
          <a:spcPct val="90000"/>
        </a:lnSpc>
        <a:spcBef>
          <a:spcPct val="0"/>
        </a:spcBef>
        <a:spcAft>
          <a:spcPct val="0"/>
        </a:spcAft>
        <a:defRPr sz="6101" b="1">
          <a:solidFill>
            <a:srgbClr val="307DE1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914478" algn="l" defTabSz="292125" rtl="0" fontAlgn="base" hangingPunct="0">
        <a:lnSpc>
          <a:spcPct val="90000"/>
        </a:lnSpc>
        <a:spcBef>
          <a:spcPct val="0"/>
        </a:spcBef>
        <a:spcAft>
          <a:spcPct val="0"/>
        </a:spcAft>
        <a:defRPr sz="6101" b="1">
          <a:solidFill>
            <a:srgbClr val="307DE1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lvl1pPr marL="317084" indent="-317084" algn="l" defTabSz="410391" rtl="0" eaLnBrk="0" fontAlgn="base" hangingPunct="0">
        <a:spcBef>
          <a:spcPts val="498"/>
        </a:spcBef>
        <a:spcAft>
          <a:spcPct val="0"/>
        </a:spcAft>
        <a:buSzPct val="125000"/>
        <a:buChar char="•"/>
        <a:defRPr sz="2590">
          <a:solidFill>
            <a:srgbClr val="5E5E5E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1pPr>
      <a:lvl2pPr marL="634959" indent="-317084" algn="l" defTabSz="410391" rtl="0" eaLnBrk="0" fontAlgn="base" hangingPunct="0">
        <a:spcBef>
          <a:spcPts val="498"/>
        </a:spcBef>
        <a:spcAft>
          <a:spcPct val="0"/>
        </a:spcAft>
        <a:buSzPct val="125000"/>
        <a:buChar char="•"/>
        <a:defRPr sz="2590">
          <a:solidFill>
            <a:srgbClr val="5E5E5E"/>
          </a:solidFill>
          <a:latin typeface="+mn-lt"/>
          <a:ea typeface="Arial" charset="0"/>
          <a:cs typeface="+mn-cs"/>
          <a:sym typeface="Arial" panose="020B0604020202020204" pitchFamily="34" charset="0"/>
        </a:defRPr>
      </a:lvl2pPr>
      <a:lvl3pPr marL="952043" indent="-317084" algn="l" defTabSz="410391" rtl="0" eaLnBrk="0" fontAlgn="base" hangingPunct="0">
        <a:spcBef>
          <a:spcPts val="498"/>
        </a:spcBef>
        <a:spcAft>
          <a:spcPct val="0"/>
        </a:spcAft>
        <a:buSzPct val="125000"/>
        <a:buChar char="•"/>
        <a:defRPr sz="2590">
          <a:solidFill>
            <a:srgbClr val="5E5E5E"/>
          </a:solidFill>
          <a:latin typeface="+mn-lt"/>
          <a:ea typeface="Arial" charset="0"/>
          <a:cs typeface="+mn-cs"/>
          <a:sym typeface="Arial" panose="020B0604020202020204" pitchFamily="34" charset="0"/>
        </a:defRPr>
      </a:lvl3pPr>
      <a:lvl4pPr marL="1269918" indent="-317084" algn="l" defTabSz="410391" rtl="0" eaLnBrk="0" fontAlgn="base" hangingPunct="0">
        <a:spcBef>
          <a:spcPts val="498"/>
        </a:spcBef>
        <a:spcAft>
          <a:spcPct val="0"/>
        </a:spcAft>
        <a:buSzPct val="125000"/>
        <a:buChar char="•"/>
        <a:defRPr sz="2590">
          <a:solidFill>
            <a:srgbClr val="5E5E5E"/>
          </a:solidFill>
          <a:latin typeface="+mn-lt"/>
          <a:ea typeface="Arial" charset="0"/>
          <a:cs typeface="+mn-cs"/>
          <a:sym typeface="Arial" panose="020B0604020202020204" pitchFamily="34" charset="0"/>
        </a:defRPr>
      </a:lvl4pPr>
      <a:lvl5pPr marL="1587003" indent="-317084" algn="l" defTabSz="410391" rtl="0" eaLnBrk="0" fontAlgn="base" hangingPunct="0">
        <a:spcBef>
          <a:spcPts val="498"/>
        </a:spcBef>
        <a:spcAft>
          <a:spcPct val="0"/>
        </a:spcAft>
        <a:buSzPct val="125000"/>
        <a:buChar char="•"/>
        <a:defRPr sz="2590">
          <a:solidFill>
            <a:srgbClr val="5E5E5E"/>
          </a:solidFill>
          <a:latin typeface="+mn-lt"/>
          <a:ea typeface="Arial" charset="0"/>
          <a:cs typeface="+mn-cs"/>
          <a:sym typeface="Arial" panose="020B0604020202020204" pitchFamily="34" charset="0"/>
        </a:defRPr>
      </a:lvl5pPr>
      <a:lvl6pPr marL="1816255" indent="-317527" algn="l" defTabSz="410404" rtl="0" fontAlgn="base" hangingPunct="0">
        <a:spcBef>
          <a:spcPts val="500"/>
        </a:spcBef>
        <a:spcAft>
          <a:spcPct val="0"/>
        </a:spcAft>
        <a:buSzPct val="125000"/>
        <a:buChar char="•"/>
        <a:defRPr sz="2600">
          <a:solidFill>
            <a:srgbClr val="5E5E5E"/>
          </a:solidFill>
          <a:latin typeface="+mn-lt"/>
          <a:ea typeface="Arial" charset="0"/>
          <a:cs typeface="+mn-cs"/>
          <a:sym typeface="Arial" charset="0"/>
        </a:defRPr>
      </a:lvl6pPr>
      <a:lvl7pPr marL="2044874" indent="-317527" algn="l" defTabSz="410404" rtl="0" fontAlgn="base" hangingPunct="0">
        <a:spcBef>
          <a:spcPts val="500"/>
        </a:spcBef>
        <a:spcAft>
          <a:spcPct val="0"/>
        </a:spcAft>
        <a:buSzPct val="125000"/>
        <a:buChar char="•"/>
        <a:defRPr sz="2600">
          <a:solidFill>
            <a:srgbClr val="5E5E5E"/>
          </a:solidFill>
          <a:latin typeface="+mn-lt"/>
          <a:ea typeface="Arial" charset="0"/>
          <a:cs typeface="+mn-cs"/>
          <a:sym typeface="Arial" charset="0"/>
        </a:defRPr>
      </a:lvl7pPr>
      <a:lvl8pPr marL="2273494" indent="-317527" algn="l" defTabSz="410404" rtl="0" fontAlgn="base" hangingPunct="0">
        <a:spcBef>
          <a:spcPts val="500"/>
        </a:spcBef>
        <a:spcAft>
          <a:spcPct val="0"/>
        </a:spcAft>
        <a:buSzPct val="125000"/>
        <a:buChar char="•"/>
        <a:defRPr sz="2600">
          <a:solidFill>
            <a:srgbClr val="5E5E5E"/>
          </a:solidFill>
          <a:latin typeface="+mn-lt"/>
          <a:ea typeface="Arial" charset="0"/>
          <a:cs typeface="+mn-cs"/>
          <a:sym typeface="Arial" charset="0"/>
        </a:defRPr>
      </a:lvl8pPr>
      <a:lvl9pPr marL="2502113" indent="-317527" algn="l" defTabSz="410404" rtl="0" fontAlgn="base" hangingPunct="0">
        <a:spcBef>
          <a:spcPts val="500"/>
        </a:spcBef>
        <a:spcAft>
          <a:spcPct val="0"/>
        </a:spcAft>
        <a:buSzPct val="125000"/>
        <a:buChar char="•"/>
        <a:defRPr sz="2600">
          <a:solidFill>
            <a:srgbClr val="5E5E5E"/>
          </a:solidFill>
          <a:latin typeface="+mn-lt"/>
          <a:ea typeface="Arial" charset="0"/>
          <a:cs typeface="+mn-cs"/>
          <a:sym typeface="Arial" charset="0"/>
        </a:defRPr>
      </a:lvl9pPr>
    </p:bodyStyle>
    <p:otherStyle>
      <a:defPPr>
        <a:defRPr lang="es-ES"/>
      </a:defPPr>
      <a:lvl1pPr marL="0" algn="l" defTabSz="22861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9" algn="l" defTabSz="22861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39" algn="l" defTabSz="22861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58" algn="l" defTabSz="22861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78" algn="l" defTabSz="22861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97" algn="l" defTabSz="22861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717" algn="l" defTabSz="22861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337" algn="l" defTabSz="22861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956" algn="l" defTabSz="22861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51"/>
          <p:cNvSpPr>
            <a:spLocks noChangeArrowheads="1"/>
          </p:cNvSpPr>
          <p:nvPr userDrawn="1"/>
        </p:nvSpPr>
        <p:spPr bwMode="auto">
          <a:xfrm>
            <a:off x="0" y="-24636"/>
            <a:ext cx="12192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24" name="Rectángulo 50"/>
          <p:cNvSpPr>
            <a:spLocks noChangeArrowheads="1"/>
          </p:cNvSpPr>
          <p:nvPr userDrawn="1"/>
        </p:nvSpPr>
        <p:spPr bwMode="auto">
          <a:xfrm>
            <a:off x="0" y="6652702"/>
            <a:ext cx="12192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25" name="Rectángulo 52"/>
          <p:cNvSpPr>
            <a:spLocks noChangeArrowheads="1"/>
          </p:cNvSpPr>
          <p:nvPr userDrawn="1"/>
        </p:nvSpPr>
        <p:spPr bwMode="auto">
          <a:xfrm rot="16200000">
            <a:off x="-3339260" y="3314033"/>
            <a:ext cx="6858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26" name="Rectángulo 53"/>
          <p:cNvSpPr>
            <a:spLocks noChangeArrowheads="1"/>
          </p:cNvSpPr>
          <p:nvPr userDrawn="1"/>
        </p:nvSpPr>
        <p:spPr bwMode="auto">
          <a:xfrm rot="16200000">
            <a:off x="8673260" y="3314033"/>
            <a:ext cx="6858000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4102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74575"/>
            <a:ext cx="10972800" cy="114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/>
              <a:t>CLIC PARA EDITAR TÍTULO</a:t>
            </a:r>
            <a:endParaRPr lang="es-ES" altLang="es-CL"/>
          </a:p>
        </p:txBody>
      </p:sp>
      <p:sp>
        <p:nvSpPr>
          <p:cNvPr id="410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1" y="1600492"/>
            <a:ext cx="9264180" cy="315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/>
              <a:t>Haga clic para modificar el estilo de texto del patrón</a:t>
            </a:r>
          </a:p>
          <a:p>
            <a:pPr lvl="1"/>
            <a:r>
              <a:rPr lang="es-ES_tradnl" altLang="es-CL"/>
              <a:t>Segundo nivel</a:t>
            </a:r>
          </a:p>
          <a:p>
            <a:pPr lvl="2"/>
            <a:r>
              <a:rPr lang="es-ES_tradnl" altLang="es-CL"/>
              <a:t>Tercer nivel</a:t>
            </a:r>
          </a:p>
          <a:p>
            <a:pPr lvl="3"/>
            <a:r>
              <a:rPr lang="es-ES_tradnl" altLang="es-CL"/>
              <a:t>Cuarto nivel</a:t>
            </a:r>
          </a:p>
          <a:p>
            <a:pPr lvl="4"/>
            <a:r>
              <a:rPr lang="es-ES_tradnl" altLang="es-CL"/>
              <a:t>Quinto nivel</a:t>
            </a:r>
            <a:endParaRPr lang="es-ES" altLang="es-CL"/>
          </a:p>
        </p:txBody>
      </p:sp>
      <p:sp>
        <p:nvSpPr>
          <p:cNvPr id="4104" name="Rectángulo 8"/>
          <p:cNvSpPr>
            <a:spLocks noChangeArrowheads="1"/>
          </p:cNvSpPr>
          <p:nvPr userDrawn="1"/>
        </p:nvSpPr>
        <p:spPr bwMode="auto">
          <a:xfrm>
            <a:off x="86182" y="848432"/>
            <a:ext cx="196084" cy="229935"/>
          </a:xfrm>
          <a:prstGeom prst="rect">
            <a:avLst/>
          </a:prstGeom>
          <a:solidFill>
            <a:srgbClr val="FED90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9pPr>
          </a:lstStyle>
          <a:p>
            <a:pPr algn="ctr" eaLnBrk="1"/>
            <a:endParaRPr lang="es-CL" altLang="es-CL" sz="1494"/>
          </a:p>
        </p:txBody>
      </p:sp>
      <p:sp>
        <p:nvSpPr>
          <p:cNvPr id="16" name="Rectángulo 34"/>
          <p:cNvSpPr>
            <a:spLocks noChangeArrowheads="1"/>
          </p:cNvSpPr>
          <p:nvPr userDrawn="1"/>
        </p:nvSpPr>
        <p:spPr bwMode="auto">
          <a:xfrm>
            <a:off x="7644115" y="6652702"/>
            <a:ext cx="540022" cy="229935"/>
          </a:xfrm>
          <a:prstGeom prst="rect">
            <a:avLst/>
          </a:prstGeom>
          <a:solidFill>
            <a:srgbClr val="FDD902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8" name="Rectángulo 46"/>
          <p:cNvSpPr>
            <a:spLocks noChangeArrowheads="1"/>
          </p:cNvSpPr>
          <p:nvPr userDrawn="1"/>
        </p:nvSpPr>
        <p:spPr bwMode="auto">
          <a:xfrm>
            <a:off x="8184137" y="6652702"/>
            <a:ext cx="717130" cy="229935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9" name="Rectángulo 47"/>
          <p:cNvSpPr>
            <a:spLocks noChangeArrowheads="1"/>
          </p:cNvSpPr>
          <p:nvPr userDrawn="1"/>
        </p:nvSpPr>
        <p:spPr bwMode="auto">
          <a:xfrm>
            <a:off x="8890988" y="6652702"/>
            <a:ext cx="1031023" cy="229935"/>
          </a:xfrm>
          <a:prstGeom prst="rect">
            <a:avLst/>
          </a:prstGeom>
          <a:solidFill>
            <a:srgbClr val="0047B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20" name="Rectángulo 48"/>
          <p:cNvSpPr>
            <a:spLocks noChangeArrowheads="1"/>
          </p:cNvSpPr>
          <p:nvPr userDrawn="1"/>
        </p:nvSpPr>
        <p:spPr bwMode="auto">
          <a:xfrm>
            <a:off x="9922011" y="6652702"/>
            <a:ext cx="1416074" cy="22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21" name="CuadroTexto 20"/>
          <p:cNvSpPr txBox="1">
            <a:spLocks noChangeArrowheads="1"/>
          </p:cNvSpPr>
          <p:nvPr userDrawn="1"/>
        </p:nvSpPr>
        <p:spPr bwMode="auto">
          <a:xfrm>
            <a:off x="7663882" y="6458474"/>
            <a:ext cx="3658390" cy="2762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defRPr>
            </a:lvl1pPr>
            <a:lvl2pPr marL="742950" indent="-28575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2pPr>
            <a:lvl3pPr marL="11430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3pPr>
            <a:lvl4pPr marL="16002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4pPr>
            <a:lvl5pPr marL="20574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9pPr>
          </a:lstStyle>
          <a:p>
            <a:pPr algn="r">
              <a:defRPr/>
            </a:pPr>
            <a:r>
              <a:rPr lang="es-ES" sz="1195" dirty="0">
                <a:solidFill>
                  <a:srgbClr val="0176DE"/>
                </a:solidFill>
                <a:latin typeface="Calibri" charset="0"/>
              </a:rPr>
              <a:t>WWW.UC.CL</a:t>
            </a:r>
            <a:endParaRPr lang="es-ES_tradnl" sz="1195" b="0" dirty="0">
              <a:solidFill>
                <a:srgbClr val="0176DE"/>
              </a:solidFill>
              <a:latin typeface="Calibri" charset="0"/>
            </a:endParaRPr>
          </a:p>
        </p:txBody>
      </p:sp>
      <p:sp>
        <p:nvSpPr>
          <p:cNvPr id="22" name="Rectángulo 48"/>
          <p:cNvSpPr>
            <a:spLocks noChangeArrowheads="1"/>
          </p:cNvSpPr>
          <p:nvPr userDrawn="1"/>
        </p:nvSpPr>
        <p:spPr bwMode="auto">
          <a:xfrm>
            <a:off x="9831085" y="6652702"/>
            <a:ext cx="588252" cy="229935"/>
          </a:xfrm>
          <a:prstGeom prst="rect">
            <a:avLst/>
          </a:prstGeom>
          <a:solidFill>
            <a:srgbClr val="04C9FB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</p:spTree>
    <p:extLst>
      <p:ext uri="{BB962C8B-B14F-4D97-AF65-F5344CB8AC3E}">
        <p14:creationId xmlns:p14="http://schemas.microsoft.com/office/powerpoint/2010/main" val="39273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227731" rtl="0" eaLnBrk="0" fontAlgn="base" hangingPunct="0">
        <a:spcBef>
          <a:spcPct val="0"/>
        </a:spcBef>
        <a:spcAft>
          <a:spcPct val="0"/>
        </a:spcAft>
        <a:defRPr sz="3586" b="1" kern="1200">
          <a:solidFill>
            <a:srgbClr val="0176DE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defTabSz="227731" rtl="0" eaLnBrk="0" fontAlgn="base" hangingPunct="0">
        <a:spcBef>
          <a:spcPct val="0"/>
        </a:spcBef>
        <a:spcAft>
          <a:spcPct val="0"/>
        </a:spcAft>
        <a:defRPr sz="3586" b="1">
          <a:solidFill>
            <a:srgbClr val="0176DE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l" defTabSz="227731" rtl="0" eaLnBrk="0" fontAlgn="base" hangingPunct="0">
        <a:spcBef>
          <a:spcPct val="0"/>
        </a:spcBef>
        <a:spcAft>
          <a:spcPct val="0"/>
        </a:spcAft>
        <a:defRPr sz="3586" b="1">
          <a:solidFill>
            <a:srgbClr val="0176DE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l" defTabSz="227731" rtl="0" eaLnBrk="0" fontAlgn="base" hangingPunct="0">
        <a:spcBef>
          <a:spcPct val="0"/>
        </a:spcBef>
        <a:spcAft>
          <a:spcPct val="0"/>
        </a:spcAft>
        <a:defRPr sz="3586" b="1">
          <a:solidFill>
            <a:srgbClr val="0176DE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l" defTabSz="227731" rtl="0" eaLnBrk="0" fontAlgn="base" hangingPunct="0">
        <a:spcBef>
          <a:spcPct val="0"/>
        </a:spcBef>
        <a:spcAft>
          <a:spcPct val="0"/>
        </a:spcAft>
        <a:defRPr sz="3586" b="1">
          <a:solidFill>
            <a:srgbClr val="0176DE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227731" algn="l" defTabSz="227731" rtl="0" fontAlgn="base">
        <a:spcBef>
          <a:spcPct val="0"/>
        </a:spcBef>
        <a:spcAft>
          <a:spcPct val="0"/>
        </a:spcAft>
        <a:defRPr sz="3586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6pPr>
      <a:lvl7pPr marL="455463" algn="l" defTabSz="227731" rtl="0" fontAlgn="base">
        <a:spcBef>
          <a:spcPct val="0"/>
        </a:spcBef>
        <a:spcAft>
          <a:spcPct val="0"/>
        </a:spcAft>
        <a:defRPr sz="3586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7pPr>
      <a:lvl8pPr marL="683194" algn="l" defTabSz="227731" rtl="0" fontAlgn="base">
        <a:spcBef>
          <a:spcPct val="0"/>
        </a:spcBef>
        <a:spcAft>
          <a:spcPct val="0"/>
        </a:spcAft>
        <a:defRPr sz="3586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8pPr>
      <a:lvl9pPr marL="910925" algn="l" defTabSz="227731" rtl="0" fontAlgn="base">
        <a:spcBef>
          <a:spcPct val="0"/>
        </a:spcBef>
        <a:spcAft>
          <a:spcPct val="0"/>
        </a:spcAft>
        <a:defRPr sz="3586" b="1">
          <a:solidFill>
            <a:srgbClr val="3D7EDB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70798" indent="-170798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9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370063" indent="-142332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92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569328" indent="-113866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92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797060" indent="-113866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92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024791" indent="-113866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92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252522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6pPr>
      <a:lvl7pPr marL="1480254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7pPr>
      <a:lvl8pPr marL="1707985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8pPr>
      <a:lvl9pPr marL="1935716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1pPr>
      <a:lvl2pPr marL="227731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2pPr>
      <a:lvl3pPr marL="455463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3pPr>
      <a:lvl4pPr marL="683194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4pPr>
      <a:lvl5pPr marL="910925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5pPr>
      <a:lvl6pPr marL="1138657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6pPr>
      <a:lvl7pPr marL="1366388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7pPr>
      <a:lvl8pPr marL="1594119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8pPr>
      <a:lvl9pPr marL="1821851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34"/>
          <p:cNvSpPr>
            <a:spLocks noChangeArrowheads="1"/>
          </p:cNvSpPr>
          <p:nvPr userDrawn="1"/>
        </p:nvSpPr>
        <p:spPr bwMode="auto">
          <a:xfrm>
            <a:off x="7644115" y="6652702"/>
            <a:ext cx="540022" cy="229935"/>
          </a:xfrm>
          <a:prstGeom prst="rect">
            <a:avLst/>
          </a:prstGeom>
          <a:solidFill>
            <a:srgbClr val="FDD902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3" name="Rectángulo 46"/>
          <p:cNvSpPr>
            <a:spLocks noChangeArrowheads="1"/>
          </p:cNvSpPr>
          <p:nvPr userDrawn="1"/>
        </p:nvSpPr>
        <p:spPr bwMode="auto">
          <a:xfrm>
            <a:off x="8184137" y="6652702"/>
            <a:ext cx="717130" cy="229935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4" name="Rectángulo 47"/>
          <p:cNvSpPr>
            <a:spLocks noChangeArrowheads="1"/>
          </p:cNvSpPr>
          <p:nvPr userDrawn="1"/>
        </p:nvSpPr>
        <p:spPr bwMode="auto">
          <a:xfrm>
            <a:off x="8890988" y="6652702"/>
            <a:ext cx="1031023" cy="229935"/>
          </a:xfrm>
          <a:prstGeom prst="rect">
            <a:avLst/>
          </a:prstGeom>
          <a:solidFill>
            <a:srgbClr val="0047B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5" name="Rectángulo 48"/>
          <p:cNvSpPr>
            <a:spLocks noChangeArrowheads="1"/>
          </p:cNvSpPr>
          <p:nvPr userDrawn="1"/>
        </p:nvSpPr>
        <p:spPr bwMode="auto">
          <a:xfrm>
            <a:off x="9922011" y="6652702"/>
            <a:ext cx="1416074" cy="229935"/>
          </a:xfrm>
          <a:prstGeom prst="rect">
            <a:avLst/>
          </a:prstGeom>
          <a:solidFill>
            <a:srgbClr val="0176DE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16" name="CuadroTexto 15"/>
          <p:cNvSpPr txBox="1">
            <a:spLocks noChangeArrowheads="1"/>
          </p:cNvSpPr>
          <p:nvPr userDrawn="1"/>
        </p:nvSpPr>
        <p:spPr bwMode="auto">
          <a:xfrm>
            <a:off x="7637790" y="6389233"/>
            <a:ext cx="3658391" cy="2762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828675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1pPr>
            <a:lvl2pPr marL="742950" indent="-285750" defTabSz="828675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2pPr>
            <a:lvl3pPr marL="11430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3pPr>
            <a:lvl4pPr marL="16002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4pPr>
            <a:lvl5pPr marL="20574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9pPr>
          </a:lstStyle>
          <a:p>
            <a:pPr algn="ctr"/>
            <a:r>
              <a:rPr lang="es-ES_tradnl" altLang="es-CL" sz="1195" b="0">
                <a:solidFill>
                  <a:srgbClr val="2E7CE1"/>
                </a:solidFill>
                <a:latin typeface="Calibri" panose="020F0502020204030204" pitchFamily="34" charset="0"/>
              </a:rPr>
              <a:t>PONTIFICIA UNIVERSIDAD CATÓLICA DE CHILE</a:t>
            </a:r>
          </a:p>
        </p:txBody>
      </p:sp>
      <p:sp>
        <p:nvSpPr>
          <p:cNvPr id="17" name="Rectángulo 16"/>
          <p:cNvSpPr/>
          <p:nvPr userDrawn="1"/>
        </p:nvSpPr>
        <p:spPr>
          <a:xfrm>
            <a:off x="183434" y="164745"/>
            <a:ext cx="11830668" cy="6522939"/>
          </a:xfrm>
          <a:prstGeom prst="rect">
            <a:avLst/>
          </a:prstGeom>
          <a:solidFill>
            <a:srgbClr val="0176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697" dirty="0"/>
              <a:t> </a:t>
            </a:r>
          </a:p>
        </p:txBody>
      </p:sp>
      <p:sp>
        <p:nvSpPr>
          <p:cNvPr id="5128" name="Rectángulo 8"/>
          <p:cNvSpPr>
            <a:spLocks noChangeArrowheads="1"/>
          </p:cNvSpPr>
          <p:nvPr userDrawn="1"/>
        </p:nvSpPr>
        <p:spPr bwMode="auto">
          <a:xfrm>
            <a:off x="86182" y="848432"/>
            <a:ext cx="196084" cy="229935"/>
          </a:xfrm>
          <a:prstGeom prst="rect">
            <a:avLst/>
          </a:prstGeom>
          <a:solidFill>
            <a:srgbClr val="FED90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MS PGothic" panose="020B0600070205080204" pitchFamily="34" charset="-128"/>
                <a:sym typeface="Helvetica Neue" charset="0"/>
              </a:defRPr>
            </a:lvl9pPr>
          </a:lstStyle>
          <a:p>
            <a:pPr algn="ctr" eaLnBrk="1"/>
            <a:endParaRPr lang="es-CL" altLang="es-CL" sz="1494"/>
          </a:p>
        </p:txBody>
      </p:sp>
      <p:sp>
        <p:nvSpPr>
          <p:cNvPr id="9" name="CuadroTexto 8"/>
          <p:cNvSpPr txBox="1">
            <a:spLocks noChangeArrowheads="1"/>
          </p:cNvSpPr>
          <p:nvPr userDrawn="1"/>
        </p:nvSpPr>
        <p:spPr bwMode="auto">
          <a:xfrm>
            <a:off x="7663882" y="6458474"/>
            <a:ext cx="3658390" cy="2762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defRPr>
            </a:lvl1pPr>
            <a:lvl2pPr marL="742950" indent="-28575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2pPr>
            <a:lvl3pPr marL="11430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3pPr>
            <a:lvl4pPr marL="16002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4pPr>
            <a:lvl5pPr marL="20574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9pPr>
          </a:lstStyle>
          <a:p>
            <a:pPr algn="r">
              <a:defRPr/>
            </a:pPr>
            <a:r>
              <a:rPr lang="es-ES" sz="1195" dirty="0">
                <a:solidFill>
                  <a:schemeClr val="bg1"/>
                </a:solidFill>
                <a:latin typeface="Calibri" charset="0"/>
              </a:rPr>
              <a:t>WWW.UC.CL</a:t>
            </a:r>
            <a:endParaRPr lang="es-ES_tradnl" sz="1195" b="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1" name="Rectángulo 48"/>
          <p:cNvSpPr>
            <a:spLocks noChangeArrowheads="1"/>
          </p:cNvSpPr>
          <p:nvPr userDrawn="1"/>
        </p:nvSpPr>
        <p:spPr bwMode="auto">
          <a:xfrm>
            <a:off x="9831085" y="6652702"/>
            <a:ext cx="588252" cy="229935"/>
          </a:xfrm>
          <a:prstGeom prst="rect">
            <a:avLst/>
          </a:prstGeom>
          <a:solidFill>
            <a:srgbClr val="04C9FB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</p:spTree>
    <p:extLst>
      <p:ext uri="{BB962C8B-B14F-4D97-AF65-F5344CB8AC3E}">
        <p14:creationId xmlns:p14="http://schemas.microsoft.com/office/powerpoint/2010/main" val="140170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ctr" defTabSz="227731" rtl="0" eaLnBrk="0" fontAlgn="base" hangingPunct="0">
        <a:spcBef>
          <a:spcPct val="0"/>
        </a:spcBef>
        <a:spcAft>
          <a:spcPct val="0"/>
        </a:spcAft>
        <a:defRPr sz="2192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227731" rtl="0" eaLnBrk="0" fontAlgn="base" hangingPunct="0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227731" rtl="0" eaLnBrk="0" fontAlgn="base" hangingPunct="0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227731" rtl="0" eaLnBrk="0" fontAlgn="base" hangingPunct="0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227731" rtl="0" eaLnBrk="0" fontAlgn="base" hangingPunct="0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227731" algn="ctr" defTabSz="227731" rtl="0" fontAlgn="base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455463" algn="ctr" defTabSz="227731" rtl="0" fontAlgn="base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683194" algn="ctr" defTabSz="227731" rtl="0" fontAlgn="base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910925" algn="ctr" defTabSz="227731" rtl="0" fontAlgn="base">
        <a:spcBef>
          <a:spcPct val="0"/>
        </a:spcBef>
        <a:spcAft>
          <a:spcPct val="0"/>
        </a:spcAft>
        <a:defRPr sz="219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70798" indent="-170798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370063" indent="-142332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95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569328" indent="-113866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797060" indent="-113866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96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024791" indent="-113866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96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252522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6pPr>
      <a:lvl7pPr marL="1480254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7pPr>
      <a:lvl8pPr marL="1707985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8pPr>
      <a:lvl9pPr marL="1935716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1pPr>
      <a:lvl2pPr marL="227731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2pPr>
      <a:lvl3pPr marL="455463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3pPr>
      <a:lvl4pPr marL="683194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4pPr>
      <a:lvl5pPr marL="910925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5pPr>
      <a:lvl6pPr marL="1138657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6pPr>
      <a:lvl7pPr marL="1366388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7pPr>
      <a:lvl8pPr marL="1594119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8pPr>
      <a:lvl9pPr marL="1821851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 userDrawn="1"/>
        </p:nvSpPr>
        <p:spPr>
          <a:xfrm>
            <a:off x="183434" y="164745"/>
            <a:ext cx="11830668" cy="6522939"/>
          </a:xfrm>
          <a:prstGeom prst="rect">
            <a:avLst/>
          </a:prstGeom>
          <a:solidFill>
            <a:srgbClr val="0176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697" dirty="0"/>
              <a:t> </a:t>
            </a:r>
          </a:p>
        </p:txBody>
      </p:sp>
      <p:sp>
        <p:nvSpPr>
          <p:cNvPr id="6147" name="Marcador de título 1"/>
          <p:cNvSpPr>
            <a:spLocks noGrp="1"/>
          </p:cNvSpPr>
          <p:nvPr>
            <p:ph type="title"/>
          </p:nvPr>
        </p:nvSpPr>
        <p:spPr bwMode="auto">
          <a:xfrm>
            <a:off x="0" y="3333894"/>
            <a:ext cx="12192000" cy="101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L"/>
              <a:t>GRACIAS</a:t>
            </a:r>
            <a:endParaRPr lang="es-ES" altLang="es-CL"/>
          </a:p>
        </p:txBody>
      </p:sp>
      <p:sp>
        <p:nvSpPr>
          <p:cNvPr id="4" name="Rectángulo 34"/>
          <p:cNvSpPr>
            <a:spLocks noChangeArrowheads="1"/>
          </p:cNvSpPr>
          <p:nvPr userDrawn="1"/>
        </p:nvSpPr>
        <p:spPr bwMode="auto">
          <a:xfrm>
            <a:off x="7644115" y="6652702"/>
            <a:ext cx="540022" cy="229935"/>
          </a:xfrm>
          <a:prstGeom prst="rect">
            <a:avLst/>
          </a:prstGeom>
          <a:solidFill>
            <a:srgbClr val="FDD902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5" name="Rectángulo 46"/>
          <p:cNvSpPr>
            <a:spLocks noChangeArrowheads="1"/>
          </p:cNvSpPr>
          <p:nvPr userDrawn="1"/>
        </p:nvSpPr>
        <p:spPr bwMode="auto">
          <a:xfrm>
            <a:off x="8184137" y="6652702"/>
            <a:ext cx="717130" cy="229935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6" name="Rectángulo 47"/>
          <p:cNvSpPr>
            <a:spLocks noChangeArrowheads="1"/>
          </p:cNvSpPr>
          <p:nvPr userDrawn="1"/>
        </p:nvSpPr>
        <p:spPr bwMode="auto">
          <a:xfrm>
            <a:off x="8890988" y="6652702"/>
            <a:ext cx="1031023" cy="229935"/>
          </a:xfrm>
          <a:prstGeom prst="rect">
            <a:avLst/>
          </a:prstGeom>
          <a:solidFill>
            <a:srgbClr val="0047BA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7" name="Rectángulo 48"/>
          <p:cNvSpPr>
            <a:spLocks noChangeArrowheads="1"/>
          </p:cNvSpPr>
          <p:nvPr userDrawn="1"/>
        </p:nvSpPr>
        <p:spPr bwMode="auto">
          <a:xfrm>
            <a:off x="9922011" y="6652702"/>
            <a:ext cx="1416074" cy="229935"/>
          </a:xfrm>
          <a:prstGeom prst="rect">
            <a:avLst/>
          </a:prstGeom>
          <a:solidFill>
            <a:srgbClr val="3D7EDB"/>
          </a:solidFill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ＭＳ Ｐゴシック" panose="020B0600070205080204" pitchFamily="34" charset="-128"/>
                <a:sym typeface="Helvetica Neue" panose="02000503000000020004" pitchFamily="2" charset="0"/>
              </a:defRPr>
            </a:lvl9pPr>
          </a:lstStyle>
          <a:p>
            <a:pPr algn="ctr" eaLnBrk="1">
              <a:defRPr/>
            </a:pPr>
            <a:endParaRPr lang="es-CL" altLang="es-CL" sz="1494"/>
          </a:p>
        </p:txBody>
      </p:sp>
      <p:sp>
        <p:nvSpPr>
          <p:cNvPr id="8" name="CuadroTexto 7"/>
          <p:cNvSpPr txBox="1">
            <a:spLocks noChangeArrowheads="1"/>
          </p:cNvSpPr>
          <p:nvPr userDrawn="1"/>
        </p:nvSpPr>
        <p:spPr bwMode="auto">
          <a:xfrm>
            <a:off x="7663882" y="6458474"/>
            <a:ext cx="3658390" cy="2762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defRPr>
            </a:lvl1pPr>
            <a:lvl2pPr marL="742950" indent="-28575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2pPr>
            <a:lvl3pPr marL="11430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3pPr>
            <a:lvl4pPr marL="16002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4pPr>
            <a:lvl5pPr marL="2057400" indent="-228600" defTabSz="828675"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ＭＳ Ｐゴシック" charset="0"/>
                <a:sym typeface="Helvetica Neue" charset="0"/>
              </a:defRPr>
            </a:lvl9pPr>
          </a:lstStyle>
          <a:p>
            <a:pPr algn="r">
              <a:defRPr/>
            </a:pPr>
            <a:r>
              <a:rPr lang="es-ES" sz="1195" dirty="0">
                <a:solidFill>
                  <a:schemeClr val="bg1"/>
                </a:solidFill>
                <a:latin typeface="Calibri" charset="0"/>
              </a:rPr>
              <a:t>WWW.UC.CL</a:t>
            </a:r>
            <a:endParaRPr lang="es-ES_tradnl" sz="1195" b="0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31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227731" rtl="0" eaLnBrk="0" fontAlgn="base" hangingPunct="0">
        <a:spcBef>
          <a:spcPct val="0"/>
        </a:spcBef>
        <a:spcAft>
          <a:spcPct val="0"/>
        </a:spcAft>
        <a:defRPr sz="2989" kern="1200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227731" rtl="0" eaLnBrk="0" fontAlgn="base" hangingPunct="0">
        <a:spcBef>
          <a:spcPct val="0"/>
        </a:spcBef>
        <a:spcAft>
          <a:spcPct val="0"/>
        </a:spcAft>
        <a:defRPr sz="2989">
          <a:solidFill>
            <a:schemeClr val="bg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227731" rtl="0" eaLnBrk="0" fontAlgn="base" hangingPunct="0">
        <a:spcBef>
          <a:spcPct val="0"/>
        </a:spcBef>
        <a:spcAft>
          <a:spcPct val="0"/>
        </a:spcAft>
        <a:defRPr sz="2989">
          <a:solidFill>
            <a:schemeClr val="bg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227731" rtl="0" eaLnBrk="0" fontAlgn="base" hangingPunct="0">
        <a:spcBef>
          <a:spcPct val="0"/>
        </a:spcBef>
        <a:spcAft>
          <a:spcPct val="0"/>
        </a:spcAft>
        <a:defRPr sz="2989">
          <a:solidFill>
            <a:schemeClr val="bg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227731" rtl="0" eaLnBrk="0" fontAlgn="base" hangingPunct="0">
        <a:spcBef>
          <a:spcPct val="0"/>
        </a:spcBef>
        <a:spcAft>
          <a:spcPct val="0"/>
        </a:spcAft>
        <a:defRPr sz="2989">
          <a:solidFill>
            <a:schemeClr val="bg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227731" algn="ctr" defTabSz="227731" rtl="0" fontAlgn="base">
        <a:spcBef>
          <a:spcPct val="0"/>
        </a:spcBef>
        <a:spcAft>
          <a:spcPct val="0"/>
        </a:spcAft>
        <a:defRPr sz="2989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455463" algn="ctr" defTabSz="227731" rtl="0" fontAlgn="base">
        <a:spcBef>
          <a:spcPct val="0"/>
        </a:spcBef>
        <a:spcAft>
          <a:spcPct val="0"/>
        </a:spcAft>
        <a:defRPr sz="2989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683194" algn="ctr" defTabSz="227731" rtl="0" fontAlgn="base">
        <a:spcBef>
          <a:spcPct val="0"/>
        </a:spcBef>
        <a:spcAft>
          <a:spcPct val="0"/>
        </a:spcAft>
        <a:defRPr sz="2989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910925" algn="ctr" defTabSz="227731" rtl="0" fontAlgn="base">
        <a:spcBef>
          <a:spcPct val="0"/>
        </a:spcBef>
        <a:spcAft>
          <a:spcPct val="0"/>
        </a:spcAft>
        <a:defRPr sz="2989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70798" indent="-170798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370063" indent="-142332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95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569328" indent="-113866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797060" indent="-113866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96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024791" indent="-113866" algn="l" defTabSz="22773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96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252522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6pPr>
      <a:lvl7pPr marL="1480254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7pPr>
      <a:lvl8pPr marL="1707985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8pPr>
      <a:lvl9pPr marL="1935716" indent="-113866" algn="l" defTabSz="227731" rtl="0" eaLnBrk="1" latinLnBrk="0" hangingPunct="1">
        <a:spcBef>
          <a:spcPct val="20000"/>
        </a:spcBef>
        <a:buFont typeface="Arial"/>
        <a:buChar char="•"/>
        <a:defRPr sz="9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1pPr>
      <a:lvl2pPr marL="227731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2pPr>
      <a:lvl3pPr marL="455463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3pPr>
      <a:lvl4pPr marL="683194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4pPr>
      <a:lvl5pPr marL="910925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5pPr>
      <a:lvl6pPr marL="1138657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6pPr>
      <a:lvl7pPr marL="1366388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7pPr>
      <a:lvl8pPr marL="1594119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8pPr>
      <a:lvl9pPr marL="1821851" algn="l" defTabSz="227731" rtl="0" eaLnBrk="1" latinLnBrk="0" hangingPunct="1">
        <a:defRPr sz="8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uiastematicas.bibliotecas.uc.cl/investigaci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211142b36c_0_97"/>
          <p:cNvSpPr txBox="1">
            <a:spLocks noGrp="1"/>
          </p:cNvSpPr>
          <p:nvPr>
            <p:ph type="ctrTitle"/>
          </p:nvPr>
        </p:nvSpPr>
        <p:spPr>
          <a:xfrm>
            <a:off x="482810" y="329175"/>
            <a:ext cx="11357089" cy="14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dirty="0"/>
              <a:t>Diseño e Implementación</a:t>
            </a:r>
            <a:endParaRPr dirty="0"/>
          </a:p>
        </p:txBody>
      </p:sp>
      <p:sp>
        <p:nvSpPr>
          <p:cNvPr id="178" name="Google Shape;178;g1211142b36c_0_97"/>
          <p:cNvSpPr/>
          <p:nvPr/>
        </p:nvSpPr>
        <p:spPr>
          <a:xfrm>
            <a:off x="8757949" y="3932350"/>
            <a:ext cx="2278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g1211142b36c_0_97"/>
          <p:cNvSpPr/>
          <p:nvPr/>
        </p:nvSpPr>
        <p:spPr>
          <a:xfrm>
            <a:off x="8785019" y="3758784"/>
            <a:ext cx="1890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59595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3" name="Google Shape;183;g1211142b36c_0_97"/>
          <p:cNvSpPr txBox="1"/>
          <p:nvPr/>
        </p:nvSpPr>
        <p:spPr>
          <a:xfrm>
            <a:off x="9353625" y="2676450"/>
            <a:ext cx="2027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7F7F7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2" name="Google Shape;192;g1211142b36c_0_97"/>
          <p:cNvSpPr txBox="1"/>
          <p:nvPr/>
        </p:nvSpPr>
        <p:spPr>
          <a:xfrm>
            <a:off x="9238300" y="4440475"/>
            <a:ext cx="26016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3" name="Google Shape;193;g1211142b36c_0_97"/>
          <p:cNvSpPr/>
          <p:nvPr/>
        </p:nvSpPr>
        <p:spPr>
          <a:xfrm>
            <a:off x="5758575" y="2272100"/>
            <a:ext cx="1488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g1211142b36c_0_97"/>
          <p:cNvSpPr/>
          <p:nvPr/>
        </p:nvSpPr>
        <p:spPr>
          <a:xfrm>
            <a:off x="4734975" y="3366750"/>
            <a:ext cx="102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g1211142b36c_0_97"/>
          <p:cNvSpPr/>
          <p:nvPr/>
        </p:nvSpPr>
        <p:spPr>
          <a:xfrm>
            <a:off x="6448437" y="4340099"/>
            <a:ext cx="92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9F7043E-70D8-4C3D-86EB-8FF7ECB03FAF}"/>
              </a:ext>
            </a:extLst>
          </p:cNvPr>
          <p:cNvSpPr txBox="1"/>
          <p:nvPr/>
        </p:nvSpPr>
        <p:spPr>
          <a:xfrm>
            <a:off x="438150" y="1645609"/>
            <a:ext cx="76012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800" b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</a:rPr>
              <a:t>Definición para el proyecto:</a:t>
            </a:r>
          </a:p>
          <a:p>
            <a:endParaRPr lang="es-CL" sz="2800" b="1" dirty="0">
              <a:cs typeface="Arial"/>
              <a:sym typeface="Arial"/>
            </a:endParaRPr>
          </a:p>
          <a:p>
            <a:pPr algn="just"/>
            <a:r>
              <a:rPr lang="es-CL" sz="2800" b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</a:rPr>
              <a:t>Concentrar y otorgar visibilidad </a:t>
            </a:r>
            <a:r>
              <a:rPr lang="es-CL" sz="28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</a:rPr>
              <a:t>a las revistas de investigación de nuestra universidad, </a:t>
            </a:r>
            <a:r>
              <a:rPr lang="es-CL" sz="2800" b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</a:rPr>
              <a:t>priorizar la experiencia del usuario </a:t>
            </a:r>
            <a:r>
              <a:rPr lang="es-CL" sz="28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</a:rPr>
              <a:t>mediante la consideración de sus preferencias e intereses, </a:t>
            </a:r>
            <a:r>
              <a:rPr lang="es-CL" sz="2800" b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</a:rPr>
              <a:t>generar espacios colaborativos y de aprendizaje </a:t>
            </a:r>
            <a:r>
              <a:rPr lang="es-CL" sz="28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</a:rPr>
              <a:t>para los diversos usuarios y </a:t>
            </a:r>
            <a:r>
              <a:rPr lang="es-CL" sz="2800" b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</a:rPr>
              <a:t>difundir</a:t>
            </a:r>
            <a:r>
              <a:rPr lang="es-CL" sz="28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</a:rPr>
              <a:t> temáticas de interés asociadas a la gestión editorial.</a:t>
            </a:r>
            <a:endParaRPr lang="es-CL" dirty="0"/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F27C5DA9-5D09-43FE-82F1-7B6A3F7D3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125" y="2670394"/>
            <a:ext cx="2464447" cy="25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95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211142b36c_0_97"/>
          <p:cNvSpPr txBox="1">
            <a:spLocks noGrp="1"/>
          </p:cNvSpPr>
          <p:nvPr>
            <p:ph type="ctrTitle"/>
          </p:nvPr>
        </p:nvSpPr>
        <p:spPr>
          <a:xfrm>
            <a:off x="482810" y="329175"/>
            <a:ext cx="11357089" cy="173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dirty="0"/>
              <a:t>Metodología</a:t>
            </a:r>
            <a:endParaRPr dirty="0"/>
          </a:p>
        </p:txBody>
      </p:sp>
      <p:sp>
        <p:nvSpPr>
          <p:cNvPr id="173" name="Google Shape;173;g1211142b36c_0_97"/>
          <p:cNvSpPr txBox="1">
            <a:spLocks noGrp="1"/>
          </p:cNvSpPr>
          <p:nvPr>
            <p:ph type="subTitle" idx="1"/>
          </p:nvPr>
        </p:nvSpPr>
        <p:spPr>
          <a:xfrm>
            <a:off x="266700" y="1805339"/>
            <a:ext cx="11114625" cy="403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583" indent="-3047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s-CL" sz="2400" dirty="0"/>
          </a:p>
          <a:p>
            <a:pPr marL="609583" lvl="0" indent="-3047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sz="2400" dirty="0"/>
          </a:p>
        </p:txBody>
      </p:sp>
      <p:sp>
        <p:nvSpPr>
          <p:cNvPr id="178" name="Google Shape;178;g1211142b36c_0_97"/>
          <p:cNvSpPr/>
          <p:nvPr/>
        </p:nvSpPr>
        <p:spPr>
          <a:xfrm>
            <a:off x="8757949" y="3932350"/>
            <a:ext cx="2278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g1211142b36c_0_97"/>
          <p:cNvSpPr/>
          <p:nvPr/>
        </p:nvSpPr>
        <p:spPr>
          <a:xfrm>
            <a:off x="8785019" y="3758784"/>
            <a:ext cx="1890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59595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3" name="Google Shape;183;g1211142b36c_0_97"/>
          <p:cNvSpPr txBox="1"/>
          <p:nvPr/>
        </p:nvSpPr>
        <p:spPr>
          <a:xfrm>
            <a:off x="9353625" y="2676450"/>
            <a:ext cx="2027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7F7F7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2" name="Google Shape;192;g1211142b36c_0_97"/>
          <p:cNvSpPr txBox="1"/>
          <p:nvPr/>
        </p:nvSpPr>
        <p:spPr>
          <a:xfrm>
            <a:off x="9238300" y="4440475"/>
            <a:ext cx="26016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3" name="Google Shape;193;g1211142b36c_0_97"/>
          <p:cNvSpPr/>
          <p:nvPr/>
        </p:nvSpPr>
        <p:spPr>
          <a:xfrm>
            <a:off x="5758575" y="2272100"/>
            <a:ext cx="1488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g1211142b36c_0_97"/>
          <p:cNvSpPr/>
          <p:nvPr/>
        </p:nvSpPr>
        <p:spPr>
          <a:xfrm>
            <a:off x="4734975" y="3366750"/>
            <a:ext cx="102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g1211142b36c_0_97"/>
          <p:cNvSpPr/>
          <p:nvPr/>
        </p:nvSpPr>
        <p:spPr>
          <a:xfrm>
            <a:off x="6448437" y="4340099"/>
            <a:ext cx="92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6" name="Picture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FADCD3A8-2E5E-48E9-A827-451FE45AB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123950"/>
            <a:ext cx="11830050" cy="554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926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a2451c56c_0_5"/>
          <p:cNvSpPr txBox="1">
            <a:spLocks noGrp="1"/>
          </p:cNvSpPr>
          <p:nvPr>
            <p:ph type="ctrTitle"/>
          </p:nvPr>
        </p:nvSpPr>
        <p:spPr>
          <a:xfrm>
            <a:off x="482811" y="329175"/>
            <a:ext cx="11242464" cy="14699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Comportamiento del Portal 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ABA6F3-9E19-4D5D-8D00-0EF628A5C067}"/>
              </a:ext>
            </a:extLst>
          </p:cNvPr>
          <p:cNvPicPr/>
          <p:nvPr/>
        </p:nvPicPr>
        <p:blipFill rotWithShape="1">
          <a:blip r:embed="rId3"/>
          <a:srcRect t="16495" r="64811" b="6709"/>
          <a:stretch/>
        </p:blipFill>
        <p:spPr bwMode="auto">
          <a:xfrm>
            <a:off x="584268" y="974325"/>
            <a:ext cx="5529469" cy="6159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861D021-1710-465B-8B1B-4875CB708C46}"/>
              </a:ext>
            </a:extLst>
          </p:cNvPr>
          <p:cNvPicPr/>
          <p:nvPr/>
        </p:nvPicPr>
        <p:blipFill rotWithShape="1">
          <a:blip r:embed="rId4"/>
          <a:srcRect l="38358" t="44531" r="29622" b="7032"/>
          <a:stretch/>
        </p:blipFill>
        <p:spPr bwMode="auto">
          <a:xfrm>
            <a:off x="2058125" y="1148833"/>
            <a:ext cx="5898356" cy="5955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468C158-6AC7-431F-BA7B-64C86D3AF5D0}"/>
              </a:ext>
            </a:extLst>
          </p:cNvPr>
          <p:cNvSpPr txBox="1"/>
          <p:nvPr/>
        </p:nvSpPr>
        <p:spPr>
          <a:xfrm>
            <a:off x="7092439" y="451105"/>
            <a:ext cx="457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Fuente</a:t>
            </a:r>
            <a:r>
              <a:rPr lang="es-ES" dirty="0"/>
              <a:t>: Bibliotecas UC. (2024). </a:t>
            </a:r>
            <a:r>
              <a:rPr lang="es-ES" i="1" dirty="0"/>
              <a:t>Canales Digitales BUC.</a:t>
            </a:r>
            <a:endParaRPr lang="es-CL" i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747E440-0786-4E8F-9CC2-D97D1ABE9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96" y="1148833"/>
            <a:ext cx="11529283" cy="476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a2451c56c_0_5"/>
          <p:cNvSpPr txBox="1">
            <a:spLocks noGrp="1"/>
          </p:cNvSpPr>
          <p:nvPr>
            <p:ph type="ctrTitle"/>
          </p:nvPr>
        </p:nvSpPr>
        <p:spPr>
          <a:xfrm>
            <a:off x="482811" y="329175"/>
            <a:ext cx="11242464" cy="756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Comportamiento del Portal </a:t>
            </a:r>
            <a:endParaRPr dirty="0"/>
          </a:p>
        </p:txBody>
      </p:sp>
      <p:sp>
        <p:nvSpPr>
          <p:cNvPr id="319" name="Google Shape;319;g11a2451c56c_0_5"/>
          <p:cNvSpPr txBox="1">
            <a:spLocks noGrp="1"/>
          </p:cNvSpPr>
          <p:nvPr>
            <p:ph type="subTitle" idx="1"/>
          </p:nvPr>
        </p:nvSpPr>
        <p:spPr>
          <a:xfrm>
            <a:off x="471134" y="1805339"/>
            <a:ext cx="4241191" cy="36810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CA48A8C-12BA-4DF4-B6E1-3242F8C616F6}"/>
              </a:ext>
            </a:extLst>
          </p:cNvPr>
          <p:cNvPicPr/>
          <p:nvPr/>
        </p:nvPicPr>
        <p:blipFill rotWithShape="1">
          <a:blip r:embed="rId3"/>
          <a:srcRect t="17501" b="24160"/>
          <a:stretch/>
        </p:blipFill>
        <p:spPr bwMode="auto">
          <a:xfrm>
            <a:off x="466726" y="1695450"/>
            <a:ext cx="10991850" cy="407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30C3BFB-E0B4-4FB2-A41B-0DADEC9CBE48}"/>
              </a:ext>
            </a:extLst>
          </p:cNvPr>
          <p:cNvSpPr txBox="1"/>
          <p:nvPr/>
        </p:nvSpPr>
        <p:spPr>
          <a:xfrm>
            <a:off x="657225" y="6181725"/>
            <a:ext cx="749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Fuente: Bibliotecas UC. (2024). </a:t>
            </a:r>
            <a:r>
              <a:rPr lang="es-ES" i="1" dirty="0"/>
              <a:t>Canales Digitales BUC.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3886592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a2451c56c_0_5"/>
          <p:cNvSpPr txBox="1">
            <a:spLocks noGrp="1"/>
          </p:cNvSpPr>
          <p:nvPr>
            <p:ph type="ctrTitle"/>
          </p:nvPr>
        </p:nvSpPr>
        <p:spPr>
          <a:xfrm>
            <a:off x="482811" y="329175"/>
            <a:ext cx="11242464" cy="14699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Conclusiones</a:t>
            </a:r>
            <a:endParaRPr dirty="0"/>
          </a:p>
        </p:txBody>
      </p:sp>
      <p:sp>
        <p:nvSpPr>
          <p:cNvPr id="319" name="Google Shape;319;g11a2451c56c_0_5"/>
          <p:cNvSpPr txBox="1">
            <a:spLocks noGrp="1"/>
          </p:cNvSpPr>
          <p:nvPr>
            <p:ph type="subTitle" idx="1"/>
          </p:nvPr>
        </p:nvSpPr>
        <p:spPr>
          <a:xfrm>
            <a:off x="600076" y="1671989"/>
            <a:ext cx="11125200" cy="42049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2800" dirty="0"/>
              <a:t>Adecuada metodología empleada tanto para el diseño como para su implementación.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28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2800" dirty="0"/>
              <a:t>Trabajo interdisciplinar y colaborativo (coworking).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2800" dirty="0"/>
          </a:p>
          <a:p>
            <a:pPr marL="457200" indent="-457200" algn="l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2800" dirty="0"/>
              <a:t>Diseño, implementación y desarrollo del portal agregó valor a la visibilidad de las revistas de investigación UC (</a:t>
            </a:r>
            <a:r>
              <a:rPr lang="es-ES" sz="2800" dirty="0" err="1"/>
              <a:t>Liberatore</a:t>
            </a:r>
            <a:r>
              <a:rPr lang="es-ES" sz="2800" dirty="0"/>
              <a:t>, 2019).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28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28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28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303404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1e33aee3ce_0_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Desafíos</a:t>
            </a:r>
            <a:endParaRPr dirty="0"/>
          </a:p>
        </p:txBody>
      </p:sp>
      <p:sp>
        <p:nvSpPr>
          <p:cNvPr id="356" name="Google Shape;356;g11e33aee3ce_0_6"/>
          <p:cNvSpPr/>
          <p:nvPr/>
        </p:nvSpPr>
        <p:spPr>
          <a:xfrm>
            <a:off x="3824894" y="586799"/>
            <a:ext cx="1792200" cy="15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11e33aee3ce_0_6"/>
          <p:cNvSpPr/>
          <p:nvPr/>
        </p:nvSpPr>
        <p:spPr>
          <a:xfrm>
            <a:off x="1426560" y="1303224"/>
            <a:ext cx="1467000" cy="1467000"/>
          </a:xfrm>
          <a:prstGeom prst="ellipse">
            <a:avLst/>
          </a:prstGeom>
          <a:solidFill>
            <a:srgbClr val="4F7D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g11e33aee3ce_0_6" descr="Centro educativ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8107" y="1296881"/>
            <a:ext cx="1318767" cy="1318767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11e33aee3ce_0_6"/>
          <p:cNvSpPr/>
          <p:nvPr/>
        </p:nvSpPr>
        <p:spPr>
          <a:xfrm>
            <a:off x="4740973" y="1199032"/>
            <a:ext cx="1467000" cy="1467000"/>
          </a:xfrm>
          <a:prstGeom prst="ellipse">
            <a:avLst/>
          </a:prstGeom>
          <a:solidFill>
            <a:srgbClr val="4F7D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11e33aee3ce_0_6"/>
          <p:cNvSpPr txBox="1"/>
          <p:nvPr/>
        </p:nvSpPr>
        <p:spPr>
          <a:xfrm>
            <a:off x="5664821" y="1559675"/>
            <a:ext cx="4053600" cy="3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1" name="Google Shape;361;g11e33aee3ce_0_6"/>
          <p:cNvSpPr/>
          <p:nvPr/>
        </p:nvSpPr>
        <p:spPr>
          <a:xfrm>
            <a:off x="8391525" y="4021938"/>
            <a:ext cx="2761127" cy="1690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s-ES" sz="1600" b="0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Comité editorial: </a:t>
            </a:r>
            <a:r>
              <a:rPr lang="es-ES" sz="1600" b="1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i</a:t>
            </a:r>
            <a:r>
              <a:rPr lang="es-ES" sz="1600" b="1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nstancia ejecutiva </a:t>
            </a:r>
            <a:r>
              <a:rPr lang="es-ES" sz="1600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articulación entre editores UC con </a:t>
            </a:r>
            <a:r>
              <a:rPr lang="es-ES" sz="1600" b="1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estructura </a:t>
            </a:r>
            <a:r>
              <a:rPr lang="es-CL" sz="1600" b="1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orgánica</a:t>
            </a:r>
            <a:r>
              <a:rPr lang="es-CL" sz="1600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y   periodicidad definidas.</a:t>
            </a:r>
            <a:endParaRPr sz="1600" b="0" i="0" u="none" strike="noStrike" cap="none" dirty="0">
              <a:solidFill>
                <a:srgbClr val="5959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Oswald"/>
            </a:endParaRPr>
          </a:p>
        </p:txBody>
      </p:sp>
      <p:sp>
        <p:nvSpPr>
          <p:cNvPr id="362" name="Google Shape;362;g11e33aee3ce_0_6"/>
          <p:cNvSpPr/>
          <p:nvPr/>
        </p:nvSpPr>
        <p:spPr>
          <a:xfrm>
            <a:off x="5012266" y="4021938"/>
            <a:ext cx="2802093" cy="19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</a:pPr>
            <a:r>
              <a:rPr lang="es-ES" sz="1600" b="1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Fortalecer</a:t>
            </a:r>
            <a:r>
              <a:rPr lang="es-ES" sz="1600" b="0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, tem</a:t>
            </a:r>
            <a:r>
              <a:rPr lang="es-ES" sz="1600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áticas de interés identificadas por los equipos editoriales</a:t>
            </a:r>
            <a:r>
              <a:rPr lang="es-ES" sz="1600" b="0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.</a:t>
            </a:r>
          </a:p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</a:pPr>
            <a:r>
              <a:rPr lang="es-ES" sz="1600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Ampliar las </a:t>
            </a:r>
            <a:r>
              <a:rPr lang="es-ES" sz="1600" b="1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temáticas </a:t>
            </a:r>
            <a:r>
              <a:rPr lang="es-ES" sz="1600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de acuerdo a las </a:t>
            </a:r>
            <a:r>
              <a:rPr lang="es-ES" sz="1600" b="1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nuevas tendencias</a:t>
            </a:r>
            <a:r>
              <a:rPr lang="es-ES" sz="1600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.</a:t>
            </a:r>
            <a:endParaRPr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None/>
            </a:pPr>
            <a:endParaRPr sz="1600" b="0" i="0" u="none" strike="noStrike" cap="none" dirty="0">
              <a:solidFill>
                <a:srgbClr val="5959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Oswald"/>
            </a:endParaRPr>
          </a:p>
        </p:txBody>
      </p:sp>
      <p:sp>
        <p:nvSpPr>
          <p:cNvPr id="363" name="Google Shape;363;g11e33aee3ce_0_6"/>
          <p:cNvSpPr/>
          <p:nvPr/>
        </p:nvSpPr>
        <p:spPr>
          <a:xfrm>
            <a:off x="1853442" y="4021938"/>
            <a:ext cx="2524200" cy="19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</a:pPr>
            <a:r>
              <a:rPr lang="es-ES" sz="1600" b="1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Difusión</a:t>
            </a:r>
            <a:r>
              <a:rPr lang="es-ES" sz="1600" b="0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 (seminarios, charlas, encuentros, etc.).</a:t>
            </a:r>
          </a:p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urier New"/>
              <a:buChar char="o"/>
            </a:pPr>
            <a:r>
              <a:rPr lang="es-ES" sz="1600" b="1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Sinergias</a:t>
            </a:r>
            <a:r>
              <a:rPr lang="es-ES" sz="1600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 con otras </a:t>
            </a:r>
            <a:r>
              <a:rPr lang="es-ES" sz="1600" b="1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plataformas</a:t>
            </a:r>
            <a:r>
              <a:rPr lang="es-ES" sz="1600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 de la universidad (</a:t>
            </a:r>
            <a:r>
              <a:rPr lang="es-ES" sz="1600" dirty="0" err="1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ej</a:t>
            </a:r>
            <a:r>
              <a:rPr lang="es-ES" sz="1600" dirty="0">
                <a:solidFill>
                  <a:srgbClr val="5959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rPr>
              <a:t>: Portal de CA).</a:t>
            </a:r>
            <a:endParaRPr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None/>
            </a:pPr>
            <a:endParaRPr sz="1600" b="0" i="0" u="none" strike="noStrike" cap="none" dirty="0">
              <a:solidFill>
                <a:srgbClr val="5959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Oswald"/>
            </a:endParaRPr>
          </a:p>
        </p:txBody>
      </p:sp>
      <p:pic>
        <p:nvPicPr>
          <p:cNvPr id="364" name="Google Shape;364;g11e33aee3ce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2267" y="1487867"/>
            <a:ext cx="1003898" cy="100389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11e33aee3ce_0_6"/>
          <p:cNvSpPr/>
          <p:nvPr/>
        </p:nvSpPr>
        <p:spPr>
          <a:xfrm>
            <a:off x="8009468" y="1195796"/>
            <a:ext cx="1467000" cy="1467000"/>
          </a:xfrm>
          <a:prstGeom prst="ellipse">
            <a:avLst/>
          </a:prstGeom>
          <a:solidFill>
            <a:srgbClr val="4F7D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g11e33aee3ce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8073" y="1445927"/>
            <a:ext cx="1003898" cy="100389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11e33aee3ce_0_6"/>
          <p:cNvSpPr/>
          <p:nvPr/>
        </p:nvSpPr>
        <p:spPr>
          <a:xfrm>
            <a:off x="1853443" y="2013241"/>
            <a:ext cx="2377148" cy="1911000"/>
          </a:xfrm>
          <a:prstGeom prst="ellipse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latin typeface="+mj-lt"/>
              </a:rPr>
              <a:t>Aumento de visitas</a:t>
            </a:r>
            <a:endParaRPr sz="2400" dirty="0">
              <a:latin typeface="+mj-lt"/>
            </a:endParaRPr>
          </a:p>
        </p:txBody>
      </p:sp>
      <p:sp>
        <p:nvSpPr>
          <p:cNvPr id="368" name="Google Shape;368;g11e33aee3ce_0_6"/>
          <p:cNvSpPr/>
          <p:nvPr/>
        </p:nvSpPr>
        <p:spPr>
          <a:xfrm>
            <a:off x="5030317" y="1991875"/>
            <a:ext cx="2542356" cy="1911000"/>
          </a:xfrm>
          <a:prstGeom prst="ellipse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latin typeface="+mj-lt"/>
                <a:sym typeface="Oswald"/>
              </a:rPr>
              <a:t>Fortalecer espacios de formación</a:t>
            </a:r>
            <a:endParaRPr sz="2400" dirty="0">
              <a:latin typeface="+mj-lt"/>
            </a:endParaRPr>
          </a:p>
        </p:txBody>
      </p:sp>
      <p:sp>
        <p:nvSpPr>
          <p:cNvPr id="17" name="Google Shape;368;g11e33aee3ce_0_6">
            <a:extLst>
              <a:ext uri="{FF2B5EF4-FFF2-40B4-BE49-F238E27FC236}">
                <a16:creationId xmlns:a16="http://schemas.microsoft.com/office/drawing/2014/main" id="{902D42C3-C168-49AE-93CE-6CA99AC04D7C}"/>
              </a:ext>
            </a:extLst>
          </p:cNvPr>
          <p:cNvSpPr/>
          <p:nvPr/>
        </p:nvSpPr>
        <p:spPr>
          <a:xfrm>
            <a:off x="8515794" y="2035546"/>
            <a:ext cx="2405254" cy="1911000"/>
          </a:xfrm>
          <a:prstGeom prst="ellipse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latin typeface="+mj-lt"/>
                <a:sym typeface="Oswald"/>
              </a:rPr>
              <a:t>Gobernanza</a:t>
            </a:r>
            <a:endParaRPr sz="2400" dirty="0"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2"/>
          <p:cNvSpPr txBox="1">
            <a:spLocks noGrp="1"/>
          </p:cNvSpPr>
          <p:nvPr>
            <p:ph type="title"/>
          </p:nvPr>
        </p:nvSpPr>
        <p:spPr>
          <a:xfrm>
            <a:off x="532460" y="523039"/>
            <a:ext cx="10972800" cy="2124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s-ES" dirty="0"/>
              <a:t>Gracias por su atención</a:t>
            </a:r>
            <a:endParaRPr dirty="0"/>
          </a:p>
        </p:txBody>
      </p:sp>
      <p:sp>
        <p:nvSpPr>
          <p:cNvPr id="375" name="Google Shape;375;p12"/>
          <p:cNvSpPr txBox="1">
            <a:spLocks noGrp="1"/>
          </p:cNvSpPr>
          <p:nvPr>
            <p:ph type="body" idx="4294967295"/>
          </p:nvPr>
        </p:nvSpPr>
        <p:spPr>
          <a:xfrm>
            <a:off x="2640660" y="3392620"/>
            <a:ext cx="6604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584" lvl="0" indent="-30479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</a:pPr>
            <a:r>
              <a:rPr lang="es-ES" sz="2400" dirty="0">
                <a:solidFill>
                  <a:schemeClr val="bg1"/>
                </a:solidFill>
              </a:rPr>
              <a:t>Paola Santander Meneses : </a:t>
            </a:r>
            <a:r>
              <a:rPr lang="es-ES" sz="2400" u="sng" dirty="0">
                <a:solidFill>
                  <a:schemeClr val="bg1"/>
                </a:solidFill>
              </a:rPr>
              <a:t>psantand@uc.cl</a:t>
            </a:r>
            <a:endParaRPr sz="2400" dirty="0">
              <a:solidFill>
                <a:schemeClr val="bg1"/>
              </a:solidFill>
            </a:endParaRPr>
          </a:p>
          <a:p>
            <a:pPr marL="609584" lvl="0" indent="-30479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</a:pPr>
            <a:endParaRPr dirty="0">
              <a:solidFill>
                <a:schemeClr val="bg1"/>
              </a:solidFill>
            </a:endParaRPr>
          </a:p>
          <a:p>
            <a:pPr marL="609585" lvl="0" indent="-30479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79" y="5162550"/>
            <a:ext cx="1879628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>
            <a:spLocks noGrp="1"/>
          </p:cNvSpPr>
          <p:nvPr>
            <p:ph type="ctrTitle"/>
          </p:nvPr>
        </p:nvSpPr>
        <p:spPr>
          <a:xfrm>
            <a:off x="1695451" y="2686050"/>
            <a:ext cx="9601199" cy="214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s-ES" sz="4400" b="1" dirty="0"/>
              <a:t>Portal de Revistas de Investigación de la Pontificia Universidad Católica de Chile:</a:t>
            </a:r>
            <a:br>
              <a:rPr lang="es-ES" sz="4400" dirty="0"/>
            </a:br>
            <a:r>
              <a:rPr lang="es-ES" sz="4400" dirty="0"/>
              <a:t>definiciones, implementación y desafíos</a:t>
            </a:r>
            <a:endParaRPr sz="4400" dirty="0"/>
          </a:p>
        </p:txBody>
      </p:sp>
      <p:sp>
        <p:nvSpPr>
          <p:cNvPr id="67" name="Google Shape;67;p2"/>
          <p:cNvSpPr txBox="1">
            <a:spLocks noGrp="1"/>
          </p:cNvSpPr>
          <p:nvPr>
            <p:ph type="subTitle" idx="1"/>
          </p:nvPr>
        </p:nvSpPr>
        <p:spPr>
          <a:xfrm>
            <a:off x="1695451" y="4933950"/>
            <a:ext cx="9782174" cy="146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sz="2400" b="1" dirty="0"/>
              <a:t>Paola Santander Meneses</a:t>
            </a:r>
            <a:endParaRPr sz="2400" b="1" dirty="0"/>
          </a:p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sz="2400" b="1" dirty="0"/>
              <a:t>Coordinadora Comité Apoyo a la Investigación y Publicación Académica</a:t>
            </a:r>
          </a:p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sz="2400" b="1" dirty="0"/>
              <a:t>Bibliotecas UC</a:t>
            </a:r>
          </a:p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sz="1800" b="1" dirty="0"/>
              <a:t>mayo, 2024</a:t>
            </a:r>
            <a:endParaRPr sz="1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dirty="0"/>
              <a:t>Contenidos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sp>
        <p:nvSpPr>
          <p:cNvPr id="73" name="Google Shape;73;p3"/>
          <p:cNvSpPr txBox="1">
            <a:spLocks noGrp="1"/>
          </p:cNvSpPr>
          <p:nvPr>
            <p:ph type="body" idx="4294967295"/>
          </p:nvPr>
        </p:nvSpPr>
        <p:spPr>
          <a:xfrm>
            <a:off x="124692" y="1219200"/>
            <a:ext cx="7076207" cy="549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AutoNum type="arabicPeriod"/>
            </a:pPr>
            <a:r>
              <a:rPr lang="es-E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Contexto de la Universidad y Bibliotecas UC</a:t>
            </a: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AutoNum type="arabicPeriod"/>
            </a:pPr>
            <a:r>
              <a:rPr lang="es-E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Servicios del Comité de Apoyo a la Investigación y Publicación</a:t>
            </a: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AutoNum type="arabicPeriod"/>
            </a:pPr>
            <a:r>
              <a:rPr lang="es-E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Diseño e Implementación del Portal de Revistas de Investigación</a:t>
            </a: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AutoNum type="arabicPeriod"/>
            </a:pPr>
            <a:r>
              <a:rPr lang="es-E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Metodología utilizada</a:t>
            </a: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AutoNum type="arabicPeriod"/>
            </a:pPr>
            <a:r>
              <a:rPr lang="es-E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Desafíos</a:t>
            </a:r>
            <a:endParaRPr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614" y="99751"/>
            <a:ext cx="5116694" cy="66134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46" y="6280799"/>
            <a:ext cx="1879628" cy="4555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e2be19e09_0_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dirty="0"/>
              <a:t>Nuestra Universidad</a:t>
            </a:r>
            <a:endParaRPr dirty="0"/>
          </a:p>
        </p:txBody>
      </p:sp>
      <p:sp>
        <p:nvSpPr>
          <p:cNvPr id="80" name="Google Shape;80;g11e2be19e09_0_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33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55" y="1064159"/>
            <a:ext cx="7744691" cy="516111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35994" y="5262003"/>
            <a:ext cx="1507067" cy="1135418"/>
          </a:xfrm>
          <a:prstGeom prst="rect">
            <a:avLst/>
          </a:prstGeom>
          <a:solidFill>
            <a:srgbClr val="FFD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dirty="0">
                <a:solidFill>
                  <a:srgbClr val="0070C0"/>
                </a:solidFill>
              </a:rPr>
              <a:t>5</a:t>
            </a:r>
          </a:p>
          <a:p>
            <a:pPr algn="ctr"/>
            <a:r>
              <a:rPr lang="es-CL" sz="1600" dirty="0">
                <a:solidFill>
                  <a:srgbClr val="0070C0"/>
                </a:solidFill>
              </a:rPr>
              <a:t>Campus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074661" y="5262003"/>
            <a:ext cx="1507067" cy="1135418"/>
          </a:xfrm>
          <a:prstGeom prst="rect">
            <a:avLst/>
          </a:prstGeom>
          <a:solidFill>
            <a:srgbClr val="FFD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dirty="0">
                <a:solidFill>
                  <a:srgbClr val="0070C0"/>
                </a:solidFill>
              </a:rPr>
              <a:t>18</a:t>
            </a:r>
          </a:p>
          <a:p>
            <a:pPr algn="ctr"/>
            <a:r>
              <a:rPr lang="es-CL" sz="1600" dirty="0">
                <a:solidFill>
                  <a:srgbClr val="0070C0"/>
                </a:solidFill>
              </a:rPr>
              <a:t>Facultades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713328" y="5262003"/>
            <a:ext cx="1507067" cy="1135418"/>
          </a:xfrm>
          <a:prstGeom prst="rect">
            <a:avLst/>
          </a:prstGeom>
          <a:solidFill>
            <a:srgbClr val="FFD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dirty="0">
                <a:solidFill>
                  <a:srgbClr val="0070C0"/>
                </a:solidFill>
              </a:rPr>
              <a:t>39</a:t>
            </a:r>
          </a:p>
          <a:p>
            <a:pPr algn="ctr">
              <a:lnSpc>
                <a:spcPts val="1400"/>
              </a:lnSpc>
            </a:pPr>
            <a:r>
              <a:rPr lang="es-CL" sz="1600" dirty="0">
                <a:solidFill>
                  <a:srgbClr val="0070C0"/>
                </a:solidFill>
              </a:rPr>
              <a:t>Programas de Doctorado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352447" y="5262003"/>
            <a:ext cx="1507067" cy="1135418"/>
          </a:xfrm>
          <a:prstGeom prst="rect">
            <a:avLst/>
          </a:prstGeom>
          <a:solidFill>
            <a:srgbClr val="FFD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dirty="0">
                <a:solidFill>
                  <a:srgbClr val="0070C0"/>
                </a:solidFill>
              </a:rPr>
              <a:t>109</a:t>
            </a:r>
          </a:p>
          <a:p>
            <a:pPr algn="ctr">
              <a:lnSpc>
                <a:spcPts val="1400"/>
              </a:lnSpc>
            </a:pPr>
            <a:r>
              <a:rPr lang="es-CL" sz="1600" dirty="0">
                <a:solidFill>
                  <a:srgbClr val="0070C0"/>
                </a:solidFill>
              </a:rPr>
              <a:t>Programas de Magíster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982041" y="5262003"/>
            <a:ext cx="1507067" cy="1135418"/>
          </a:xfrm>
          <a:prstGeom prst="rect">
            <a:avLst/>
          </a:prstGeom>
          <a:solidFill>
            <a:srgbClr val="FFD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dirty="0">
                <a:solidFill>
                  <a:srgbClr val="0070C0"/>
                </a:solidFill>
              </a:rPr>
              <a:t>36.431</a:t>
            </a:r>
          </a:p>
          <a:p>
            <a:pPr algn="ctr">
              <a:lnSpc>
                <a:spcPts val="1400"/>
              </a:lnSpc>
            </a:pPr>
            <a:r>
              <a:rPr lang="es-CL" sz="1600" dirty="0">
                <a:solidFill>
                  <a:srgbClr val="0070C0"/>
                </a:solidFill>
              </a:rPr>
              <a:t>Estudiantes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269804" y="5262003"/>
            <a:ext cx="1507067" cy="1135418"/>
          </a:xfrm>
          <a:prstGeom prst="rect">
            <a:avLst/>
          </a:prstGeom>
          <a:solidFill>
            <a:srgbClr val="FFD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dirty="0">
                <a:solidFill>
                  <a:srgbClr val="0070C0"/>
                </a:solidFill>
              </a:rPr>
              <a:t>10</a:t>
            </a:r>
          </a:p>
          <a:p>
            <a:pPr algn="ctr"/>
            <a:r>
              <a:rPr lang="es-CL" sz="1600" dirty="0">
                <a:solidFill>
                  <a:srgbClr val="0070C0"/>
                </a:solidFill>
              </a:rPr>
              <a:t>Bibliotecas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B004338-0EB6-42D6-95F1-916692B7220F}"/>
              </a:ext>
            </a:extLst>
          </p:cNvPr>
          <p:cNvSpPr/>
          <p:nvPr/>
        </p:nvSpPr>
        <p:spPr>
          <a:xfrm>
            <a:off x="8630685" y="5262003"/>
            <a:ext cx="1507067" cy="1135418"/>
          </a:xfrm>
          <a:prstGeom prst="rect">
            <a:avLst/>
          </a:prstGeom>
          <a:solidFill>
            <a:srgbClr val="FFD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dirty="0">
                <a:solidFill>
                  <a:srgbClr val="0070C0"/>
                </a:solidFill>
              </a:rPr>
              <a:t>3.898</a:t>
            </a:r>
          </a:p>
          <a:p>
            <a:pPr algn="ctr">
              <a:lnSpc>
                <a:spcPts val="1400"/>
              </a:lnSpc>
            </a:pPr>
            <a:r>
              <a:rPr lang="es-CL" sz="1600" dirty="0">
                <a:solidFill>
                  <a:srgbClr val="0070C0"/>
                </a:solidFill>
              </a:rPr>
              <a:t>Académicos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g1211142b36c_0_27"/>
          <p:cNvCxnSpPr>
            <a:stCxn id="108" idx="2"/>
            <a:endCxn id="109" idx="0"/>
          </p:cNvCxnSpPr>
          <p:nvPr/>
        </p:nvCxnSpPr>
        <p:spPr>
          <a:xfrm>
            <a:off x="1676300" y="4903575"/>
            <a:ext cx="0" cy="270000"/>
          </a:xfrm>
          <a:prstGeom prst="straightConnector1">
            <a:avLst/>
          </a:prstGeom>
          <a:noFill/>
          <a:ln w="9525" cap="flat" cmpd="sng">
            <a:solidFill>
              <a:srgbClr val="177DE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" name="Google Shape;110;g1211142b36c_0_2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Bibliotecas UC: estructura organizacional</a:t>
            </a:r>
            <a:endParaRPr dirty="0"/>
          </a:p>
        </p:txBody>
      </p:sp>
      <p:cxnSp>
        <p:nvCxnSpPr>
          <p:cNvPr id="111" name="Google Shape;111;g1211142b36c_0_27"/>
          <p:cNvCxnSpPr/>
          <p:nvPr/>
        </p:nvCxnSpPr>
        <p:spPr>
          <a:xfrm>
            <a:off x="6700161" y="3871312"/>
            <a:ext cx="2750100" cy="0"/>
          </a:xfrm>
          <a:prstGeom prst="straightConnector1">
            <a:avLst/>
          </a:prstGeom>
          <a:noFill/>
          <a:ln w="9525" cap="flat" cmpd="sng">
            <a:solidFill>
              <a:srgbClr val="2A7DE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g1211142b36c_0_27"/>
          <p:cNvCxnSpPr/>
          <p:nvPr/>
        </p:nvCxnSpPr>
        <p:spPr>
          <a:xfrm>
            <a:off x="1716016" y="4233680"/>
            <a:ext cx="9123000" cy="0"/>
          </a:xfrm>
          <a:prstGeom prst="straightConnector1">
            <a:avLst/>
          </a:prstGeom>
          <a:noFill/>
          <a:ln w="9525" cap="flat" cmpd="sng">
            <a:solidFill>
              <a:srgbClr val="2A7DE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113;g1211142b36c_0_27"/>
          <p:cNvSpPr txBox="1"/>
          <p:nvPr/>
        </p:nvSpPr>
        <p:spPr>
          <a:xfrm>
            <a:off x="5649286" y="2926519"/>
            <a:ext cx="2101800" cy="600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A7D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endParaRPr sz="11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s-ES" sz="11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Dirección de Bibliotecas</a:t>
            </a:r>
            <a:endParaRPr sz="11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endParaRPr sz="11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" name="Google Shape;114;g1211142b36c_0_27"/>
          <p:cNvCxnSpPr/>
          <p:nvPr/>
        </p:nvCxnSpPr>
        <p:spPr>
          <a:xfrm>
            <a:off x="10828976" y="4240757"/>
            <a:ext cx="0" cy="228300"/>
          </a:xfrm>
          <a:prstGeom prst="straightConnector1">
            <a:avLst/>
          </a:prstGeom>
          <a:noFill/>
          <a:ln w="9525" cap="flat" cmpd="sng">
            <a:solidFill>
              <a:srgbClr val="2A7DE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" name="Google Shape;115;g1211142b36c_0_27"/>
          <p:cNvSpPr txBox="1"/>
          <p:nvPr/>
        </p:nvSpPr>
        <p:spPr>
          <a:xfrm>
            <a:off x="7402427" y="3704414"/>
            <a:ext cx="21435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A7D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A7DE1"/>
              </a:buClr>
              <a:buSzPts val="1100"/>
              <a:buFont typeface="Calibri"/>
              <a:buNone/>
            </a:pPr>
            <a:r>
              <a:rPr lang="es-ES" sz="1100">
                <a:solidFill>
                  <a:srgbClr val="22222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Área de Comunicación y Vinculación con el Medio</a:t>
            </a:r>
            <a:endParaRPr sz="1100">
              <a:solidFill>
                <a:srgbClr val="22222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" name="Google Shape;116;g1211142b36c_0_27"/>
          <p:cNvCxnSpPr/>
          <p:nvPr/>
        </p:nvCxnSpPr>
        <p:spPr>
          <a:xfrm>
            <a:off x="6700186" y="3526818"/>
            <a:ext cx="0" cy="707100"/>
          </a:xfrm>
          <a:prstGeom prst="straightConnector1">
            <a:avLst/>
          </a:prstGeom>
          <a:noFill/>
          <a:ln w="9525" cap="flat" cmpd="sng">
            <a:solidFill>
              <a:srgbClr val="2A7DE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g1211142b36c_0_27"/>
          <p:cNvCxnSpPr/>
          <p:nvPr/>
        </p:nvCxnSpPr>
        <p:spPr>
          <a:xfrm>
            <a:off x="3938080" y="4240923"/>
            <a:ext cx="0" cy="228300"/>
          </a:xfrm>
          <a:prstGeom prst="straightConnector1">
            <a:avLst/>
          </a:prstGeom>
          <a:noFill/>
          <a:ln w="9525" cap="flat" cmpd="sng">
            <a:solidFill>
              <a:srgbClr val="2A7DE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g1211142b36c_0_27"/>
          <p:cNvSpPr txBox="1"/>
          <p:nvPr/>
        </p:nvSpPr>
        <p:spPr>
          <a:xfrm>
            <a:off x="9950816" y="4434297"/>
            <a:ext cx="1944000" cy="515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A7D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A7DE1"/>
              </a:buClr>
              <a:buSzPts val="1100"/>
              <a:buFont typeface="Calibri"/>
              <a:buNone/>
            </a:pPr>
            <a:r>
              <a:rPr lang="es-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Coordinación General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A7DE1"/>
              </a:buClr>
              <a:buSzPts val="1100"/>
              <a:buFont typeface="Calibri"/>
              <a:buNone/>
            </a:pPr>
            <a:r>
              <a:rPr lang="es-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Biblioteca Escolar Futuro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9" name="Google Shape;119;g1211142b36c_0_27"/>
          <p:cNvSpPr txBox="1"/>
          <p:nvPr/>
        </p:nvSpPr>
        <p:spPr>
          <a:xfrm>
            <a:off x="8263182" y="5169367"/>
            <a:ext cx="1709100" cy="430800"/>
          </a:xfrm>
          <a:prstGeom prst="rect">
            <a:avLst/>
          </a:prstGeom>
          <a:noFill/>
          <a:ln w="9525" cap="flat" cmpd="sng">
            <a:solidFill>
              <a:srgbClr val="2A7DE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s-E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Comité de Vinculación con el Medio</a:t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0" name="Google Shape;120;g1211142b36c_0_27"/>
          <p:cNvCxnSpPr/>
          <p:nvPr/>
        </p:nvCxnSpPr>
        <p:spPr>
          <a:xfrm>
            <a:off x="6281887" y="4240923"/>
            <a:ext cx="0" cy="228300"/>
          </a:xfrm>
          <a:prstGeom prst="straightConnector1">
            <a:avLst/>
          </a:prstGeom>
          <a:noFill/>
          <a:ln w="9525" cap="flat" cmpd="sng">
            <a:solidFill>
              <a:srgbClr val="2A7DE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g1211142b36c_0_27"/>
          <p:cNvCxnSpPr/>
          <p:nvPr/>
        </p:nvCxnSpPr>
        <p:spPr>
          <a:xfrm>
            <a:off x="8751817" y="4240923"/>
            <a:ext cx="0" cy="228300"/>
          </a:xfrm>
          <a:prstGeom prst="straightConnector1">
            <a:avLst/>
          </a:prstGeom>
          <a:noFill/>
          <a:ln w="9525" cap="flat" cmpd="sng">
            <a:solidFill>
              <a:srgbClr val="2A7DE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g1211142b36c_0_27"/>
          <p:cNvSpPr txBox="1"/>
          <p:nvPr/>
        </p:nvSpPr>
        <p:spPr>
          <a:xfrm>
            <a:off x="4643147" y="5170893"/>
            <a:ext cx="16326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A7DE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s-E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Comité de Apoyo a la Docencia y Aprendizaje </a:t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1211142b36c_0_27"/>
          <p:cNvSpPr txBox="1"/>
          <p:nvPr/>
        </p:nvSpPr>
        <p:spPr>
          <a:xfrm>
            <a:off x="656300" y="5173575"/>
            <a:ext cx="2040000" cy="430800"/>
          </a:xfrm>
          <a:prstGeom prst="rect">
            <a:avLst/>
          </a:prstGeom>
          <a:solidFill>
            <a:srgbClr val="FFDA00"/>
          </a:solidFill>
          <a:ln w="9525" cap="flat" cmpd="sng">
            <a:solidFill>
              <a:srgbClr val="2A7DE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s-ES" sz="1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Comité de Apoyo a la Investigación y Publicación </a:t>
            </a:r>
            <a:endParaRPr sz="11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1211142b36c_0_27"/>
          <p:cNvSpPr txBox="1"/>
          <p:nvPr/>
        </p:nvSpPr>
        <p:spPr>
          <a:xfrm>
            <a:off x="2956420" y="4434298"/>
            <a:ext cx="19929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A7D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A7DE1"/>
              </a:buClr>
              <a:buSzPts val="1100"/>
              <a:buFont typeface="Calibri"/>
              <a:buNone/>
            </a:pPr>
            <a:r>
              <a:rPr lang="es-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Subdirección de Recursos de Información y Archivo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1211142b36c_0_27"/>
          <p:cNvSpPr txBox="1"/>
          <p:nvPr/>
        </p:nvSpPr>
        <p:spPr>
          <a:xfrm>
            <a:off x="6436152" y="5173475"/>
            <a:ext cx="1632600" cy="430800"/>
          </a:xfrm>
          <a:prstGeom prst="rect">
            <a:avLst/>
          </a:prstGeom>
          <a:noFill/>
          <a:ln w="9525" cap="flat" cmpd="sng">
            <a:solidFill>
              <a:srgbClr val="2A7DE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s-E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Comité de Gestión de Colecciones </a:t>
            </a:r>
            <a:endParaRPr/>
          </a:p>
        </p:txBody>
      </p:sp>
      <p:sp>
        <p:nvSpPr>
          <p:cNvPr id="126" name="Google Shape;126;g1211142b36c_0_27"/>
          <p:cNvSpPr txBox="1"/>
          <p:nvPr/>
        </p:nvSpPr>
        <p:spPr>
          <a:xfrm>
            <a:off x="5225683" y="4434298"/>
            <a:ext cx="23022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A7D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A7DE1"/>
              </a:buClr>
              <a:buSzPts val="1100"/>
              <a:buFont typeface="Calibri"/>
              <a:buNone/>
            </a:pPr>
            <a:r>
              <a:rPr lang="es-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Subdirección de Tecnología de Información y Desarrollo Digital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1211142b36c_0_27"/>
          <p:cNvSpPr txBox="1"/>
          <p:nvPr/>
        </p:nvSpPr>
        <p:spPr>
          <a:xfrm>
            <a:off x="126006" y="2646760"/>
            <a:ext cx="311249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Oswald"/>
              <a:buNone/>
            </a:pPr>
            <a:r>
              <a:rPr lang="es-ES" sz="2800" b="0" i="0" u="none" strike="noStrike" cap="none" dirty="0">
                <a:solidFill>
                  <a:srgbClr val="4F7DDE"/>
                </a:solidFill>
                <a:latin typeface="Calibri"/>
                <a:ea typeface="Calibri"/>
                <a:cs typeface="Calibri"/>
                <a:sym typeface="Calibri"/>
              </a:rPr>
              <a:t>Organigrama actual</a:t>
            </a:r>
            <a:endParaRPr sz="2800" dirty="0"/>
          </a:p>
        </p:txBody>
      </p:sp>
      <p:cxnSp>
        <p:nvCxnSpPr>
          <p:cNvPr id="128" name="Google Shape;128;g1211142b36c_0_27"/>
          <p:cNvCxnSpPr/>
          <p:nvPr/>
        </p:nvCxnSpPr>
        <p:spPr>
          <a:xfrm>
            <a:off x="451559" y="2865330"/>
            <a:ext cx="11127300" cy="9000"/>
          </a:xfrm>
          <a:prstGeom prst="straightConnector1">
            <a:avLst/>
          </a:prstGeom>
          <a:noFill/>
          <a:ln w="9525" cap="flat" cmpd="sng">
            <a:solidFill>
              <a:srgbClr val="FFEE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9" name="Google Shape;129;g1211142b36c_0_27"/>
          <p:cNvSpPr txBox="1"/>
          <p:nvPr/>
        </p:nvSpPr>
        <p:spPr>
          <a:xfrm>
            <a:off x="10117403" y="5169367"/>
            <a:ext cx="1632600" cy="430800"/>
          </a:xfrm>
          <a:prstGeom prst="rect">
            <a:avLst/>
          </a:prstGeom>
          <a:noFill/>
          <a:ln w="9525" cap="flat" cmpd="sng">
            <a:solidFill>
              <a:srgbClr val="2A7DE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s-E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Comité Biblioteca Escolar Futuro</a:t>
            </a:r>
            <a:endParaRPr/>
          </a:p>
        </p:txBody>
      </p:sp>
      <p:sp>
        <p:nvSpPr>
          <p:cNvPr id="130" name="Google Shape;130;g1211142b36c_0_27"/>
          <p:cNvSpPr txBox="1"/>
          <p:nvPr/>
        </p:nvSpPr>
        <p:spPr>
          <a:xfrm>
            <a:off x="2133762" y="1434999"/>
            <a:ext cx="3832200" cy="115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69329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None/>
            </a:pPr>
            <a:r>
              <a:rPr lang="es-ES" sz="2000" b="0" i="0" u="none" strike="noStrike" cap="none" dirty="0">
                <a:solidFill>
                  <a:srgbClr val="4F7DDE"/>
                </a:solidFill>
                <a:latin typeface="Calibri"/>
                <a:ea typeface="Calibri"/>
                <a:cs typeface="Calibri"/>
                <a:sym typeface="Calibri"/>
              </a:rPr>
              <a:t>Rediseño de la estructura, </a:t>
            </a:r>
            <a:endParaRPr dirty="0"/>
          </a:p>
          <a:p>
            <a:pPr marL="169329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None/>
            </a:pPr>
            <a:r>
              <a:rPr lang="es-ES" sz="2000" b="0" i="0" u="none" strike="noStrike" cap="none" dirty="0">
                <a:solidFill>
                  <a:srgbClr val="4F7DDE"/>
                </a:solidFill>
                <a:latin typeface="Calibri"/>
                <a:ea typeface="Calibri"/>
                <a:cs typeface="Calibri"/>
                <a:sym typeface="Calibri"/>
              </a:rPr>
              <a:t>procesos, funciones, cultura. </a:t>
            </a:r>
            <a:endParaRPr sz="2000" b="0" i="0" u="none" strike="noStrike" cap="none" dirty="0">
              <a:solidFill>
                <a:srgbClr val="4F7DD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None/>
            </a:pPr>
            <a:endParaRPr sz="2000" b="0" i="0" u="none" strike="noStrike" cap="none" dirty="0">
              <a:solidFill>
                <a:srgbClr val="4F7DD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None/>
            </a:pPr>
            <a:endParaRPr sz="2000" b="0" i="0" u="none" strike="noStrike" cap="none" dirty="0">
              <a:solidFill>
                <a:srgbClr val="4F7DD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None/>
            </a:pPr>
            <a:endParaRPr sz="2000" b="0" i="0" u="none" strike="noStrike" cap="none" dirty="0">
              <a:solidFill>
                <a:srgbClr val="4F7DD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1211142b36c_0_27"/>
          <p:cNvSpPr/>
          <p:nvPr/>
        </p:nvSpPr>
        <p:spPr>
          <a:xfrm>
            <a:off x="7601108" y="1560329"/>
            <a:ext cx="4464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329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4F7DDE"/>
                </a:solidFill>
                <a:latin typeface="Calibri"/>
                <a:ea typeface="Calibri"/>
                <a:cs typeface="Calibri"/>
                <a:sym typeface="Calibri"/>
              </a:rPr>
              <a:t>Estructura matricial: trabajo por proyectos interdepartamentales.</a:t>
            </a:r>
            <a:endParaRPr dirty="0"/>
          </a:p>
        </p:txBody>
      </p:sp>
      <p:sp>
        <p:nvSpPr>
          <p:cNvPr id="132" name="Google Shape;132;g1211142b36c_0_27"/>
          <p:cNvSpPr txBox="1"/>
          <p:nvPr/>
        </p:nvSpPr>
        <p:spPr>
          <a:xfrm>
            <a:off x="7804341" y="4434298"/>
            <a:ext cx="1870200" cy="430800"/>
          </a:xfrm>
          <a:prstGeom prst="rect">
            <a:avLst/>
          </a:prstGeom>
          <a:noFill/>
          <a:ln w="9525" cap="flat" cmpd="sng">
            <a:solidFill>
              <a:srgbClr val="2A7D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s-E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Subdirección Económica y de Gestión</a:t>
            </a:r>
            <a:endParaRPr/>
          </a:p>
        </p:txBody>
      </p:sp>
      <p:sp>
        <p:nvSpPr>
          <p:cNvPr id="108" name="Google Shape;108;g1211142b36c_0_27"/>
          <p:cNvSpPr txBox="1"/>
          <p:nvPr/>
        </p:nvSpPr>
        <p:spPr>
          <a:xfrm>
            <a:off x="656300" y="4472775"/>
            <a:ext cx="2040000" cy="430800"/>
          </a:xfrm>
          <a:prstGeom prst="rect">
            <a:avLst/>
          </a:prstGeom>
          <a:solidFill>
            <a:srgbClr val="FFDA00"/>
          </a:solidFill>
          <a:ln w="9525" cap="flat" cmpd="sng">
            <a:solidFill>
              <a:srgbClr val="2A7D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s-ES" sz="1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Subdirección de Bibliotecas y Servicios</a:t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" name="Google Shape;133;g1211142b36c_0_27"/>
          <p:cNvCxnSpPr/>
          <p:nvPr/>
        </p:nvCxnSpPr>
        <p:spPr>
          <a:xfrm>
            <a:off x="1726345" y="4240923"/>
            <a:ext cx="0" cy="228300"/>
          </a:xfrm>
          <a:prstGeom prst="straightConnector1">
            <a:avLst/>
          </a:prstGeom>
          <a:noFill/>
          <a:ln w="9525" cap="flat" cmpd="sng">
            <a:solidFill>
              <a:srgbClr val="2A7DE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134;g1211142b36c_0_27"/>
          <p:cNvSpPr/>
          <p:nvPr/>
        </p:nvSpPr>
        <p:spPr>
          <a:xfrm>
            <a:off x="618312" y="1169772"/>
            <a:ext cx="1650900" cy="1591500"/>
          </a:xfrm>
          <a:prstGeom prst="ellipse">
            <a:avLst/>
          </a:prstGeom>
          <a:solidFill>
            <a:srgbClr val="4F7D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g1211142b36c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140" y="1420601"/>
            <a:ext cx="1159737" cy="115973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1211142b36c_0_27"/>
          <p:cNvSpPr/>
          <p:nvPr/>
        </p:nvSpPr>
        <p:spPr>
          <a:xfrm>
            <a:off x="6015161" y="1170433"/>
            <a:ext cx="1699200" cy="1615500"/>
          </a:xfrm>
          <a:prstGeom prst="ellipse">
            <a:avLst/>
          </a:prstGeom>
          <a:solidFill>
            <a:srgbClr val="4F7D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g1211142b36c_0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8335" y="1435004"/>
            <a:ext cx="1113469" cy="111346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1211142b36c_0_27"/>
          <p:cNvSpPr txBox="1"/>
          <p:nvPr/>
        </p:nvSpPr>
        <p:spPr>
          <a:xfrm>
            <a:off x="433552" y="5781075"/>
            <a:ext cx="2485500" cy="430800"/>
          </a:xfrm>
          <a:prstGeom prst="rect">
            <a:avLst/>
          </a:prstGeom>
          <a:solidFill>
            <a:srgbClr val="FFDA00"/>
          </a:solidFill>
          <a:ln w="9525" cap="flat" cmpd="sng">
            <a:solidFill>
              <a:srgbClr val="2A7DE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s-ES" sz="1100" b="1" dirty="0">
                <a:latin typeface="Calibri"/>
                <a:ea typeface="Calibri"/>
                <a:cs typeface="Calibri"/>
                <a:sym typeface="Calibri"/>
              </a:rPr>
              <a:t>Área de Información Estratégica Científica y Tecnológica</a:t>
            </a:r>
            <a:r>
              <a:rPr lang="es-ES" sz="11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" name="Google Shape;139;g1211142b36c_0_27"/>
          <p:cNvCxnSpPr>
            <a:stCxn id="138" idx="0"/>
            <a:endCxn id="138" idx="0"/>
          </p:cNvCxnSpPr>
          <p:nvPr/>
        </p:nvCxnSpPr>
        <p:spPr>
          <a:xfrm>
            <a:off x="1676302" y="57810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" name="Google Shape;140;g1211142b36c_0_27"/>
          <p:cNvCxnSpPr>
            <a:stCxn id="109" idx="2"/>
            <a:endCxn id="138" idx="0"/>
          </p:cNvCxnSpPr>
          <p:nvPr/>
        </p:nvCxnSpPr>
        <p:spPr>
          <a:xfrm>
            <a:off x="1676300" y="5604375"/>
            <a:ext cx="2" cy="176700"/>
          </a:xfrm>
          <a:prstGeom prst="straightConnector1">
            <a:avLst/>
          </a:prstGeom>
          <a:noFill/>
          <a:ln w="9525" cap="flat" cmpd="sng">
            <a:solidFill>
              <a:srgbClr val="2A7DE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112;g1211142b36c_0_27">
            <a:extLst>
              <a:ext uri="{FF2B5EF4-FFF2-40B4-BE49-F238E27FC236}">
                <a16:creationId xmlns:a16="http://schemas.microsoft.com/office/drawing/2014/main" id="{45823EA3-AB54-4D7F-AE70-64CA5AD348D8}"/>
              </a:ext>
            </a:extLst>
          </p:cNvPr>
          <p:cNvCxnSpPr>
            <a:cxnSpLocks/>
          </p:cNvCxnSpPr>
          <p:nvPr/>
        </p:nvCxnSpPr>
        <p:spPr>
          <a:xfrm>
            <a:off x="1676300" y="5033899"/>
            <a:ext cx="3810100" cy="0"/>
          </a:xfrm>
          <a:prstGeom prst="straightConnector1">
            <a:avLst/>
          </a:prstGeom>
          <a:noFill/>
          <a:ln w="9525" cap="flat" cmpd="sng">
            <a:solidFill>
              <a:srgbClr val="2A7DE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117;g1211142b36c_0_27">
            <a:extLst>
              <a:ext uri="{FF2B5EF4-FFF2-40B4-BE49-F238E27FC236}">
                <a16:creationId xmlns:a16="http://schemas.microsoft.com/office/drawing/2014/main" id="{AA1A013B-6B5A-4D72-AD14-238EFA173D5B}"/>
              </a:ext>
            </a:extLst>
          </p:cNvPr>
          <p:cNvCxnSpPr>
            <a:cxnSpLocks/>
            <a:endCxn id="122" idx="0"/>
          </p:cNvCxnSpPr>
          <p:nvPr/>
        </p:nvCxnSpPr>
        <p:spPr>
          <a:xfrm>
            <a:off x="3654797" y="5033899"/>
            <a:ext cx="0" cy="135467"/>
          </a:xfrm>
          <a:prstGeom prst="straightConnector1">
            <a:avLst/>
          </a:prstGeom>
          <a:noFill/>
          <a:ln w="9525" cap="flat" cmpd="sng">
            <a:solidFill>
              <a:srgbClr val="2A7DE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" name="Google Shape;122;g1211142b36c_0_27"/>
          <p:cNvSpPr txBox="1"/>
          <p:nvPr/>
        </p:nvSpPr>
        <p:spPr>
          <a:xfrm>
            <a:off x="2793647" y="5169366"/>
            <a:ext cx="1722300" cy="430800"/>
          </a:xfrm>
          <a:prstGeom prst="rect">
            <a:avLst/>
          </a:prstGeom>
          <a:noFill/>
          <a:ln w="9525" cap="flat" cmpd="sng">
            <a:solidFill>
              <a:srgbClr val="2A7DE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s-ES" sz="11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Comité de Atención de Usuarios </a:t>
            </a:r>
            <a:endParaRPr sz="11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" name="Google Shape;117;g1211142b36c_0_27">
            <a:extLst>
              <a:ext uri="{FF2B5EF4-FFF2-40B4-BE49-F238E27FC236}">
                <a16:creationId xmlns:a16="http://schemas.microsoft.com/office/drawing/2014/main" id="{AEFF8C1F-81FA-4F75-A6B4-578D65BE485F}"/>
              </a:ext>
            </a:extLst>
          </p:cNvPr>
          <p:cNvCxnSpPr>
            <a:cxnSpLocks/>
          </p:cNvCxnSpPr>
          <p:nvPr/>
        </p:nvCxnSpPr>
        <p:spPr>
          <a:xfrm>
            <a:off x="5470541" y="5029545"/>
            <a:ext cx="0" cy="135467"/>
          </a:xfrm>
          <a:prstGeom prst="straightConnector1">
            <a:avLst/>
          </a:prstGeom>
          <a:noFill/>
          <a:ln w="9525" cap="flat" cmpd="sng">
            <a:solidFill>
              <a:srgbClr val="2A7DE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4"/>
          <p:cNvPicPr preferRelativeResize="0"/>
          <p:nvPr/>
        </p:nvPicPr>
        <p:blipFill rotWithShape="1">
          <a:blip r:embed="rId3">
            <a:alphaModFix/>
          </a:blip>
          <a:srcRect t="1211" b="1532"/>
          <a:stretch/>
        </p:blipFill>
        <p:spPr>
          <a:xfrm>
            <a:off x="982618" y="276684"/>
            <a:ext cx="10058400" cy="625333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"/>
          <p:cNvSpPr/>
          <p:nvPr/>
        </p:nvSpPr>
        <p:spPr>
          <a:xfrm>
            <a:off x="9581837" y="4065650"/>
            <a:ext cx="1637263" cy="1745732"/>
          </a:xfrm>
          <a:custGeom>
            <a:avLst/>
            <a:gdLst/>
            <a:ahLst/>
            <a:cxnLst/>
            <a:rect l="l" t="t" r="r" b="b"/>
            <a:pathLst>
              <a:path w="1286052" h="1614697" extrusionOk="0">
                <a:moveTo>
                  <a:pt x="0" y="96098"/>
                </a:moveTo>
                <a:cubicBezTo>
                  <a:pt x="0" y="-22282"/>
                  <a:pt x="95966" y="2068"/>
                  <a:pt x="214346" y="2068"/>
                </a:cubicBezTo>
                <a:lnTo>
                  <a:pt x="1071706" y="2068"/>
                </a:lnTo>
                <a:cubicBezTo>
                  <a:pt x="1190086" y="2068"/>
                  <a:pt x="1274020" y="1781"/>
                  <a:pt x="1274020" y="120161"/>
                </a:cubicBezTo>
                <a:lnTo>
                  <a:pt x="1286052" y="1496603"/>
                </a:lnTo>
                <a:cubicBezTo>
                  <a:pt x="1286052" y="1614983"/>
                  <a:pt x="1190086" y="1614697"/>
                  <a:pt x="1071706" y="1614697"/>
                </a:cubicBezTo>
                <a:lnTo>
                  <a:pt x="214346" y="1614697"/>
                </a:lnTo>
                <a:cubicBezTo>
                  <a:pt x="95966" y="1614697"/>
                  <a:pt x="0" y="1590921"/>
                  <a:pt x="0" y="1472541"/>
                </a:cubicBezTo>
                <a:lnTo>
                  <a:pt x="0" y="9609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9562401" y="548289"/>
            <a:ext cx="1637263" cy="1745732"/>
          </a:xfrm>
          <a:custGeom>
            <a:avLst/>
            <a:gdLst/>
            <a:ahLst/>
            <a:cxnLst/>
            <a:rect l="l" t="t" r="r" b="b"/>
            <a:pathLst>
              <a:path w="1286052" h="1614697" extrusionOk="0">
                <a:moveTo>
                  <a:pt x="0" y="96098"/>
                </a:moveTo>
                <a:cubicBezTo>
                  <a:pt x="0" y="-22282"/>
                  <a:pt x="95966" y="2068"/>
                  <a:pt x="214346" y="2068"/>
                </a:cubicBezTo>
                <a:lnTo>
                  <a:pt x="1071706" y="2068"/>
                </a:lnTo>
                <a:cubicBezTo>
                  <a:pt x="1190086" y="2068"/>
                  <a:pt x="1274020" y="1781"/>
                  <a:pt x="1274020" y="120161"/>
                </a:cubicBezTo>
                <a:lnTo>
                  <a:pt x="1286052" y="1496603"/>
                </a:lnTo>
                <a:cubicBezTo>
                  <a:pt x="1286052" y="1614983"/>
                  <a:pt x="1190086" y="1614697"/>
                  <a:pt x="1071706" y="1614697"/>
                </a:cubicBezTo>
                <a:lnTo>
                  <a:pt x="214346" y="1614697"/>
                </a:lnTo>
                <a:cubicBezTo>
                  <a:pt x="95966" y="1614697"/>
                  <a:pt x="0" y="1590921"/>
                  <a:pt x="0" y="1472541"/>
                </a:cubicBezTo>
                <a:lnTo>
                  <a:pt x="0" y="9609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9860280" y="1053007"/>
            <a:ext cx="1637263" cy="1745732"/>
          </a:xfrm>
          <a:custGeom>
            <a:avLst/>
            <a:gdLst/>
            <a:ahLst/>
            <a:cxnLst/>
            <a:rect l="l" t="t" r="r" b="b"/>
            <a:pathLst>
              <a:path w="1286052" h="1614697" extrusionOk="0">
                <a:moveTo>
                  <a:pt x="0" y="96098"/>
                </a:moveTo>
                <a:cubicBezTo>
                  <a:pt x="0" y="-22282"/>
                  <a:pt x="95966" y="2068"/>
                  <a:pt x="214346" y="2068"/>
                </a:cubicBezTo>
                <a:lnTo>
                  <a:pt x="1071706" y="2068"/>
                </a:lnTo>
                <a:cubicBezTo>
                  <a:pt x="1190086" y="2068"/>
                  <a:pt x="1274020" y="1781"/>
                  <a:pt x="1274020" y="120161"/>
                </a:cubicBezTo>
                <a:lnTo>
                  <a:pt x="1286052" y="1496603"/>
                </a:lnTo>
                <a:cubicBezTo>
                  <a:pt x="1286052" y="1614983"/>
                  <a:pt x="1190086" y="1614697"/>
                  <a:pt x="1071706" y="1614697"/>
                </a:cubicBezTo>
                <a:lnTo>
                  <a:pt x="214346" y="1614697"/>
                </a:lnTo>
                <a:cubicBezTo>
                  <a:pt x="95966" y="1614697"/>
                  <a:pt x="0" y="1590921"/>
                  <a:pt x="0" y="1472541"/>
                </a:cubicBezTo>
                <a:lnTo>
                  <a:pt x="0" y="9609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823972" y="1082843"/>
            <a:ext cx="1637263" cy="1745732"/>
          </a:xfrm>
          <a:custGeom>
            <a:avLst/>
            <a:gdLst/>
            <a:ahLst/>
            <a:cxnLst/>
            <a:rect l="l" t="t" r="r" b="b"/>
            <a:pathLst>
              <a:path w="1286052" h="1614697" extrusionOk="0">
                <a:moveTo>
                  <a:pt x="0" y="96098"/>
                </a:moveTo>
                <a:cubicBezTo>
                  <a:pt x="0" y="-22282"/>
                  <a:pt x="95966" y="2068"/>
                  <a:pt x="214346" y="2068"/>
                </a:cubicBezTo>
                <a:lnTo>
                  <a:pt x="1071706" y="2068"/>
                </a:lnTo>
                <a:cubicBezTo>
                  <a:pt x="1190086" y="2068"/>
                  <a:pt x="1274020" y="1781"/>
                  <a:pt x="1274020" y="120161"/>
                </a:cubicBezTo>
                <a:lnTo>
                  <a:pt x="1286052" y="1496603"/>
                </a:lnTo>
                <a:cubicBezTo>
                  <a:pt x="1286052" y="1614983"/>
                  <a:pt x="1190086" y="1614697"/>
                  <a:pt x="1071706" y="1614697"/>
                </a:cubicBezTo>
                <a:lnTo>
                  <a:pt x="214346" y="1614697"/>
                </a:lnTo>
                <a:cubicBezTo>
                  <a:pt x="95966" y="1614697"/>
                  <a:pt x="0" y="1590921"/>
                  <a:pt x="0" y="1472541"/>
                </a:cubicBezTo>
                <a:lnTo>
                  <a:pt x="0" y="9609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9979179" y="213124"/>
            <a:ext cx="1745043" cy="4363279"/>
          </a:xfrm>
          <a:custGeom>
            <a:avLst/>
            <a:gdLst/>
            <a:ahLst/>
            <a:cxnLst/>
            <a:rect l="l" t="t" r="r" b="b"/>
            <a:pathLst>
              <a:path w="1286052" h="1614697" extrusionOk="0">
                <a:moveTo>
                  <a:pt x="0" y="96098"/>
                </a:moveTo>
                <a:cubicBezTo>
                  <a:pt x="0" y="-22282"/>
                  <a:pt x="95966" y="2068"/>
                  <a:pt x="214346" y="2068"/>
                </a:cubicBezTo>
                <a:lnTo>
                  <a:pt x="1071706" y="2068"/>
                </a:lnTo>
                <a:cubicBezTo>
                  <a:pt x="1190086" y="2068"/>
                  <a:pt x="1274020" y="1781"/>
                  <a:pt x="1274020" y="120161"/>
                </a:cubicBezTo>
                <a:lnTo>
                  <a:pt x="1286052" y="1496603"/>
                </a:lnTo>
                <a:cubicBezTo>
                  <a:pt x="1286052" y="1614983"/>
                  <a:pt x="1190086" y="1614697"/>
                  <a:pt x="1071706" y="1614697"/>
                </a:cubicBezTo>
                <a:lnTo>
                  <a:pt x="214346" y="1614697"/>
                </a:lnTo>
                <a:cubicBezTo>
                  <a:pt x="95966" y="1614697"/>
                  <a:pt x="0" y="1590921"/>
                  <a:pt x="0" y="1472541"/>
                </a:cubicBezTo>
                <a:lnTo>
                  <a:pt x="0" y="96098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lt1"/>
              </a:solidFill>
              <a:latin typeface="+mn-lt"/>
              <a:sym typeface="Arial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992336" y="4092137"/>
            <a:ext cx="1637263" cy="1745732"/>
          </a:xfrm>
          <a:custGeom>
            <a:avLst/>
            <a:gdLst/>
            <a:ahLst/>
            <a:cxnLst/>
            <a:rect l="l" t="t" r="r" b="b"/>
            <a:pathLst>
              <a:path w="1286052" h="1614697" extrusionOk="0">
                <a:moveTo>
                  <a:pt x="0" y="96098"/>
                </a:moveTo>
                <a:cubicBezTo>
                  <a:pt x="0" y="-22282"/>
                  <a:pt x="95966" y="2068"/>
                  <a:pt x="214346" y="2068"/>
                </a:cubicBezTo>
                <a:lnTo>
                  <a:pt x="1071706" y="2068"/>
                </a:lnTo>
                <a:cubicBezTo>
                  <a:pt x="1190086" y="2068"/>
                  <a:pt x="1274020" y="1781"/>
                  <a:pt x="1274020" y="120161"/>
                </a:cubicBezTo>
                <a:lnTo>
                  <a:pt x="1286052" y="1496603"/>
                </a:lnTo>
                <a:cubicBezTo>
                  <a:pt x="1286052" y="1614983"/>
                  <a:pt x="1190086" y="1614697"/>
                  <a:pt x="1071706" y="1614697"/>
                </a:cubicBezTo>
                <a:lnTo>
                  <a:pt x="214346" y="1614697"/>
                </a:lnTo>
                <a:cubicBezTo>
                  <a:pt x="95966" y="1614697"/>
                  <a:pt x="0" y="1590921"/>
                  <a:pt x="0" y="1472541"/>
                </a:cubicBezTo>
                <a:lnTo>
                  <a:pt x="0" y="9609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935673" y="2696102"/>
            <a:ext cx="1637263" cy="1745732"/>
          </a:xfrm>
          <a:custGeom>
            <a:avLst/>
            <a:gdLst/>
            <a:ahLst/>
            <a:cxnLst/>
            <a:rect l="l" t="t" r="r" b="b"/>
            <a:pathLst>
              <a:path w="1286052" h="1614697" extrusionOk="0">
                <a:moveTo>
                  <a:pt x="0" y="96098"/>
                </a:moveTo>
                <a:cubicBezTo>
                  <a:pt x="0" y="-22282"/>
                  <a:pt x="95966" y="2068"/>
                  <a:pt x="214346" y="2068"/>
                </a:cubicBezTo>
                <a:lnTo>
                  <a:pt x="1071706" y="2068"/>
                </a:lnTo>
                <a:cubicBezTo>
                  <a:pt x="1190086" y="2068"/>
                  <a:pt x="1274020" y="1781"/>
                  <a:pt x="1274020" y="120161"/>
                </a:cubicBezTo>
                <a:lnTo>
                  <a:pt x="1286052" y="1496603"/>
                </a:lnTo>
                <a:cubicBezTo>
                  <a:pt x="1286052" y="1614983"/>
                  <a:pt x="1190086" y="1614697"/>
                  <a:pt x="1071706" y="1614697"/>
                </a:cubicBezTo>
                <a:lnTo>
                  <a:pt x="214346" y="1614697"/>
                </a:lnTo>
                <a:cubicBezTo>
                  <a:pt x="95966" y="1614697"/>
                  <a:pt x="0" y="1590921"/>
                  <a:pt x="0" y="1472541"/>
                </a:cubicBezTo>
                <a:lnTo>
                  <a:pt x="0" y="9609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4"/>
          <p:cNvSpPr/>
          <p:nvPr/>
        </p:nvSpPr>
        <p:spPr>
          <a:xfrm>
            <a:off x="482274" y="3623552"/>
            <a:ext cx="1831556" cy="2151606"/>
          </a:xfrm>
          <a:custGeom>
            <a:avLst/>
            <a:gdLst/>
            <a:ahLst/>
            <a:cxnLst/>
            <a:rect l="l" t="t" r="r" b="b"/>
            <a:pathLst>
              <a:path w="1286052" h="1614697" extrusionOk="0">
                <a:moveTo>
                  <a:pt x="0" y="96098"/>
                </a:moveTo>
                <a:cubicBezTo>
                  <a:pt x="0" y="-22282"/>
                  <a:pt x="95966" y="2068"/>
                  <a:pt x="214346" y="2068"/>
                </a:cubicBezTo>
                <a:lnTo>
                  <a:pt x="1071706" y="2068"/>
                </a:lnTo>
                <a:cubicBezTo>
                  <a:pt x="1190086" y="2068"/>
                  <a:pt x="1274020" y="1781"/>
                  <a:pt x="1274020" y="120161"/>
                </a:cubicBezTo>
                <a:lnTo>
                  <a:pt x="1286052" y="1496603"/>
                </a:lnTo>
                <a:cubicBezTo>
                  <a:pt x="1286052" y="1614983"/>
                  <a:pt x="1190086" y="1614697"/>
                  <a:pt x="1071706" y="1614697"/>
                </a:cubicBezTo>
                <a:lnTo>
                  <a:pt x="214346" y="1614697"/>
                </a:lnTo>
                <a:cubicBezTo>
                  <a:pt x="95966" y="1614697"/>
                  <a:pt x="0" y="1590921"/>
                  <a:pt x="0" y="1472541"/>
                </a:cubicBezTo>
                <a:lnTo>
                  <a:pt x="0" y="96098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>
                <a:solidFill>
                  <a:schemeClr val="lt1"/>
                </a:solidFill>
                <a:latin typeface="+mn-lt"/>
                <a:sym typeface="Arial"/>
              </a:rPr>
              <a:t>Research Solutions</a:t>
            </a:r>
            <a:endParaRPr sz="1200" b="0" i="0" u="none" strike="noStrike" cap="none">
              <a:solidFill>
                <a:schemeClr val="lt1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>
                <a:solidFill>
                  <a:schemeClr val="lt1"/>
                </a:solidFill>
                <a:latin typeface="+mn-lt"/>
                <a:sym typeface="Arial"/>
              </a:rPr>
              <a:t>British Library</a:t>
            </a:r>
            <a:endParaRPr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>
                <a:solidFill>
                  <a:schemeClr val="lt1"/>
                </a:solidFill>
                <a:latin typeface="+mn-lt"/>
                <a:sym typeface="Arial"/>
              </a:rPr>
              <a:t>Subito</a:t>
            </a:r>
            <a:endParaRPr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>
                <a:solidFill>
                  <a:schemeClr val="lt1"/>
                </a:solidFill>
                <a:latin typeface="+mn-lt"/>
                <a:sym typeface="Arial"/>
              </a:rPr>
              <a:t>Talleres en búsqueda de información, publicaciones y patentes, análisis de publicaciones (VOSviewer)</a:t>
            </a:r>
            <a:endParaRPr>
              <a:latin typeface="+mn-lt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471054" y="209550"/>
            <a:ext cx="1831556" cy="3250806"/>
          </a:xfrm>
          <a:custGeom>
            <a:avLst/>
            <a:gdLst/>
            <a:ahLst/>
            <a:cxnLst/>
            <a:rect l="l" t="t" r="r" b="b"/>
            <a:pathLst>
              <a:path w="1286052" h="1614697" extrusionOk="0">
                <a:moveTo>
                  <a:pt x="0" y="96098"/>
                </a:moveTo>
                <a:cubicBezTo>
                  <a:pt x="0" y="-22282"/>
                  <a:pt x="95966" y="2068"/>
                  <a:pt x="214346" y="2068"/>
                </a:cubicBezTo>
                <a:lnTo>
                  <a:pt x="1071706" y="2068"/>
                </a:lnTo>
                <a:cubicBezTo>
                  <a:pt x="1190086" y="2068"/>
                  <a:pt x="1274020" y="1781"/>
                  <a:pt x="1274020" y="120161"/>
                </a:cubicBezTo>
                <a:lnTo>
                  <a:pt x="1286052" y="1496603"/>
                </a:lnTo>
                <a:cubicBezTo>
                  <a:pt x="1286052" y="1614983"/>
                  <a:pt x="1190086" y="1614697"/>
                  <a:pt x="1071706" y="1614697"/>
                </a:cubicBezTo>
                <a:lnTo>
                  <a:pt x="214346" y="1614697"/>
                </a:lnTo>
                <a:cubicBezTo>
                  <a:pt x="95966" y="1614697"/>
                  <a:pt x="0" y="1590921"/>
                  <a:pt x="0" y="1472541"/>
                </a:cubicBezTo>
                <a:lnTo>
                  <a:pt x="0" y="96098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+mn-lt"/>
                <a:sym typeface="Arial"/>
              </a:rPr>
              <a:t>InCites</a:t>
            </a:r>
            <a:endParaRPr sz="1200" b="0" i="0" u="none" strike="noStrike" cap="none" dirty="0">
              <a:solidFill>
                <a:schemeClr val="lt1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+mn-lt"/>
                <a:sym typeface="Arial"/>
              </a:rPr>
              <a:t>Journal Citation Reports</a:t>
            </a:r>
            <a:endParaRPr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+mn-lt"/>
                <a:sym typeface="Arial"/>
              </a:rPr>
              <a:t>Essential Science Indicator</a:t>
            </a:r>
            <a:endParaRPr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lt1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+mn-lt"/>
                <a:sym typeface="Arial"/>
              </a:rPr>
              <a:t>OJS</a:t>
            </a:r>
            <a:endParaRPr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+mn-lt"/>
                <a:sym typeface="Arial"/>
              </a:rPr>
              <a:t>Similarity Check</a:t>
            </a:r>
            <a:endParaRPr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+mn-lt"/>
                <a:sym typeface="Arial"/>
              </a:rPr>
              <a:t>DOI UC</a:t>
            </a:r>
            <a:endParaRPr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lt1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+mn-lt"/>
                <a:sym typeface="Arial"/>
              </a:rPr>
              <a:t>ORCID</a:t>
            </a:r>
            <a:endParaRPr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lt1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+mn-lt"/>
                <a:sym typeface="Arial"/>
              </a:rPr>
              <a:t>Repositorio UC</a:t>
            </a:r>
            <a:endParaRPr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lt1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 dirty="0">
                <a:solidFill>
                  <a:schemeClr val="lt1"/>
                </a:solidFill>
                <a:latin typeface="+mn-lt"/>
                <a:sym typeface="Arial"/>
              </a:rPr>
              <a:t>Talleres en creación perfil ORCID y revistas donde publicar</a:t>
            </a:r>
            <a:endParaRPr dirty="0">
              <a:latin typeface="+mn-lt"/>
            </a:endParaRPr>
          </a:p>
        </p:txBody>
      </p:sp>
      <p:pic>
        <p:nvPicPr>
          <p:cNvPr id="156" name="Google Shape;156;p4"/>
          <p:cNvPicPr preferRelativeResize="0"/>
          <p:nvPr/>
        </p:nvPicPr>
        <p:blipFill rotWithShape="1">
          <a:blip r:embed="rId3">
            <a:alphaModFix/>
          </a:blip>
          <a:srcRect t="42207" r="84897" b="50165"/>
          <a:stretch/>
        </p:blipFill>
        <p:spPr>
          <a:xfrm>
            <a:off x="3916458" y="6036723"/>
            <a:ext cx="1519142" cy="49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/>
          <p:cNvPicPr preferRelativeResize="0"/>
          <p:nvPr/>
        </p:nvPicPr>
        <p:blipFill rotWithShape="1">
          <a:blip r:embed="rId3">
            <a:alphaModFix/>
          </a:blip>
          <a:srcRect t="50455" r="84897" b="42331"/>
          <a:stretch/>
        </p:blipFill>
        <p:spPr>
          <a:xfrm>
            <a:off x="5469602" y="6100797"/>
            <a:ext cx="1519142" cy="46662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/>
          <p:nvPr/>
        </p:nvSpPr>
        <p:spPr>
          <a:xfrm>
            <a:off x="7272758" y="6151288"/>
            <a:ext cx="1354239" cy="366030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Recursos para la investigación</a:t>
            </a:r>
            <a:endParaRPr/>
          </a:p>
        </p:txBody>
      </p:sp>
      <p:sp>
        <p:nvSpPr>
          <p:cNvPr id="2" name="Rectángulo redondeado 1"/>
          <p:cNvSpPr/>
          <p:nvPr/>
        </p:nvSpPr>
        <p:spPr>
          <a:xfrm>
            <a:off x="10109317" y="2550215"/>
            <a:ext cx="1184031" cy="254831"/>
          </a:xfrm>
          <a:prstGeom prst="roundRect">
            <a:avLst/>
          </a:prstGeom>
          <a:solidFill>
            <a:srgbClr val="FFDA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9" name="Google Shape;159;p4"/>
          <p:cNvSpPr txBox="1"/>
          <p:nvPr/>
        </p:nvSpPr>
        <p:spPr>
          <a:xfrm>
            <a:off x="-2928551" y="-914400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156432" y="524630"/>
            <a:ext cx="14043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L" sz="1200" dirty="0">
                <a:solidFill>
                  <a:schemeClr val="lt1"/>
                </a:solidFill>
                <a:latin typeface="+mn-lt"/>
              </a:rPr>
              <a:t>Bases de datos especializadas.</a:t>
            </a:r>
            <a:endParaRPr lang="es-CL" sz="1200" dirty="0">
              <a:latin typeface="+mn-lt"/>
            </a:endParaRPr>
          </a:p>
          <a:p>
            <a:pPr lvl="0"/>
            <a:endParaRPr lang="es-CL" sz="1200" dirty="0">
              <a:solidFill>
                <a:schemeClr val="lt1"/>
              </a:solidFill>
              <a:latin typeface="+mn-lt"/>
            </a:endParaRPr>
          </a:p>
          <a:p>
            <a:pPr lvl="0"/>
            <a:r>
              <a:rPr lang="es-CL" sz="1200" dirty="0">
                <a:solidFill>
                  <a:schemeClr val="lt1"/>
                </a:solidFill>
                <a:latin typeface="+mn-lt"/>
              </a:rPr>
              <a:t>Bases de datos de análisis de publicaciones: WoS, Scopus, otras</a:t>
            </a:r>
            <a:endParaRPr lang="es-CL" sz="1200" dirty="0">
              <a:latin typeface="+mn-lt"/>
            </a:endParaRPr>
          </a:p>
          <a:p>
            <a:pPr lvl="0"/>
            <a:endParaRPr lang="es-CL" sz="1200" dirty="0">
              <a:solidFill>
                <a:schemeClr val="lt1"/>
              </a:solidFill>
              <a:latin typeface="+mn-lt"/>
            </a:endParaRPr>
          </a:p>
          <a:p>
            <a:pPr lvl="0"/>
            <a:r>
              <a:rPr lang="es-CL" sz="1200" dirty="0">
                <a:solidFill>
                  <a:schemeClr val="lt1"/>
                </a:solidFill>
                <a:latin typeface="+mn-lt"/>
              </a:rPr>
              <a:t>Colección de revistas científicas</a:t>
            </a:r>
            <a:endParaRPr lang="es-CL" sz="1200" dirty="0">
              <a:latin typeface="+mn-lt"/>
            </a:endParaRPr>
          </a:p>
          <a:p>
            <a:pPr lvl="0"/>
            <a:endParaRPr lang="es-CL" sz="1200" dirty="0">
              <a:solidFill>
                <a:schemeClr val="lt1"/>
              </a:solidFill>
              <a:latin typeface="+mn-lt"/>
            </a:endParaRPr>
          </a:p>
          <a:p>
            <a:pPr lvl="0"/>
            <a:r>
              <a:rPr lang="es-CL" sz="1200" b="1" u="sng" dirty="0">
                <a:solidFill>
                  <a:schemeClr val="bg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Guía temática</a:t>
            </a:r>
            <a:endParaRPr lang="es-CL" sz="1200" b="1" dirty="0">
              <a:solidFill>
                <a:schemeClr val="bg1"/>
              </a:solidFill>
              <a:latin typeface="+mn-lt"/>
            </a:endParaRPr>
          </a:p>
          <a:p>
            <a:pPr lvl="0"/>
            <a:endParaRPr lang="es-CL" sz="1200" dirty="0">
              <a:solidFill>
                <a:schemeClr val="lt1"/>
              </a:solidFill>
              <a:latin typeface="+mn-lt"/>
            </a:endParaRPr>
          </a:p>
          <a:p>
            <a:pPr lvl="0"/>
            <a:r>
              <a:rPr lang="es-CL" sz="1200" dirty="0">
                <a:solidFill>
                  <a:schemeClr val="lt1"/>
                </a:solidFill>
                <a:latin typeface="+mn-lt"/>
              </a:rPr>
              <a:t>Plan de gestión de datos de investigación</a:t>
            </a:r>
            <a:endParaRPr lang="es-CL" sz="1200" dirty="0">
              <a:latin typeface="+mn-lt"/>
            </a:endParaRPr>
          </a:p>
          <a:p>
            <a:pPr lvl="0"/>
            <a:endParaRPr lang="es-CL" sz="1200" dirty="0">
              <a:solidFill>
                <a:schemeClr val="lt1"/>
              </a:solidFill>
              <a:latin typeface="+mn-lt"/>
            </a:endParaRPr>
          </a:p>
          <a:p>
            <a:pPr lvl="0"/>
            <a:r>
              <a:rPr lang="es-CL" sz="1200" dirty="0">
                <a:solidFill>
                  <a:schemeClr val="lt1"/>
                </a:solidFill>
                <a:latin typeface="+mn-lt"/>
              </a:rPr>
              <a:t>Talleres a solicitud en competencias para la investigación</a:t>
            </a:r>
            <a:endParaRPr lang="es-CL" sz="1200" dirty="0"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211142b36c_0_97"/>
          <p:cNvSpPr txBox="1">
            <a:spLocks noGrp="1"/>
          </p:cNvSpPr>
          <p:nvPr>
            <p:ph type="ctrTitle"/>
          </p:nvPr>
        </p:nvSpPr>
        <p:spPr>
          <a:xfrm>
            <a:off x="482810" y="329175"/>
            <a:ext cx="11357089" cy="14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dirty="0"/>
              <a:t>Contexto</a:t>
            </a:r>
            <a:endParaRPr dirty="0"/>
          </a:p>
        </p:txBody>
      </p:sp>
      <p:sp>
        <p:nvSpPr>
          <p:cNvPr id="173" name="Google Shape;173;g1211142b36c_0_97"/>
          <p:cNvSpPr txBox="1">
            <a:spLocks noGrp="1"/>
          </p:cNvSpPr>
          <p:nvPr>
            <p:ph type="subTitle" idx="1"/>
          </p:nvPr>
        </p:nvSpPr>
        <p:spPr>
          <a:xfrm>
            <a:off x="0" y="1419225"/>
            <a:ext cx="7839075" cy="49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583" indent="-304791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s-CL" sz="2400" dirty="0"/>
              <a:t>	</a:t>
            </a:r>
            <a:r>
              <a:rPr lang="es-CL" sz="2800" dirty="0"/>
              <a:t>Adjudicación del </a:t>
            </a:r>
            <a:r>
              <a:rPr lang="es-CL" sz="2800" b="1" dirty="0"/>
              <a:t>Concurso Fondo de Publicación de Revistas Científicas de la Agencia Nacional de Investigación y Desarrollo (ANID)</a:t>
            </a:r>
            <a:r>
              <a:rPr lang="es-CL" sz="2800" dirty="0"/>
              <a:t> año 2019, con el </a:t>
            </a:r>
            <a:r>
              <a:rPr lang="es-CL" sz="2800" b="1" dirty="0"/>
              <a:t>proyecto</a:t>
            </a:r>
            <a:r>
              <a:rPr lang="es-CL" sz="2800" dirty="0"/>
              <a:t> “Mejoramiento de la gestión editorial de las Revistas UC y su visibilidad en el entorno digital mediante una plataforma de acceso, articulación, colaboración, servicios de difusión y marketing científico”.</a:t>
            </a:r>
            <a:endParaRPr sz="2400" dirty="0"/>
          </a:p>
        </p:txBody>
      </p:sp>
      <p:sp>
        <p:nvSpPr>
          <p:cNvPr id="178" name="Google Shape;178;g1211142b36c_0_97"/>
          <p:cNvSpPr/>
          <p:nvPr/>
        </p:nvSpPr>
        <p:spPr>
          <a:xfrm>
            <a:off x="8757949" y="3932350"/>
            <a:ext cx="2278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g1211142b36c_0_97"/>
          <p:cNvSpPr/>
          <p:nvPr/>
        </p:nvSpPr>
        <p:spPr>
          <a:xfrm>
            <a:off x="8785019" y="3758784"/>
            <a:ext cx="1890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59595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3" name="Google Shape;183;g1211142b36c_0_97"/>
          <p:cNvSpPr txBox="1"/>
          <p:nvPr/>
        </p:nvSpPr>
        <p:spPr>
          <a:xfrm>
            <a:off x="9353625" y="2676450"/>
            <a:ext cx="2027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7F7F7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3" name="Google Shape;193;g1211142b36c_0_97"/>
          <p:cNvSpPr/>
          <p:nvPr/>
        </p:nvSpPr>
        <p:spPr>
          <a:xfrm>
            <a:off x="5758575" y="2272100"/>
            <a:ext cx="1488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g1211142b36c_0_97"/>
          <p:cNvSpPr/>
          <p:nvPr/>
        </p:nvSpPr>
        <p:spPr>
          <a:xfrm>
            <a:off x="4734975" y="3366750"/>
            <a:ext cx="102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g1211142b36c_0_97"/>
          <p:cNvSpPr/>
          <p:nvPr/>
        </p:nvSpPr>
        <p:spPr>
          <a:xfrm>
            <a:off x="6448437" y="4340099"/>
            <a:ext cx="92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6" name="Picture 2" descr="Inicio - ANID">
            <a:extLst>
              <a:ext uri="{FF2B5EF4-FFF2-40B4-BE49-F238E27FC236}">
                <a16:creationId xmlns:a16="http://schemas.microsoft.com/office/drawing/2014/main" id="{332063DE-4648-43F7-AC1F-7B74A3A6F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112" y="2323049"/>
            <a:ext cx="2478414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211142b36c_0_97"/>
          <p:cNvSpPr txBox="1">
            <a:spLocks noGrp="1"/>
          </p:cNvSpPr>
          <p:nvPr>
            <p:ph type="ctrTitle"/>
          </p:nvPr>
        </p:nvSpPr>
        <p:spPr>
          <a:xfrm>
            <a:off x="482810" y="329175"/>
            <a:ext cx="11357089" cy="14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dirty="0"/>
              <a:t>Contexto</a:t>
            </a:r>
            <a:endParaRPr dirty="0"/>
          </a:p>
        </p:txBody>
      </p:sp>
      <p:sp>
        <p:nvSpPr>
          <p:cNvPr id="173" name="Google Shape;173;g1211142b36c_0_97"/>
          <p:cNvSpPr txBox="1">
            <a:spLocks noGrp="1"/>
          </p:cNvSpPr>
          <p:nvPr>
            <p:ph type="subTitle" idx="1"/>
          </p:nvPr>
        </p:nvSpPr>
        <p:spPr>
          <a:xfrm>
            <a:off x="266700" y="1343025"/>
            <a:ext cx="11573199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583" indent="-3047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s-CL" sz="2400" dirty="0"/>
          </a:p>
          <a:p>
            <a:pPr lvl="0" algn="just">
              <a:spcBef>
                <a:spcPts val="200"/>
              </a:spcBef>
            </a:pPr>
            <a:r>
              <a:rPr lang="es-CL" sz="2800" dirty="0"/>
              <a:t>Objetivos Específicos:</a:t>
            </a:r>
          </a:p>
          <a:p>
            <a:pPr marL="342900" lvl="0" indent="-342900" algn="just">
              <a:spcBef>
                <a:spcPts val="2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CL" sz="2800" dirty="0"/>
              <a:t>Estandarizar gestión editorial y publicación de Revistas UC en plataforma OJS 3.0.2. alojado en servidores institucionales UC.</a:t>
            </a:r>
          </a:p>
          <a:p>
            <a:pPr marL="342900" lvl="0" indent="-342900" algn="just">
              <a:spcBef>
                <a:spcPts val="2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CL" sz="2800" dirty="0"/>
              <a:t>Implementar un servicio de apoyo a la marcación en XML JATS para Revistas UC y de detección de similitudes en artículos que postulen a la publicación </a:t>
            </a:r>
          </a:p>
          <a:p>
            <a:pPr marL="342900" lvl="0" indent="-342900" algn="just">
              <a:spcBef>
                <a:spcPts val="2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CL" sz="2800" b="1" dirty="0"/>
              <a:t>Aumentar la visibilidad y fijar estrategias de comunicación y marketing para las revistas y sus contenidos, a través de la implementación de un Portal web</a:t>
            </a:r>
            <a:r>
              <a:rPr lang="es-CL" sz="2400" b="1" dirty="0"/>
              <a:t>.</a:t>
            </a:r>
          </a:p>
          <a:p>
            <a:pPr marL="609583" lvl="0" indent="-3047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es-CL" sz="2400" dirty="0"/>
          </a:p>
          <a:p>
            <a:pPr marL="609583" lvl="0" indent="-3047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sz="2400" dirty="0"/>
          </a:p>
        </p:txBody>
      </p:sp>
      <p:sp>
        <p:nvSpPr>
          <p:cNvPr id="178" name="Google Shape;178;g1211142b36c_0_97"/>
          <p:cNvSpPr/>
          <p:nvPr/>
        </p:nvSpPr>
        <p:spPr>
          <a:xfrm>
            <a:off x="8757949" y="3932350"/>
            <a:ext cx="2278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g1211142b36c_0_97"/>
          <p:cNvSpPr/>
          <p:nvPr/>
        </p:nvSpPr>
        <p:spPr>
          <a:xfrm>
            <a:off x="8785019" y="3758784"/>
            <a:ext cx="1890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59595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3" name="Google Shape;183;g1211142b36c_0_97"/>
          <p:cNvSpPr txBox="1"/>
          <p:nvPr/>
        </p:nvSpPr>
        <p:spPr>
          <a:xfrm>
            <a:off x="9353625" y="2676450"/>
            <a:ext cx="2027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7F7F7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2" name="Google Shape;192;g1211142b36c_0_97"/>
          <p:cNvSpPr txBox="1"/>
          <p:nvPr/>
        </p:nvSpPr>
        <p:spPr>
          <a:xfrm>
            <a:off x="9238300" y="4440475"/>
            <a:ext cx="26016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3" name="Google Shape;193;g1211142b36c_0_97"/>
          <p:cNvSpPr/>
          <p:nvPr/>
        </p:nvSpPr>
        <p:spPr>
          <a:xfrm>
            <a:off x="5758575" y="2272100"/>
            <a:ext cx="1488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g1211142b36c_0_97"/>
          <p:cNvSpPr/>
          <p:nvPr/>
        </p:nvSpPr>
        <p:spPr>
          <a:xfrm>
            <a:off x="4734975" y="3366750"/>
            <a:ext cx="102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g1211142b36c_0_97"/>
          <p:cNvSpPr/>
          <p:nvPr/>
        </p:nvSpPr>
        <p:spPr>
          <a:xfrm>
            <a:off x="6448437" y="4340099"/>
            <a:ext cx="92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2745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6B76C6C-C1CA-3A47-FC2A-267AAE8FA119}"/>
              </a:ext>
            </a:extLst>
          </p:cNvPr>
          <p:cNvSpPr txBox="1"/>
          <p:nvPr/>
        </p:nvSpPr>
        <p:spPr>
          <a:xfrm>
            <a:off x="1339029" y="2094822"/>
            <a:ext cx="2504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Normalización y estandarización (interoperabilidad) </a:t>
            </a:r>
            <a:r>
              <a:rPr lang="es-E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de las publicaciones</a:t>
            </a:r>
            <a:endParaRPr lang="es-CL" dirty="0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8F7AADBC-D561-404C-CBA7-3C4956CC1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55" y="630819"/>
            <a:ext cx="1432919" cy="1432919"/>
          </a:xfrm>
          <a:prstGeom prst="rect">
            <a:avLst/>
          </a:prstGeom>
        </p:spPr>
      </p:pic>
      <p:pic>
        <p:nvPicPr>
          <p:cNvPr id="8" name="Imagen 7" descr="Imagen que contiene Icono&#10;&#10;Descripción generada automáticamente">
            <a:extLst>
              <a:ext uri="{FF2B5EF4-FFF2-40B4-BE49-F238E27FC236}">
                <a16:creationId xmlns:a16="http://schemas.microsoft.com/office/drawing/2014/main" id="{638448B0-AF82-02C2-8DFB-DCC9315A2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13" y="3698161"/>
            <a:ext cx="1432918" cy="1432918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8F5E7226-0479-084B-A7D2-65B3A10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95" y="293905"/>
            <a:ext cx="1432918" cy="1432918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1057F9A8-4673-4778-EF79-7C93B3DD3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635" y="1425408"/>
            <a:ext cx="1091744" cy="1091744"/>
          </a:xfrm>
          <a:prstGeom prst="rect">
            <a:avLst/>
          </a:prstGeom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C4D31133-EACC-F6CE-837A-1E304DD0D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518" y="1010364"/>
            <a:ext cx="1577488" cy="157748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2E8BCEA-83DC-1A53-B651-7BB80A409161}"/>
              </a:ext>
            </a:extLst>
          </p:cNvPr>
          <p:cNvSpPr txBox="1"/>
          <p:nvPr/>
        </p:nvSpPr>
        <p:spPr>
          <a:xfrm>
            <a:off x="4998614" y="1799108"/>
            <a:ext cx="3028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Facilitan el acceso </a:t>
            </a:r>
            <a:r>
              <a:rPr lang="es-E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 los contenidos (búsquedas </a:t>
            </a:r>
            <a:r>
              <a:rPr lang="es-E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federadas) mediante </a:t>
            </a:r>
            <a:r>
              <a:rPr lang="es-ES" sz="1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interfaces de acceso unificadas </a:t>
            </a:r>
            <a:r>
              <a:rPr lang="es-E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(descubrimiento), </a:t>
            </a:r>
            <a:br>
              <a:rPr lang="es-ES" dirty="0"/>
            </a:br>
            <a:endParaRPr lang="es-CL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364B00A-10F5-EC4E-3A09-017931FA005D}"/>
              </a:ext>
            </a:extLst>
          </p:cNvPr>
          <p:cNvSpPr txBox="1"/>
          <p:nvPr/>
        </p:nvSpPr>
        <p:spPr>
          <a:xfrm>
            <a:off x="954958" y="5131079"/>
            <a:ext cx="2888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Mayor </a:t>
            </a:r>
            <a:r>
              <a:rPr lang="es-ES" sz="1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visibilidad</a:t>
            </a:r>
            <a:r>
              <a:rPr lang="es-E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 de los contenidos publicados al promover la concentración frente a la dispersión, </a:t>
            </a:r>
            <a:endParaRPr lang="es-CL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079644C-B48B-4FED-E6DB-BAA2FA63867C}"/>
              </a:ext>
            </a:extLst>
          </p:cNvPr>
          <p:cNvSpPr txBox="1"/>
          <p:nvPr/>
        </p:nvSpPr>
        <p:spPr>
          <a:xfrm>
            <a:off x="4880194" y="5063096"/>
            <a:ext cx="4544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Desarrollo de </a:t>
            </a:r>
            <a:r>
              <a:rPr lang="es-ES" sz="1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métricas de uso e impacto</a:t>
            </a:r>
            <a:r>
              <a:rPr lang="es-E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integrales e individuales y permiten la agregación de </a:t>
            </a:r>
            <a:r>
              <a:rPr lang="es-ES" sz="1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valor permanente </a:t>
            </a:r>
            <a:r>
              <a:rPr lang="es-E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sobre todos los </a:t>
            </a:r>
            <a:r>
              <a:rPr lang="es-ES" sz="1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procesos editoriales y de acceso a los contenidos.</a:t>
            </a:r>
            <a:endParaRPr lang="es-CL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D5E5CA7-8937-A81A-A673-9EA1539EA8C3}"/>
              </a:ext>
            </a:extLst>
          </p:cNvPr>
          <p:cNvSpPr txBox="1"/>
          <p:nvPr/>
        </p:nvSpPr>
        <p:spPr>
          <a:xfrm>
            <a:off x="8835101" y="2694986"/>
            <a:ext cx="3135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Permiten el </a:t>
            </a:r>
            <a:r>
              <a:rPr lang="es-ES" sz="1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desarrollo de políticas editoriales institucionales </a:t>
            </a:r>
            <a:r>
              <a:rPr lang="es-E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y el desarrollo de </a:t>
            </a:r>
            <a:r>
              <a:rPr lang="es-ES" sz="1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estrategias de difusión </a:t>
            </a:r>
            <a:r>
              <a:rPr lang="es-E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y circulación comunes (indización</a:t>
            </a:r>
            <a:endParaRPr lang="es-CL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B7FAE09-EF5E-A34E-B186-5257E0B5F093}"/>
              </a:ext>
            </a:extLst>
          </p:cNvPr>
          <p:cNvSpPr txBox="1"/>
          <p:nvPr/>
        </p:nvSpPr>
        <p:spPr>
          <a:xfrm>
            <a:off x="9801225" y="5686425"/>
            <a:ext cx="1994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(</a:t>
            </a:r>
            <a:r>
              <a:rPr lang="es-ES" sz="18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Liberatore</a:t>
            </a:r>
            <a:r>
              <a:rPr lang="es-ES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, 2019)</a:t>
            </a:r>
            <a:endParaRPr lang="es-CL" dirty="0"/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6C92D27B-C7E1-E49A-3FCC-ADEFE9BBDB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38" y="3899907"/>
            <a:ext cx="1088618" cy="108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82720"/>
      </p:ext>
    </p:extLst>
  </p:cSld>
  <p:clrMapOvr>
    <a:masterClrMapping/>
  </p:clrMapOvr>
</p:sld>
</file>

<file path=ppt/theme/theme1.xml><?xml version="1.0" encoding="utf-8"?>
<a:theme xmlns:a="http://schemas.openxmlformats.org/drawingml/2006/main" name="1_INICIAL FONDO BLANC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IBRE FONDO BLANCO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 - Título y viñetas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2_DISEÑO FONDO BLANC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LIBRE FONDO AZU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733</Words>
  <Application>Microsoft Office PowerPoint</Application>
  <PresentationFormat>Panorámica</PresentationFormat>
  <Paragraphs>121</Paragraphs>
  <Slides>16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16</vt:i4>
      </vt:variant>
    </vt:vector>
  </HeadingPairs>
  <TitlesOfParts>
    <vt:vector size="30" baseType="lpstr">
      <vt:lpstr>Oswald</vt:lpstr>
      <vt:lpstr>Calibri</vt:lpstr>
      <vt:lpstr>Open Sans</vt:lpstr>
      <vt:lpstr>Lato</vt:lpstr>
      <vt:lpstr>Helvetica Neue</vt:lpstr>
      <vt:lpstr>Arial</vt:lpstr>
      <vt:lpstr>Times New Roman</vt:lpstr>
      <vt:lpstr>Courier New</vt:lpstr>
      <vt:lpstr>1_INICIAL FONDO BLANCO</vt:lpstr>
      <vt:lpstr>Diseño personalizado</vt:lpstr>
      <vt:lpstr>1_LIBRE FONDO BLANCO</vt:lpstr>
      <vt:lpstr>2_DISEÑO FONDO BLANCO</vt:lpstr>
      <vt:lpstr>2_LIBRE FONDO AZUL</vt:lpstr>
      <vt:lpstr>3_FINAL</vt:lpstr>
      <vt:lpstr>Presentación de PowerPoint</vt:lpstr>
      <vt:lpstr>Portal de Revistas de Investigación de la Pontificia Universidad Católica de Chile: definiciones, implementación y desafíos</vt:lpstr>
      <vt:lpstr>Contenidos </vt:lpstr>
      <vt:lpstr>Nuestra Universidad</vt:lpstr>
      <vt:lpstr>Bibliotecas UC: estructura organizacional</vt:lpstr>
      <vt:lpstr>Presentación de PowerPoint</vt:lpstr>
      <vt:lpstr>Contexto</vt:lpstr>
      <vt:lpstr>Contexto</vt:lpstr>
      <vt:lpstr>Presentación de PowerPoint</vt:lpstr>
      <vt:lpstr>Diseño e Implementación</vt:lpstr>
      <vt:lpstr>Metodología</vt:lpstr>
      <vt:lpstr>Comportamiento del Portal </vt:lpstr>
      <vt:lpstr>Comportamiento del Portal </vt:lpstr>
      <vt:lpstr>Conclusiones</vt:lpstr>
      <vt:lpstr>Desafíos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Alejandra Castillo</dc:creator>
  <cp:lastModifiedBy>Paola Santander</cp:lastModifiedBy>
  <cp:revision>77</cp:revision>
  <dcterms:created xsi:type="dcterms:W3CDTF">2021-01-21T15:09:16Z</dcterms:created>
  <dcterms:modified xsi:type="dcterms:W3CDTF">2024-04-26T20:14:03Z</dcterms:modified>
</cp:coreProperties>
</file>