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307" r:id="rId3"/>
    <p:sldId id="309" r:id="rId4"/>
    <p:sldId id="268" r:id="rId5"/>
    <p:sldId id="310" r:id="rId6"/>
    <p:sldId id="327" r:id="rId7"/>
    <p:sldId id="311" r:id="rId8"/>
    <p:sldId id="330" r:id="rId9"/>
    <p:sldId id="328" r:id="rId10"/>
    <p:sldId id="329" r:id="rId11"/>
    <p:sldId id="261" r:id="rId12"/>
    <p:sldId id="325" r:id="rId13"/>
    <p:sldId id="260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D414-132E-4536-85A4-21C4F5E741AB}" type="datetimeFigureOut">
              <a:rPr lang="pt-BR" smtClean="0"/>
              <a:t>30/04/2024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9774D-CDA6-42BC-9BDB-12FF97F708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725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9774D-CDA6-42BC-9BDB-12FF97F708B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974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69B1-4C00-4589-861D-2CAB7B2F1EB9}" type="datetime1">
              <a:rPr lang="pt-BR" smtClean="0"/>
              <a:t>30/04/2024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87AD5-8B4D-4491-A853-3C6998495B52}" type="datetime1">
              <a:rPr lang="pt-BR" smtClean="0"/>
              <a:t>30/04/2024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04455-17DC-4AED-B0A3-8F2D54A44CBF}" type="datetime1">
              <a:rPr lang="pt-BR" smtClean="0"/>
              <a:t>30/04/2024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EFAB-DA4D-4771-AE51-04DD0CA61E79}" type="datetime1">
              <a:rPr lang="pt-BR" smtClean="0"/>
              <a:t>30/04/2024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79C7-7E76-4614-96FF-6A3510867C9F}" type="datetime1">
              <a:rPr lang="pt-BR" smtClean="0"/>
              <a:t>30/04/2024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0377-1BBB-46A8-8794-DE54268BDFE6}" type="datetime1">
              <a:rPr lang="pt-BR" smtClean="0"/>
              <a:t>30/04/2024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5D80-4494-4342-9CF9-59C862FB61D4}" type="datetime1">
              <a:rPr lang="pt-BR" smtClean="0"/>
              <a:t>30/04/2024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00D6-E565-47E9-9371-9B018F39BC78}" type="datetime1">
              <a:rPr lang="pt-BR" smtClean="0"/>
              <a:t>30/04/2024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228E-A9F6-4FAF-9C00-3F4A2AABC57F}" type="datetime1">
              <a:rPr lang="pt-BR" smtClean="0"/>
              <a:t>30/04/2024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BEE9-60EB-4FD1-9508-C05164EA1B9B}" type="datetime1">
              <a:rPr lang="pt-BR" smtClean="0"/>
              <a:t>30/04/2024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E9D5-23E3-47CA-8EC1-EDBC07AC1219}" type="datetime1">
              <a:rPr lang="pt-BR" smtClean="0"/>
              <a:t>30/04/2024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2D3E-59C0-4834-B56A-33E5008AA108}" type="datetime1">
              <a:rPr lang="pt-BR" smtClean="0"/>
              <a:t>30/04/2024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Mugnaini et al. - CRECS 2024 (Arequipa, Perú)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3EE7-4CEF-4CF3-B356-3C92DA5EA89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7/s11192-020-03381-0" TargetMode="External"/><Relationship Id="rId2" Type="http://schemas.openxmlformats.org/officeDocument/2006/relationships/hyperlink" Target="https://doi.org/10.1007/s11192-018-2958-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07/s11192-021-03948-5" TargetMode="External"/><Relationship Id="rId4" Type="http://schemas.openxmlformats.org/officeDocument/2006/relationships/hyperlink" Target="https://doi.org/10.1590/2318-0889201931e19003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mailto:mugnaini@usp.b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5069" y="921589"/>
            <a:ext cx="8581390" cy="1600200"/>
          </a:xfrm>
        </p:spPr>
        <p:txBody>
          <a:bodyPr>
            <a:normAutofit fontScale="90000"/>
          </a:bodyPr>
          <a:lstStyle/>
          <a:p>
            <a:r>
              <a:rPr lang="pt-BR" sz="4700" b="1" dirty="0">
                <a:solidFill>
                  <a:srgbClr val="C00000"/>
                </a:solidFill>
              </a:rPr>
              <a:t>O consumo de revistas do próprio país </a:t>
            </a:r>
            <a:r>
              <a:rPr lang="pt-BR" sz="4000" b="1" dirty="0" smtClean="0">
                <a:solidFill>
                  <a:srgbClr val="C00000"/>
                </a:solidFill>
              </a:rPr>
              <a:t/>
            </a:r>
            <a:br>
              <a:rPr lang="pt-BR" sz="4000" b="1" dirty="0" smtClean="0">
                <a:solidFill>
                  <a:srgbClr val="C00000"/>
                </a:solidFill>
              </a:rPr>
            </a:br>
            <a:r>
              <a:rPr lang="pt-BR" sz="4000" b="1" dirty="0" smtClean="0"/>
              <a:t>na </a:t>
            </a:r>
            <a:r>
              <a:rPr lang="pt-BR" sz="4000" b="1" dirty="0"/>
              <a:t>pesquisa de Brasil e Espanha</a:t>
            </a:r>
            <a:endParaRPr lang="pt-BR" sz="7200" dirty="0">
              <a:solidFill>
                <a:srgbClr val="0070C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42662" y="3054310"/>
            <a:ext cx="5239385" cy="1812290"/>
          </a:xfrm>
        </p:spPr>
        <p:txBody>
          <a:bodyPr>
            <a:noAutofit/>
          </a:bodyPr>
          <a:lstStyle/>
          <a:p>
            <a:pPr algn="l"/>
            <a:r>
              <a:rPr lang="pt-BR" b="1" dirty="0" smtClean="0"/>
              <a:t>Rogério Mugnaini</a:t>
            </a:r>
          </a:p>
          <a:p>
            <a:pPr algn="l"/>
            <a:r>
              <a:rPr lang="pt-BR" b="1" dirty="0" smtClean="0"/>
              <a:t>Rafael J. P. Damaceno</a:t>
            </a:r>
          </a:p>
          <a:p>
            <a:pPr algn="l"/>
            <a:r>
              <a:rPr lang="pt-BR" b="1" dirty="0" smtClean="0"/>
              <a:t>Luciano </a:t>
            </a:r>
            <a:r>
              <a:rPr lang="pt-BR" b="1" dirty="0" err="1" smtClean="0"/>
              <a:t>Digiampietri</a:t>
            </a:r>
            <a:r>
              <a:rPr lang="pt-BR" b="1" dirty="0" smtClean="0"/>
              <a:t>	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pPr algn="l"/>
            <a:r>
              <a:rPr lang="pt-BR" b="1" dirty="0">
                <a:solidFill>
                  <a:srgbClr val="002060"/>
                </a:solidFill>
              </a:rPr>
              <a:t>Elias </a:t>
            </a:r>
            <a:r>
              <a:rPr lang="pt-BR" b="1" dirty="0" smtClean="0">
                <a:solidFill>
                  <a:srgbClr val="002060"/>
                </a:solidFill>
              </a:rPr>
              <a:t>Sanz-Casado</a:t>
            </a:r>
            <a:r>
              <a:rPr lang="pt-BR" b="1" dirty="0" smtClean="0"/>
              <a:t>		</a:t>
            </a:r>
            <a:endParaRPr lang="pt-BR" b="1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69" y="5707807"/>
            <a:ext cx="2055341" cy="89481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82" b="32142"/>
          <a:stretch/>
        </p:blipFill>
        <p:spPr>
          <a:xfrm>
            <a:off x="6524600" y="4232625"/>
            <a:ext cx="2143125" cy="76028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906" y="2733122"/>
            <a:ext cx="1794553" cy="138096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200" b="72272"/>
          <a:stretch/>
        </p:blipFill>
        <p:spPr>
          <a:xfrm>
            <a:off x="6151761" y="80382"/>
            <a:ext cx="2926930" cy="1145921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27"/>
          <a:stretch/>
        </p:blipFill>
        <p:spPr>
          <a:xfrm>
            <a:off x="4848895" y="5707807"/>
            <a:ext cx="4007564" cy="463420"/>
          </a:xfrm>
          <a:prstGeom prst="rect">
            <a:avLst/>
          </a:prstGeom>
        </p:spPr>
      </p:pic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416880" y="6046811"/>
            <a:ext cx="8360228" cy="79989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t-BR" sz="2000" b="1" i="1" dirty="0"/>
              <a:t>Figura </a:t>
            </a:r>
            <a:r>
              <a:rPr lang="pt-BR" sz="2000" b="1" i="1" dirty="0" smtClean="0"/>
              <a:t>4: </a:t>
            </a:r>
            <a:r>
              <a:rPr lang="pt-BR" sz="2000" i="1" dirty="0" smtClean="0"/>
              <a:t>Países colaboradores que mais citam referências do próprio país, em artigos com autores de instituições brasileiras e espanholas </a:t>
            </a:r>
            <a:endParaRPr lang="pt-BR" sz="20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91" y="32404"/>
            <a:ext cx="8611006" cy="601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11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estudo permitiu observar indicadores da importância relativa de revistas locais/nacionais para a produção científica do Brasil e Espanha. </a:t>
            </a:r>
            <a:endParaRPr lang="pt-BR" dirty="0" smtClean="0"/>
          </a:p>
          <a:p>
            <a:r>
              <a:rPr lang="pt-BR" dirty="0" smtClean="0"/>
              <a:t>As </a:t>
            </a:r>
            <a:r>
              <a:rPr lang="pt-BR" dirty="0"/>
              <a:t>variações observadas utilizando-se variáveis secundárias oferecem elementos para a discussão da importância do desenvolvimento de infraestrutura nacional (revistas) e aprimoramento de processos avaliativos. </a:t>
            </a:r>
            <a:endParaRPr lang="pt-BR" dirty="0" smtClean="0"/>
          </a:p>
          <a:p>
            <a:r>
              <a:rPr lang="pt-BR" dirty="0" smtClean="0"/>
              <a:t>Tais indicadores </a:t>
            </a:r>
            <a:r>
              <a:rPr lang="pt-BR" dirty="0"/>
              <a:t>devem complementar aqueles </a:t>
            </a:r>
            <a:r>
              <a:rPr lang="pt-BR" dirty="0" smtClean="0"/>
              <a:t>oferecidos </a:t>
            </a:r>
            <a:r>
              <a:rPr lang="pt-BR" dirty="0"/>
              <a:t>pelas bases internacionais tradicionais.</a:t>
            </a:r>
            <a:endParaRPr lang="pt-BR" dirty="0" smtClean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05" y="287655"/>
            <a:ext cx="8738870" cy="6297930"/>
          </a:xfrm>
        </p:spPr>
        <p:txBody>
          <a:bodyPr>
            <a:normAutofit fontScale="82500" lnSpcReduction="20000"/>
          </a:bodyPr>
          <a:lstStyle/>
          <a:p>
            <a:pPr marL="0" indent="0">
              <a:buNone/>
            </a:pPr>
            <a:r>
              <a:rPr lang="en-US" sz="5300" b="1" dirty="0" err="1"/>
              <a:t>Referências</a:t>
            </a:r>
            <a:endParaRPr lang="en-US" dirty="0"/>
          </a:p>
          <a:p>
            <a:r>
              <a:rPr lang="pt-BR" sz="2700" dirty="0" err="1"/>
              <a:t>Gusenbauer</a:t>
            </a:r>
            <a:r>
              <a:rPr lang="pt-BR" sz="2700" dirty="0"/>
              <a:t>, M. (2019). Google Scholar </a:t>
            </a:r>
            <a:r>
              <a:rPr lang="pt-BR" sz="2700" dirty="0" err="1"/>
              <a:t>to</a:t>
            </a:r>
            <a:r>
              <a:rPr lang="pt-BR" sz="2700" dirty="0"/>
              <a:t> </a:t>
            </a:r>
            <a:r>
              <a:rPr lang="pt-BR" sz="2700" dirty="0" err="1"/>
              <a:t>overshadow</a:t>
            </a:r>
            <a:r>
              <a:rPr lang="pt-BR" sz="2700" dirty="0"/>
              <a:t> </a:t>
            </a:r>
            <a:r>
              <a:rPr lang="pt-BR" sz="2700" dirty="0" err="1"/>
              <a:t>them</a:t>
            </a:r>
            <a:r>
              <a:rPr lang="pt-BR" sz="2700" dirty="0"/>
              <a:t> </a:t>
            </a:r>
            <a:r>
              <a:rPr lang="pt-BR" sz="2700" dirty="0" err="1"/>
              <a:t>all</a:t>
            </a:r>
            <a:r>
              <a:rPr lang="pt-BR" sz="2700" dirty="0"/>
              <a:t>? </a:t>
            </a:r>
            <a:r>
              <a:rPr lang="pt-BR" sz="2700" dirty="0" err="1"/>
              <a:t>Comparing</a:t>
            </a:r>
            <a:r>
              <a:rPr lang="pt-BR" sz="2700" dirty="0"/>
              <a:t> </a:t>
            </a:r>
            <a:r>
              <a:rPr lang="pt-BR" sz="2700" dirty="0" err="1"/>
              <a:t>the</a:t>
            </a:r>
            <a:r>
              <a:rPr lang="pt-BR" sz="2700" dirty="0"/>
              <a:t> </a:t>
            </a:r>
            <a:r>
              <a:rPr lang="pt-BR" sz="2700" dirty="0" err="1"/>
              <a:t>sizes</a:t>
            </a:r>
            <a:r>
              <a:rPr lang="pt-BR" sz="2700" dirty="0"/>
              <a:t> </a:t>
            </a:r>
            <a:r>
              <a:rPr lang="pt-BR" sz="2700" dirty="0" err="1"/>
              <a:t>of</a:t>
            </a:r>
            <a:r>
              <a:rPr lang="pt-BR" sz="2700" dirty="0"/>
              <a:t> 12 </a:t>
            </a:r>
            <a:r>
              <a:rPr lang="pt-BR" sz="2700" dirty="0" err="1"/>
              <a:t>academic</a:t>
            </a:r>
            <a:r>
              <a:rPr lang="pt-BR" sz="2700" dirty="0"/>
              <a:t> </a:t>
            </a:r>
            <a:r>
              <a:rPr lang="pt-BR" sz="2700" dirty="0" err="1"/>
              <a:t>search</a:t>
            </a:r>
            <a:r>
              <a:rPr lang="pt-BR" sz="2700" dirty="0"/>
              <a:t> </a:t>
            </a:r>
            <a:r>
              <a:rPr lang="pt-BR" sz="2700" dirty="0" err="1"/>
              <a:t>engines</a:t>
            </a:r>
            <a:r>
              <a:rPr lang="pt-BR" sz="2700" dirty="0"/>
              <a:t> </a:t>
            </a:r>
            <a:r>
              <a:rPr lang="pt-BR" sz="2700" dirty="0" err="1"/>
              <a:t>and</a:t>
            </a:r>
            <a:r>
              <a:rPr lang="pt-BR" sz="2700" dirty="0"/>
              <a:t> </a:t>
            </a:r>
            <a:r>
              <a:rPr lang="pt-BR" sz="2700" dirty="0" err="1"/>
              <a:t>bibliographic</a:t>
            </a:r>
            <a:r>
              <a:rPr lang="pt-BR" sz="2700" dirty="0"/>
              <a:t> </a:t>
            </a:r>
            <a:r>
              <a:rPr lang="pt-BR" sz="2700" dirty="0" err="1"/>
              <a:t>databases</a:t>
            </a:r>
            <a:r>
              <a:rPr lang="pt-BR" sz="2700" dirty="0"/>
              <a:t>. </a:t>
            </a:r>
            <a:r>
              <a:rPr lang="pt-BR" sz="2700" i="1" dirty="0" err="1"/>
              <a:t>Scientometrics</a:t>
            </a:r>
            <a:r>
              <a:rPr lang="pt-BR" sz="2700" dirty="0"/>
              <a:t>, 118(1), 177-214. </a:t>
            </a:r>
            <a:r>
              <a:rPr lang="pt-BR" sz="2700" dirty="0">
                <a:hlinkClick r:id="rId2"/>
              </a:rPr>
              <a:t>https://</a:t>
            </a:r>
            <a:r>
              <a:rPr lang="pt-BR" sz="2700" dirty="0" smtClean="0">
                <a:hlinkClick r:id="rId2"/>
              </a:rPr>
              <a:t>doi.org/10.1007/s11192-018-2958-5</a:t>
            </a:r>
            <a:r>
              <a:rPr lang="pt-BR" sz="2700" dirty="0" smtClean="0"/>
              <a:t> </a:t>
            </a:r>
            <a:endParaRPr lang="pt-BR" sz="2700" dirty="0"/>
          </a:p>
          <a:p>
            <a:r>
              <a:rPr lang="pt-BR" sz="2700" dirty="0" err="1" smtClean="0"/>
              <a:t>Khelfaoui</a:t>
            </a:r>
            <a:r>
              <a:rPr lang="pt-BR" sz="2700" dirty="0" smtClean="0"/>
              <a:t>, M., </a:t>
            </a:r>
            <a:r>
              <a:rPr lang="pt-BR" sz="2700" dirty="0" err="1" smtClean="0"/>
              <a:t>Larrègue</a:t>
            </a:r>
            <a:r>
              <a:rPr lang="pt-BR" sz="2700" dirty="0" smtClean="0"/>
              <a:t>, J., </a:t>
            </a:r>
            <a:r>
              <a:rPr lang="pt-BR" sz="2700" dirty="0" err="1" smtClean="0"/>
              <a:t>Larivière</a:t>
            </a:r>
            <a:r>
              <a:rPr lang="pt-BR" sz="2700" dirty="0" smtClean="0"/>
              <a:t>, V., &amp; </a:t>
            </a:r>
            <a:r>
              <a:rPr lang="pt-BR" sz="2700" dirty="0" err="1" smtClean="0"/>
              <a:t>Gingras</a:t>
            </a:r>
            <a:r>
              <a:rPr lang="pt-BR" sz="2700" dirty="0" smtClean="0"/>
              <a:t>, Y. (2020). </a:t>
            </a:r>
            <a:r>
              <a:rPr lang="pt-BR" sz="2700" dirty="0" err="1" smtClean="0"/>
              <a:t>Measuring</a:t>
            </a:r>
            <a:r>
              <a:rPr lang="pt-BR" sz="2700" dirty="0" smtClean="0"/>
              <a:t> </a:t>
            </a:r>
            <a:r>
              <a:rPr lang="pt-BR" sz="2700" dirty="0" err="1" smtClean="0"/>
              <a:t>national</a:t>
            </a:r>
            <a:r>
              <a:rPr lang="pt-BR" sz="2700" dirty="0" smtClean="0"/>
              <a:t> self-</a:t>
            </a:r>
            <a:r>
              <a:rPr lang="pt-BR" sz="2700" dirty="0" err="1" smtClean="0"/>
              <a:t>referencing</a:t>
            </a:r>
            <a:r>
              <a:rPr lang="pt-BR" sz="2700" dirty="0" smtClean="0"/>
              <a:t> </a:t>
            </a:r>
            <a:r>
              <a:rPr lang="pt-BR" sz="2700" dirty="0" err="1" smtClean="0"/>
              <a:t>patterns</a:t>
            </a:r>
            <a:r>
              <a:rPr lang="pt-BR" sz="2700" dirty="0" smtClean="0"/>
              <a:t> </a:t>
            </a:r>
            <a:r>
              <a:rPr lang="pt-BR" sz="2700" dirty="0" err="1" smtClean="0"/>
              <a:t>of</a:t>
            </a:r>
            <a:r>
              <a:rPr lang="pt-BR" sz="2700" dirty="0" smtClean="0"/>
              <a:t> major </a:t>
            </a:r>
            <a:r>
              <a:rPr lang="pt-BR" sz="2700" dirty="0" err="1" smtClean="0"/>
              <a:t>science</a:t>
            </a:r>
            <a:r>
              <a:rPr lang="pt-BR" sz="2700" dirty="0" smtClean="0"/>
              <a:t> </a:t>
            </a:r>
            <a:r>
              <a:rPr lang="pt-BR" sz="2700" dirty="0" err="1" smtClean="0"/>
              <a:t>producers</a:t>
            </a:r>
            <a:r>
              <a:rPr lang="pt-BR" sz="2700" dirty="0" smtClean="0"/>
              <a:t>. </a:t>
            </a:r>
            <a:r>
              <a:rPr lang="pt-BR" sz="2700" i="1" dirty="0" err="1" smtClean="0"/>
              <a:t>Scientometrics</a:t>
            </a:r>
            <a:r>
              <a:rPr lang="pt-BR" sz="2700" dirty="0" smtClean="0"/>
              <a:t>, 123, 979-996. </a:t>
            </a:r>
            <a:r>
              <a:rPr lang="pt-BR" sz="2700" dirty="0" smtClean="0">
                <a:hlinkClick r:id="rId3"/>
              </a:rPr>
              <a:t>https://doi.org/10.1007/s11192-020-03381-0</a:t>
            </a:r>
            <a:r>
              <a:rPr lang="pt-BR" sz="2700" dirty="0" smtClean="0"/>
              <a:t> </a:t>
            </a:r>
          </a:p>
          <a:p>
            <a:r>
              <a:rPr lang="pt-BR" sz="2700" dirty="0" err="1" smtClean="0"/>
              <a:t>Mugnaini</a:t>
            </a:r>
            <a:r>
              <a:rPr lang="pt-BR" sz="2700" dirty="0"/>
              <a:t>, R., </a:t>
            </a:r>
            <a:r>
              <a:rPr lang="pt-BR" sz="2700" dirty="0" err="1"/>
              <a:t>Damaceno</a:t>
            </a:r>
            <a:r>
              <a:rPr lang="pt-BR" sz="2700" dirty="0"/>
              <a:t>, R. J. P., </a:t>
            </a:r>
            <a:r>
              <a:rPr lang="pt-BR" sz="2700" dirty="0" err="1"/>
              <a:t>Digiampietri</a:t>
            </a:r>
            <a:r>
              <a:rPr lang="pt-BR" sz="2700" dirty="0"/>
              <a:t>, L. A., &amp; Mena-</a:t>
            </a:r>
            <a:r>
              <a:rPr lang="pt-BR" sz="2700" dirty="0" err="1"/>
              <a:t>Chalco</a:t>
            </a:r>
            <a:r>
              <a:rPr lang="pt-BR" sz="2700" dirty="0"/>
              <a:t>, J. P. (2019). Panorama da produção </a:t>
            </a:r>
            <a:r>
              <a:rPr lang="pt-BR" sz="2700" dirty="0" err="1"/>
              <a:t>científi</a:t>
            </a:r>
            <a:r>
              <a:rPr lang="pt-BR" sz="2700" dirty="0"/>
              <a:t> </a:t>
            </a:r>
            <a:r>
              <a:rPr lang="pt-BR" sz="2700" dirty="0" err="1"/>
              <a:t>ca</a:t>
            </a:r>
            <a:r>
              <a:rPr lang="pt-BR" sz="2700" dirty="0"/>
              <a:t> do Brasil além da indexação: uma análise exploratória da comunicação em periódicos. </a:t>
            </a:r>
            <a:r>
              <a:rPr lang="pt-BR" sz="2700" i="1" dirty="0" err="1"/>
              <a:t>Transinformação</a:t>
            </a:r>
            <a:r>
              <a:rPr lang="pt-BR" sz="2700" dirty="0"/>
              <a:t>, 31. </a:t>
            </a:r>
            <a:r>
              <a:rPr lang="pt-BR" sz="2700" dirty="0">
                <a:hlinkClick r:id="rId4"/>
              </a:rPr>
              <a:t>https://</a:t>
            </a:r>
            <a:r>
              <a:rPr lang="pt-BR" sz="2700" dirty="0" smtClean="0">
                <a:hlinkClick r:id="rId4"/>
              </a:rPr>
              <a:t>doi.org/10.1590/2318-0889201931e190033</a:t>
            </a:r>
            <a:r>
              <a:rPr lang="pt-BR" sz="2700" dirty="0" smtClean="0"/>
              <a:t> </a:t>
            </a:r>
            <a:endParaRPr lang="pt-BR" sz="2700" dirty="0"/>
          </a:p>
          <a:p>
            <a:r>
              <a:rPr lang="pt-BR" sz="2700" dirty="0" err="1" smtClean="0"/>
              <a:t>Mugnaini</a:t>
            </a:r>
            <a:r>
              <a:rPr lang="pt-BR" sz="2700" dirty="0" smtClean="0"/>
              <a:t>, R., </a:t>
            </a:r>
            <a:r>
              <a:rPr lang="pt-BR" sz="2700" dirty="0" err="1" smtClean="0"/>
              <a:t>Damaceno</a:t>
            </a:r>
            <a:r>
              <a:rPr lang="pt-BR" sz="2700" dirty="0" smtClean="0"/>
              <a:t>, R. J. P., &amp; </a:t>
            </a:r>
            <a:r>
              <a:rPr lang="pt-BR" sz="2700" dirty="0" err="1" smtClean="0"/>
              <a:t>Digiampietri</a:t>
            </a:r>
            <a:r>
              <a:rPr lang="pt-BR" sz="2700" dirty="0" smtClean="0"/>
              <a:t>, L. A. (2023). Nível de padronização dos títulos de revistas citadas na produção científica brasileira: bases </a:t>
            </a:r>
            <a:r>
              <a:rPr lang="pt-BR" sz="2700" dirty="0" err="1" smtClean="0"/>
              <a:t>SciELO</a:t>
            </a:r>
            <a:r>
              <a:rPr lang="pt-BR" sz="2700" dirty="0" smtClean="0"/>
              <a:t> e </a:t>
            </a:r>
            <a:r>
              <a:rPr lang="pt-BR" sz="2700" dirty="0" err="1" smtClean="0"/>
              <a:t>WoS</a:t>
            </a:r>
            <a:r>
              <a:rPr lang="pt-BR" sz="2700" dirty="0" smtClean="0"/>
              <a:t> entre 1998 e 2020. In </a:t>
            </a:r>
            <a:r>
              <a:rPr lang="pt-BR" sz="2700" i="1" dirty="0" err="1" smtClean="0"/>
              <a:t>Latmétricas</a:t>
            </a:r>
            <a:r>
              <a:rPr lang="pt-BR" sz="2700" dirty="0" smtClean="0"/>
              <a:t>, 2. </a:t>
            </a:r>
            <a:r>
              <a:rPr lang="pt-BR" sz="2700" dirty="0" err="1" smtClean="0"/>
              <a:t>Temuco</a:t>
            </a:r>
            <a:r>
              <a:rPr lang="pt-BR" sz="2700" dirty="0" smtClean="0"/>
              <a:t>: </a:t>
            </a:r>
            <a:r>
              <a:rPr lang="pt-BR" sz="2700" dirty="0" err="1" smtClean="0"/>
              <a:t>Universidad</a:t>
            </a:r>
            <a:r>
              <a:rPr lang="pt-BR" sz="2700" dirty="0" smtClean="0"/>
              <a:t> de </a:t>
            </a:r>
            <a:r>
              <a:rPr lang="pt-BR" sz="2700" dirty="0" err="1" smtClean="0"/>
              <a:t>la</a:t>
            </a:r>
            <a:r>
              <a:rPr lang="pt-BR" sz="2700" dirty="0" smtClean="0"/>
              <a:t> </a:t>
            </a:r>
            <a:r>
              <a:rPr lang="pt-BR" sz="2700" dirty="0" err="1" smtClean="0"/>
              <a:t>Frontera</a:t>
            </a:r>
            <a:r>
              <a:rPr lang="pt-BR" sz="2700" dirty="0" smtClean="0"/>
              <a:t>. </a:t>
            </a:r>
          </a:p>
          <a:p>
            <a:r>
              <a:rPr lang="pt-BR" sz="2700" dirty="0" smtClean="0"/>
              <a:t>Singh</a:t>
            </a:r>
            <a:r>
              <a:rPr lang="pt-BR" sz="2700" dirty="0"/>
              <a:t>, V. K., Singh, P., </a:t>
            </a:r>
            <a:r>
              <a:rPr lang="pt-BR" sz="2700" dirty="0" err="1"/>
              <a:t>Karmakar</a:t>
            </a:r>
            <a:r>
              <a:rPr lang="pt-BR" sz="2700" dirty="0"/>
              <a:t>, M., Leta, J., &amp; </a:t>
            </a:r>
            <a:r>
              <a:rPr lang="pt-BR" sz="2700" dirty="0" err="1"/>
              <a:t>Mayr</a:t>
            </a:r>
            <a:r>
              <a:rPr lang="pt-BR" sz="2700" dirty="0"/>
              <a:t>, P. (2021). The </a:t>
            </a:r>
            <a:r>
              <a:rPr lang="pt-BR" sz="2700" dirty="0" err="1"/>
              <a:t>journal</a:t>
            </a:r>
            <a:r>
              <a:rPr lang="pt-BR" sz="2700" dirty="0"/>
              <a:t> </a:t>
            </a:r>
            <a:r>
              <a:rPr lang="pt-BR" sz="2700" dirty="0" err="1"/>
              <a:t>coverage</a:t>
            </a:r>
            <a:r>
              <a:rPr lang="pt-BR" sz="2700" dirty="0"/>
              <a:t> </a:t>
            </a:r>
            <a:r>
              <a:rPr lang="pt-BR" sz="2700" dirty="0" err="1"/>
              <a:t>of</a:t>
            </a:r>
            <a:r>
              <a:rPr lang="pt-BR" sz="2700" dirty="0"/>
              <a:t> Web </a:t>
            </a:r>
            <a:r>
              <a:rPr lang="pt-BR" sz="2700" dirty="0" err="1"/>
              <a:t>of</a:t>
            </a:r>
            <a:r>
              <a:rPr lang="pt-BR" sz="2700" dirty="0"/>
              <a:t> Science, </a:t>
            </a:r>
            <a:r>
              <a:rPr lang="pt-BR" sz="2700" dirty="0" err="1"/>
              <a:t>Scopus</a:t>
            </a:r>
            <a:r>
              <a:rPr lang="pt-BR" sz="2700" dirty="0"/>
              <a:t> </a:t>
            </a:r>
            <a:r>
              <a:rPr lang="pt-BR" sz="2700" dirty="0" err="1"/>
              <a:t>and</a:t>
            </a:r>
            <a:r>
              <a:rPr lang="pt-BR" sz="2700" dirty="0"/>
              <a:t> </a:t>
            </a:r>
            <a:r>
              <a:rPr lang="pt-BR" sz="2700" dirty="0" err="1"/>
              <a:t>Dimensions</a:t>
            </a:r>
            <a:r>
              <a:rPr lang="pt-BR" sz="2700" dirty="0"/>
              <a:t>: A </a:t>
            </a:r>
            <a:r>
              <a:rPr lang="pt-BR" sz="2700" dirty="0" err="1"/>
              <a:t>comparative</a:t>
            </a:r>
            <a:r>
              <a:rPr lang="pt-BR" sz="2700" dirty="0"/>
              <a:t> </a:t>
            </a:r>
            <a:r>
              <a:rPr lang="pt-BR" sz="2700" dirty="0" err="1"/>
              <a:t>analysis</a:t>
            </a:r>
            <a:r>
              <a:rPr lang="pt-BR" sz="2700" dirty="0"/>
              <a:t>. </a:t>
            </a:r>
            <a:r>
              <a:rPr lang="pt-BR" sz="2700" i="1" dirty="0" err="1"/>
              <a:t>Scientometrics</a:t>
            </a:r>
            <a:r>
              <a:rPr lang="pt-BR" sz="2700" dirty="0"/>
              <a:t>, 126, 5113-5142. </a:t>
            </a:r>
            <a:r>
              <a:rPr lang="pt-BR" sz="2700" dirty="0">
                <a:hlinkClick r:id="rId5"/>
              </a:rPr>
              <a:t>https://</a:t>
            </a:r>
            <a:r>
              <a:rPr lang="pt-BR" sz="2700" dirty="0" smtClean="0">
                <a:hlinkClick r:id="rId5"/>
              </a:rPr>
              <a:t>doi.org/10.1007/s11192-021-03948-5</a:t>
            </a:r>
            <a:r>
              <a:rPr lang="pt-BR" sz="2700" dirty="0" smtClean="0"/>
              <a:t> </a:t>
            </a:r>
            <a:endParaRPr lang="en-US" sz="27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760856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Obrigado!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3100" b="1" dirty="0" smtClean="0">
                <a:solidFill>
                  <a:srgbClr val="00B0F0"/>
                </a:solidFill>
                <a:hlinkClick r:id="rId2"/>
              </a:rPr>
              <a:t>mugnaini@usp.br</a:t>
            </a:r>
            <a:r>
              <a:rPr lang="pt-BR" sz="3100" b="1" dirty="0" smtClean="0">
                <a:solidFill>
                  <a:srgbClr val="00B0F0"/>
                </a:solidFill>
              </a:rPr>
              <a:t/>
            </a:r>
            <a:br>
              <a:rPr lang="pt-BR" sz="3100" b="1" dirty="0" smtClean="0">
                <a:solidFill>
                  <a:srgbClr val="00B0F0"/>
                </a:solidFill>
              </a:rPr>
            </a:b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55600" y="4094086"/>
            <a:ext cx="8442036" cy="1906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50000"/>
              </a:lnSpc>
              <a:spcBef>
                <a:spcPts val="2400"/>
              </a:spcBef>
              <a:spcAft>
                <a:spcPts val="600"/>
              </a:spcAft>
            </a:pPr>
            <a:r>
              <a:rPr lang="pt-BR" sz="2400" b="1" kern="0" cap="all" dirty="0" smtClean="0">
                <a:effectLst/>
                <a:latin typeface="Calibri (Corpo)"/>
              </a:rPr>
              <a:t>Agradecimentos</a:t>
            </a:r>
          </a:p>
          <a:p>
            <a:pPr indent="450215" algn="just">
              <a:lnSpc>
                <a:spcPct val="150000"/>
              </a:lnSpc>
              <a:spcAft>
                <a:spcPts val="600"/>
              </a:spcAft>
            </a:pPr>
            <a:r>
              <a:rPr lang="pt-BR" sz="2400" dirty="0" smtClean="0">
                <a:effectLst/>
                <a:latin typeface="Calibri (Corpo)"/>
                <a:ea typeface="Times New Roman" panose="02020603050405020304" pitchFamily="18" charset="0"/>
              </a:rPr>
              <a:t>CNPq (projeto n</a:t>
            </a:r>
            <a:r>
              <a:rPr lang="pt-BR" sz="2400" baseline="30000" dirty="0" smtClean="0">
                <a:effectLst/>
                <a:latin typeface="Calibri (Corpo)"/>
                <a:ea typeface="Times New Roman" panose="02020603050405020304" pitchFamily="18" charset="0"/>
              </a:rPr>
              <a:t>o</a:t>
            </a:r>
            <a:r>
              <a:rPr lang="pt-BR" sz="2400" dirty="0" smtClean="0">
                <a:effectLst/>
                <a:latin typeface="Calibri (Corpo)"/>
                <a:ea typeface="Times New Roman" panose="02020603050405020304" pitchFamily="18" charset="0"/>
              </a:rPr>
              <a:t> 308800/2022-2). </a:t>
            </a:r>
          </a:p>
          <a:p>
            <a:pPr indent="450215" algn="just">
              <a:lnSpc>
                <a:spcPct val="150000"/>
              </a:lnSpc>
              <a:spcAft>
                <a:spcPts val="600"/>
              </a:spcAft>
            </a:pPr>
            <a:endParaRPr lang="pt-BR" sz="2400" dirty="0" smtClean="0">
              <a:effectLst/>
              <a:latin typeface="Calibri (Corpo)"/>
              <a:ea typeface="Times New Roman" panose="02020603050405020304" pitchFamily="18" charset="0"/>
            </a:endParaRPr>
          </a:p>
        </p:txBody>
      </p:sp>
      <p:pic>
        <p:nvPicPr>
          <p:cNvPr id="6" name="Imagem 5" descr="USP - Brasã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55" y="136318"/>
            <a:ext cx="1736297" cy="181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995" y="4518646"/>
            <a:ext cx="1951355" cy="84963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200" b="72272"/>
          <a:stretch/>
        </p:blipFill>
        <p:spPr>
          <a:xfrm>
            <a:off x="6151761" y="80382"/>
            <a:ext cx="2926930" cy="1145921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11" name="Imagem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27"/>
          <a:stretch/>
        </p:blipFill>
        <p:spPr>
          <a:xfrm>
            <a:off x="4572000" y="6000991"/>
            <a:ext cx="4007564" cy="463420"/>
          </a:xfrm>
          <a:prstGeom prst="rect">
            <a:avLst/>
          </a:prstGeom>
        </p:spPr>
      </p:pic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t-BR" dirty="0" smtClean="0"/>
              <a:t>Análises </a:t>
            </a:r>
            <a:r>
              <a:rPr lang="pt-BR" dirty="0" err="1" smtClean="0"/>
              <a:t>bibliométricas</a:t>
            </a:r>
            <a:r>
              <a:rPr lang="pt-BR" dirty="0" smtClean="0"/>
              <a:t> em nível macro (</a:t>
            </a:r>
            <a:r>
              <a:rPr lang="pt-BR" dirty="0" err="1" smtClean="0"/>
              <a:t>déc</a:t>
            </a:r>
            <a:r>
              <a:rPr lang="pt-BR" dirty="0" smtClean="0"/>
              <a:t>. 70);</a:t>
            </a:r>
          </a:p>
          <a:p>
            <a:pPr>
              <a:spcAft>
                <a:spcPts val="600"/>
              </a:spcAft>
            </a:pPr>
            <a:r>
              <a:rPr lang="pt-BR" dirty="0" smtClean="0"/>
              <a:t>Centralidade do SCI e FI JCR;</a:t>
            </a:r>
          </a:p>
          <a:p>
            <a:pPr>
              <a:spcAft>
                <a:spcPts val="600"/>
              </a:spcAft>
            </a:pPr>
            <a:r>
              <a:rPr lang="pt-BR" dirty="0" smtClean="0"/>
              <a:t>Atualmente novas fontes e abertura de dados permitem análises </a:t>
            </a:r>
            <a:r>
              <a:rPr lang="pt-BR" dirty="0"/>
              <a:t>de citação </a:t>
            </a:r>
            <a:r>
              <a:rPr lang="pt-BR" dirty="0" smtClean="0"/>
              <a:t>com maior amplitude </a:t>
            </a:r>
            <a:r>
              <a:rPr lang="pt-BR" dirty="0"/>
              <a:t>temática e geográfica (</a:t>
            </a:r>
            <a:r>
              <a:rPr lang="pt-BR" dirty="0" err="1"/>
              <a:t>Gusenbauer</a:t>
            </a:r>
            <a:r>
              <a:rPr lang="pt-BR" dirty="0"/>
              <a:t>, 2019</a:t>
            </a:r>
            <a:r>
              <a:rPr lang="pt-BR" dirty="0" smtClean="0"/>
              <a:t>);</a:t>
            </a:r>
          </a:p>
          <a:p>
            <a:pPr>
              <a:spcAft>
                <a:spcPts val="600"/>
              </a:spcAft>
            </a:pPr>
            <a:r>
              <a:rPr lang="pt-BR" dirty="0"/>
              <a:t>Tais avanços favorecem a representatividade das análises de revistas de países não </a:t>
            </a:r>
            <a:r>
              <a:rPr lang="pt-BR" dirty="0" err="1"/>
              <a:t>anglófonos</a:t>
            </a:r>
            <a:r>
              <a:rPr lang="pt-BR" dirty="0"/>
              <a:t> (</a:t>
            </a:r>
            <a:r>
              <a:rPr lang="pt-BR" dirty="0" err="1"/>
              <a:t>Mugnaini</a:t>
            </a:r>
            <a:r>
              <a:rPr lang="pt-BR" dirty="0"/>
              <a:t> et al., 2019; Singh et al., 2021). </a:t>
            </a:r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0" y="0"/>
            <a:ext cx="7886700" cy="8418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71564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dirty="0"/>
              <a:t>Desafios e objetivo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9656" y="1219200"/>
            <a:ext cx="8984343" cy="537028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pt-BR" sz="2000" dirty="0"/>
              <a:t>No intuito de contornar a limitação imposta pela cobertura das bases de dados, os </a:t>
            </a:r>
            <a:r>
              <a:rPr lang="pt-BR" sz="2000" b="1" dirty="0"/>
              <a:t>estudos sincrônicos</a:t>
            </a:r>
            <a:r>
              <a:rPr lang="pt-BR" sz="2000" dirty="0"/>
              <a:t>, que abrangem os documentos publicados previamente (ou seja, todas as referências dos documentos), tornam-se interessantes por abranger documentos externos à </a:t>
            </a:r>
            <a:r>
              <a:rPr lang="pt-BR" sz="2000" dirty="0" smtClean="0"/>
              <a:t>base (</a:t>
            </a:r>
            <a:r>
              <a:rPr lang="pt-BR" sz="2000" dirty="0" err="1"/>
              <a:t>Khelfaoui</a:t>
            </a:r>
            <a:r>
              <a:rPr lang="pt-BR" sz="2000" dirty="0"/>
              <a:t> et al., 2020)</a:t>
            </a:r>
            <a:r>
              <a:rPr lang="pt-BR" sz="2000" dirty="0"/>
              <a:t>. </a:t>
            </a:r>
            <a:endParaRPr lang="pt-BR" sz="2000" dirty="0"/>
          </a:p>
          <a:p>
            <a:pPr>
              <a:lnSpc>
                <a:spcPct val="110000"/>
              </a:lnSpc>
            </a:pPr>
            <a:r>
              <a:rPr lang="pt-BR" sz="2000" dirty="0"/>
              <a:t>Contudo, tal vantagem é também um </a:t>
            </a:r>
            <a:r>
              <a:rPr lang="pt-BR" sz="2000" b="1" dirty="0">
                <a:solidFill>
                  <a:srgbClr val="C00000"/>
                </a:solidFill>
              </a:rPr>
              <a:t>desafio</a:t>
            </a:r>
            <a:r>
              <a:rPr lang="pt-BR" sz="2000" dirty="0"/>
              <a:t>, uma vez que as </a:t>
            </a:r>
            <a:r>
              <a:rPr lang="pt-BR" sz="2000" b="1" dirty="0"/>
              <a:t>referências bibliográficas requerem um tratamento da informação que visa a correta identificação</a:t>
            </a:r>
            <a:r>
              <a:rPr lang="pt-BR" sz="2000" dirty="0"/>
              <a:t> dos documentos citados, sendo um desafio por conta de erros: de ortografia, de normalização, homonímia e incorreta identificação das informações. </a:t>
            </a:r>
          </a:p>
          <a:p>
            <a:pPr>
              <a:lnSpc>
                <a:spcPct val="110000"/>
              </a:lnSpc>
            </a:pPr>
            <a:r>
              <a:rPr lang="pt-BR" sz="2000" b="1" dirty="0">
                <a:solidFill>
                  <a:srgbClr val="C00000"/>
                </a:solidFill>
              </a:rPr>
              <a:t>Objetivo do estudo:</a:t>
            </a:r>
            <a:r>
              <a:rPr lang="pt-BR" sz="2000" dirty="0">
                <a:solidFill>
                  <a:srgbClr val="C00000"/>
                </a:solidFill>
              </a:rPr>
              <a:t> </a:t>
            </a:r>
            <a:r>
              <a:rPr lang="pt-BR" sz="2000" dirty="0"/>
              <a:t>A partir da produção científica de autores afiliados a instituições do Brasil e da Espanha, o estudo </a:t>
            </a:r>
            <a:r>
              <a:rPr lang="pt-BR" sz="2000" dirty="0" smtClean="0"/>
              <a:t>mensurou </a:t>
            </a:r>
            <a:r>
              <a:rPr lang="pt-BR" sz="2000" dirty="0"/>
              <a:t>o consumo de revistas do próprio país, </a:t>
            </a:r>
            <a:r>
              <a:rPr lang="pt-BR" sz="2000" dirty="0" smtClean="0"/>
              <a:t>considerando: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a </a:t>
            </a:r>
            <a:r>
              <a:rPr lang="pt-BR" sz="2000" dirty="0"/>
              <a:t>tendência temporal, </a:t>
            </a:r>
            <a:endParaRPr lang="pt-BR" sz="2000" dirty="0" smtClean="0"/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o </a:t>
            </a:r>
            <a:r>
              <a:rPr lang="pt-BR" sz="2000" dirty="0"/>
              <a:t>número de </a:t>
            </a:r>
            <a:r>
              <a:rPr lang="pt-BR" sz="2000" dirty="0" smtClean="0"/>
              <a:t>países e países colaboradores no </a:t>
            </a:r>
            <a:r>
              <a:rPr lang="pt-BR" sz="2000" dirty="0"/>
              <a:t>artigo e </a:t>
            </a:r>
            <a:endParaRPr lang="pt-BR" sz="2000" dirty="0" smtClean="0"/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as </a:t>
            </a:r>
            <a:r>
              <a:rPr lang="pt-BR" sz="2000" dirty="0"/>
              <a:t>classificações temáticas da revista.</a:t>
            </a:r>
            <a:endParaRPr lang="pt-BR" sz="200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pt-BR" dirty="0" smtClean="0"/>
              <a:t>Artigos </a:t>
            </a:r>
            <a:r>
              <a:rPr lang="pt-BR" dirty="0"/>
              <a:t>originais e de revisão com pelo menos um autor de instituições do Brasil ou Espanha publicados no período de 2010 a 2022</a:t>
            </a:r>
            <a:r>
              <a:rPr lang="pt-BR" dirty="0" smtClean="0"/>
              <a:t>. Os </a:t>
            </a:r>
            <a:r>
              <a:rPr lang="pt-BR" dirty="0"/>
              <a:t>dados foram obtidos do ICSR </a:t>
            </a:r>
            <a:r>
              <a:rPr lang="pt-BR" dirty="0" err="1" smtClean="0"/>
              <a:t>Lab</a:t>
            </a:r>
            <a:r>
              <a:rPr lang="pt-BR" dirty="0" smtClean="0"/>
              <a:t> (</a:t>
            </a:r>
            <a:r>
              <a:rPr lang="pt-BR" dirty="0" err="1" smtClean="0"/>
              <a:t>Elsevier</a:t>
            </a:r>
            <a:r>
              <a:rPr lang="pt-BR" dirty="0" smtClean="0"/>
              <a:t>).</a:t>
            </a:r>
            <a:endParaRPr lang="pt-BR" dirty="0" smtClean="0"/>
          </a:p>
          <a:p>
            <a:pPr>
              <a:spcAft>
                <a:spcPts val="1200"/>
              </a:spcAft>
            </a:pPr>
            <a:r>
              <a:rPr lang="pt-BR" dirty="0" smtClean="0"/>
              <a:t>~26 </a:t>
            </a:r>
            <a:r>
              <a:rPr lang="pt-BR" dirty="0"/>
              <a:t>milhões referências </a:t>
            </a:r>
            <a:r>
              <a:rPr lang="pt-BR" dirty="0" smtClean="0"/>
              <a:t>bibliográficas de 671 mil artigos (Brasil);</a:t>
            </a:r>
          </a:p>
          <a:p>
            <a:pPr>
              <a:spcAft>
                <a:spcPts val="1200"/>
              </a:spcAft>
            </a:pPr>
            <a:r>
              <a:rPr lang="pt-BR" dirty="0" smtClean="0"/>
              <a:t>~36 milhões de </a:t>
            </a:r>
            <a:r>
              <a:rPr lang="pt-BR" dirty="0"/>
              <a:t>referências bibliográficas de </a:t>
            </a:r>
            <a:r>
              <a:rPr lang="pt-BR" dirty="0" smtClean="0"/>
              <a:t>817 </a:t>
            </a:r>
            <a:r>
              <a:rPr lang="pt-BR" dirty="0"/>
              <a:t>mil artigos </a:t>
            </a:r>
            <a:r>
              <a:rPr lang="pt-BR" dirty="0" smtClean="0"/>
              <a:t>(Espanha)</a:t>
            </a:r>
            <a:endParaRPr lang="pt-B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0" y="0"/>
            <a:ext cx="7886700" cy="8418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Metodologia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841829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0914" y="1825625"/>
            <a:ext cx="8094436" cy="4351338"/>
          </a:xfrm>
        </p:spPr>
        <p:txBody>
          <a:bodyPr>
            <a:normAutofit lnSpcReduction="10000"/>
          </a:bodyPr>
          <a:lstStyle/>
          <a:p>
            <a:r>
              <a:rPr lang="pt-BR" dirty="0"/>
              <a:t>O processo de padronização de códigos ISSN consistiu em duas etapas:</a:t>
            </a:r>
          </a:p>
          <a:p>
            <a:pPr marL="914400" lvl="1" indent="-457200">
              <a:buAutoNum type="arabicPeriod"/>
            </a:pPr>
            <a:r>
              <a:rPr lang="pt-BR" dirty="0"/>
              <a:t>utilizou-se o DOI, quando presente, para recuperação do ISSN da revista no Crossref. </a:t>
            </a:r>
          </a:p>
          <a:p>
            <a:pPr marL="914400" lvl="1" indent="-457200">
              <a:buAutoNum type="arabicPeriod"/>
            </a:pPr>
            <a:r>
              <a:rPr lang="pt-BR" dirty="0"/>
              <a:t>Caso contrário, a estratégia foi consultar dicionários para mapeamento das formas de título citadas. Nesses dicionários, os títulos oficiais estão grafados de forma completa e abreviada; também há dados dos volumes e anos associados a cada periódico. </a:t>
            </a:r>
            <a:r>
              <a:rPr lang="pt-BR" dirty="0" smtClean="0"/>
              <a:t>No </a:t>
            </a:r>
            <a:r>
              <a:rPr lang="pt-BR" dirty="0"/>
              <a:t>caso de dúvida em relação a dois ou mais códigos ISSN correspondentes a uma dada forma citada, o ano e volume foram utilizados para identificação correta do periódico</a:t>
            </a:r>
            <a:r>
              <a:rPr lang="pt-BR" dirty="0" smtClean="0"/>
              <a:t>.</a:t>
            </a:r>
          </a:p>
          <a:p>
            <a:pPr marL="457200" lvl="1" indent="0" algn="r">
              <a:buNone/>
            </a:pPr>
            <a:r>
              <a:rPr lang="pt-BR" sz="2000" dirty="0"/>
              <a:t> (</a:t>
            </a:r>
            <a:r>
              <a:rPr lang="pt-BR" sz="2000" dirty="0" err="1"/>
              <a:t>Mugnaini</a:t>
            </a:r>
            <a:r>
              <a:rPr lang="pt-BR" sz="2000" dirty="0"/>
              <a:t>, </a:t>
            </a:r>
            <a:r>
              <a:rPr lang="pt-BR" sz="2000" dirty="0" err="1"/>
              <a:t>Damaceno</a:t>
            </a:r>
            <a:r>
              <a:rPr lang="pt-BR" sz="2000" dirty="0"/>
              <a:t> &amp; </a:t>
            </a:r>
            <a:r>
              <a:rPr lang="pt-BR" sz="2000" dirty="0" err="1"/>
              <a:t>Digiampietri</a:t>
            </a:r>
            <a:r>
              <a:rPr lang="pt-BR" sz="2000" dirty="0"/>
              <a:t>, 2023</a:t>
            </a:r>
            <a:r>
              <a:rPr lang="pt-BR" sz="2000" dirty="0" smtClean="0"/>
              <a:t>)</a:t>
            </a:r>
            <a:endParaRPr lang="pt-BR" sz="200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234498"/>
            <a:ext cx="7886700" cy="650874"/>
          </a:xfrm>
        </p:spPr>
        <p:txBody>
          <a:bodyPr>
            <a:normAutofit fontScale="90000"/>
          </a:bodyPr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103086"/>
            <a:ext cx="7886700" cy="54573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3400" dirty="0"/>
              <a:t>Duas variáveis principais foram propostas, </a:t>
            </a:r>
            <a:r>
              <a:rPr lang="pt-BR" sz="3400" dirty="0" smtClean="0"/>
              <a:t>baseadas </a:t>
            </a:r>
            <a:r>
              <a:rPr lang="pt-BR" sz="3400" dirty="0"/>
              <a:t>no </a:t>
            </a:r>
            <a:endParaRPr lang="pt-BR" sz="3400" dirty="0" smtClean="0"/>
          </a:p>
          <a:p>
            <a:pPr marL="0" indent="0">
              <a:buNone/>
            </a:pPr>
            <a:r>
              <a:rPr lang="pt-BR" sz="3400" b="1" dirty="0">
                <a:solidFill>
                  <a:srgbClr val="0070C0"/>
                </a:solidFill>
              </a:rPr>
              <a:t>	</a:t>
            </a:r>
            <a:r>
              <a:rPr lang="pt-BR" sz="3400" b="1" dirty="0" smtClean="0">
                <a:solidFill>
                  <a:srgbClr val="0070C0"/>
                </a:solidFill>
              </a:rPr>
              <a:t>	% </a:t>
            </a:r>
            <a:r>
              <a:rPr lang="pt-BR" sz="3400" b="1" dirty="0">
                <a:solidFill>
                  <a:srgbClr val="0070C0"/>
                </a:solidFill>
              </a:rPr>
              <a:t>das referências de cada artigo</a:t>
            </a:r>
            <a:r>
              <a:rPr lang="pt-BR" sz="3400" dirty="0"/>
              <a:t>: </a:t>
            </a:r>
            <a:endParaRPr lang="pt-BR" sz="3400" dirty="0" smtClean="0"/>
          </a:p>
          <a:p>
            <a:pPr marL="0" indent="0">
              <a:buNone/>
            </a:pPr>
            <a:endParaRPr lang="pt-BR" sz="2100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pt-BR" dirty="0"/>
              <a:t>PAIS/TOTAL: </a:t>
            </a:r>
            <a:r>
              <a:rPr lang="pt-BR" dirty="0" smtClean="0"/>
              <a:t>		(</a:t>
            </a:r>
            <a:r>
              <a:rPr lang="pt-BR" b="1" dirty="0">
                <a:solidFill>
                  <a:srgbClr val="C00000"/>
                </a:solidFill>
              </a:rPr>
              <a:t>revistas do próprio país</a:t>
            </a:r>
            <a:r>
              <a:rPr lang="pt-BR" dirty="0"/>
              <a:t>) / </a:t>
            </a:r>
            <a:endParaRPr lang="pt-BR" dirty="0" smtClean="0"/>
          </a:p>
          <a:p>
            <a:pPr marL="0" indent="0" fontAlgn="base">
              <a:buNone/>
            </a:pPr>
            <a:r>
              <a:rPr lang="pt-BR" b="1" dirty="0" smtClean="0"/>
              <a:t>			(</a:t>
            </a:r>
            <a:r>
              <a:rPr lang="pt-BR" b="1" dirty="0"/>
              <a:t>total de revistas)</a:t>
            </a:r>
            <a:r>
              <a:rPr lang="pt-BR" dirty="0"/>
              <a:t>; 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pt-BR" dirty="0"/>
              <a:t>PAIS-NOT-INDEX/PAIS: 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(</a:t>
            </a:r>
            <a:r>
              <a:rPr lang="pt-BR" b="1" dirty="0">
                <a:solidFill>
                  <a:srgbClr val="C00000"/>
                </a:solidFill>
              </a:rPr>
              <a:t>revistas do próprio país 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não indexadas na </a:t>
            </a:r>
            <a:r>
              <a:rPr lang="pt-BR" b="1" dirty="0" err="1">
                <a:solidFill>
                  <a:schemeClr val="accent6">
                    <a:lumMod val="75000"/>
                  </a:schemeClr>
                </a:solidFill>
              </a:rPr>
              <a:t>Scopus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 ou </a:t>
            </a:r>
            <a:r>
              <a:rPr lang="pt-BR" b="1" dirty="0" err="1">
                <a:solidFill>
                  <a:schemeClr val="accent6">
                    <a:lumMod val="75000"/>
                  </a:schemeClr>
                </a:solidFill>
              </a:rPr>
              <a:t>WoS</a:t>
            </a:r>
            <a:r>
              <a:rPr lang="pt-BR" dirty="0" smtClean="0"/>
              <a:t>)/</a:t>
            </a:r>
            <a:r>
              <a:rPr lang="pt-BR" dirty="0"/>
              <a:t> 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  (</a:t>
            </a:r>
            <a:r>
              <a:rPr lang="pt-BR" dirty="0"/>
              <a:t>total de </a:t>
            </a:r>
            <a:r>
              <a:rPr lang="pt-BR" b="1" dirty="0">
                <a:solidFill>
                  <a:srgbClr val="C00000"/>
                </a:solidFill>
              </a:rPr>
              <a:t>revistas do próprio país</a:t>
            </a:r>
            <a:r>
              <a:rPr lang="pt-BR" dirty="0"/>
              <a:t>)</a:t>
            </a:r>
            <a:endParaRPr lang="pt-BR" dirty="0"/>
          </a:p>
          <a:p>
            <a:endParaRPr lang="pt-BR" sz="1400" dirty="0" smtClean="0"/>
          </a:p>
          <a:p>
            <a:pPr marL="0" indent="0">
              <a:buNone/>
            </a:pPr>
            <a:r>
              <a:rPr lang="pt-BR" dirty="0"/>
              <a:t>V</a:t>
            </a:r>
            <a:r>
              <a:rPr lang="pt-BR" dirty="0" smtClean="0"/>
              <a:t>ariáveis secundárias: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2600" dirty="0"/>
              <a:t>ano de publicação, </a:t>
            </a:r>
            <a:endParaRPr lang="pt-BR" sz="2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2600" dirty="0" smtClean="0"/>
              <a:t>número </a:t>
            </a:r>
            <a:r>
              <a:rPr lang="pt-BR" sz="2600" dirty="0"/>
              <a:t>de países assinando o artigo e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2600" dirty="0" smtClean="0"/>
              <a:t>classificações </a:t>
            </a:r>
            <a:r>
              <a:rPr lang="pt-BR" sz="2600" dirty="0"/>
              <a:t>temáticas da </a:t>
            </a:r>
            <a:r>
              <a:rPr lang="pt-BR" sz="2600" dirty="0" smtClean="0"/>
              <a:t>revista.</a:t>
            </a:r>
            <a:endParaRPr lang="pt-BR" sz="2600" dirty="0"/>
          </a:p>
          <a:p>
            <a:pPr marL="0" indent="0">
              <a:buNone/>
            </a:pPr>
            <a:r>
              <a:rPr lang="pt-BR" dirty="0"/>
              <a:t>Suas categorias foram analisadas aplicando a média do valor do percentual das referências correspondentes a revistas do próprio </a:t>
            </a:r>
            <a:r>
              <a:rPr lang="pt-BR" dirty="0" smtClean="0"/>
              <a:t>país.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953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65087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493486" y="5428341"/>
            <a:ext cx="8360228" cy="92801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t-BR" sz="1800" b="1" i="1" dirty="0"/>
              <a:t>Figura 1: </a:t>
            </a:r>
            <a:r>
              <a:rPr lang="pt-BR" sz="1800" i="1" dirty="0"/>
              <a:t>Média do percentual de PAIS/TOTAL e PAIS-NOT-INDEX/PAIS, nas referências dos artigos de Brasil e Espanha, segundo ano de publicação - período 2010-2022</a:t>
            </a:r>
            <a:endParaRPr lang="pt-BR" sz="18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486" y="774570"/>
            <a:ext cx="7750628" cy="4464014"/>
          </a:xfrm>
          <a:prstGeom prst="rect">
            <a:avLst/>
          </a:prstGeom>
        </p:spPr>
      </p:pic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Mugnaini et al. - CRECS 2024 (Arequipa, Perú)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65087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0" y="1792515"/>
            <a:ext cx="2743200" cy="506548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t-BR" sz="1800" b="1" i="1" dirty="0"/>
              <a:t>Figura </a:t>
            </a:r>
            <a:r>
              <a:rPr lang="pt-BR" sz="1800" b="1" i="1" dirty="0" smtClean="0"/>
              <a:t>2: </a:t>
            </a:r>
            <a:r>
              <a:rPr lang="pt-BR" sz="2000" i="1" dirty="0"/>
              <a:t>Média do percentual de PAIS/TOTAL e PAIS-NOT-INDEX/PAIS, nas referências dos artigos de Brasil e Espanha, segundo área de classificação (</a:t>
            </a:r>
            <a:r>
              <a:rPr lang="pt-BR" sz="2000" i="1" dirty="0" err="1"/>
              <a:t>Scopus</a:t>
            </a:r>
            <a:r>
              <a:rPr lang="pt-BR" sz="2000" i="1" dirty="0"/>
              <a:t>/ASJC) da revista </a:t>
            </a:r>
            <a:endParaRPr lang="pt-BR" sz="12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400" y="0"/>
            <a:ext cx="6453441" cy="688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95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65087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362856" y="5451914"/>
            <a:ext cx="8505371" cy="9044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1700" b="1" i="1" dirty="0"/>
              <a:t>Figura </a:t>
            </a:r>
            <a:r>
              <a:rPr lang="pt-BR" sz="1700" b="1" i="1" dirty="0" smtClean="0"/>
              <a:t>2: </a:t>
            </a:r>
            <a:r>
              <a:rPr lang="pt-BR" sz="1700" i="1" dirty="0"/>
              <a:t>Média do percentual de PAIS/TOTAL e PAIS-NOT-INDEX/PAIS, nas referências dos artigos de Brasil e Espanha, segundo número de países assinando o artigo - período 2010-2022</a:t>
            </a:r>
            <a:r>
              <a:rPr lang="pt-BR" sz="1700" dirty="0"/>
              <a:t> </a:t>
            </a:r>
            <a:endParaRPr lang="pt-BR" sz="17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619" y="834102"/>
            <a:ext cx="6712465" cy="4434584"/>
          </a:xfrm>
          <a:prstGeom prst="rect">
            <a:avLst/>
          </a:prstGeom>
        </p:spPr>
      </p:pic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Mugnaini et al. - CRECS 2024 (Arequipa, Perú)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16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</TotalTime>
  <Words>916</Words>
  <Application>Microsoft Office PowerPoint</Application>
  <PresentationFormat>Apresentação na tela (4:3)</PresentationFormat>
  <Paragraphs>73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(Corpo)</vt:lpstr>
      <vt:lpstr>Calibri Light</vt:lpstr>
      <vt:lpstr>Times New Roman</vt:lpstr>
      <vt:lpstr>Wingdings</vt:lpstr>
      <vt:lpstr>Tema do Office</vt:lpstr>
      <vt:lpstr>O consumo de revistas do próprio país  na pesquisa de Brasil e Espanha</vt:lpstr>
      <vt:lpstr>Apresentação do PowerPoint</vt:lpstr>
      <vt:lpstr>Desafios e objetivo</vt:lpstr>
      <vt:lpstr>Apresentação do PowerPoint</vt:lpstr>
      <vt:lpstr>Metodologia</vt:lpstr>
      <vt:lpstr>Metodologia</vt:lpstr>
      <vt:lpstr>Resultados</vt:lpstr>
      <vt:lpstr>Resultados</vt:lpstr>
      <vt:lpstr>Resultados</vt:lpstr>
      <vt:lpstr>Apresentação do PowerPoint</vt:lpstr>
      <vt:lpstr>Considerações finais</vt:lpstr>
      <vt:lpstr>Apresentação do PowerPoint</vt:lpstr>
      <vt:lpstr>Obrigado!  mugnaini@usp.br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Rogerio</dc:creator>
  <cp:lastModifiedBy>Revisor</cp:lastModifiedBy>
  <cp:revision>94</cp:revision>
  <dcterms:created xsi:type="dcterms:W3CDTF">2016-07-04T00:34:00Z</dcterms:created>
  <dcterms:modified xsi:type="dcterms:W3CDTF">2024-04-30T21:03:15Z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B7B2FEDD77C1492D9EFBB58BBAA3894A</vt:lpwstr>
  </property>
  <property fmtid="{D5CDD505-2E9C-101B-9397-08002B2CF9AE}" pid="3" name="KSOProductBuildVer">
    <vt:lpwstr>1033-11.2.0.11225</vt:lpwstr>
  </property>
</Properties>
</file>