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70" r:id="rId5"/>
    <p:sldId id="271" r:id="rId6"/>
    <p:sldId id="272" r:id="rId7"/>
    <p:sldId id="273" r:id="rId8"/>
    <p:sldId id="274" r:id="rId9"/>
    <p:sldId id="281" r:id="rId10"/>
    <p:sldId id="276" r:id="rId11"/>
    <p:sldId id="275" r:id="rId12"/>
    <p:sldId id="278" r:id="rId13"/>
    <p:sldId id="279" r:id="rId14"/>
    <p:sldId id="280" r:id="rId15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59"/>
    <a:srgbClr val="D301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eidys Artigas" userId="5fe7da85ecb30d32" providerId="LiveId" clId="{2DAFE4D5-2BD0-41DC-8A43-522100CA1C36}"/>
    <pc:docChg chg="modSld">
      <pc:chgData name="Wileidys Artigas" userId="5fe7da85ecb30d32" providerId="LiveId" clId="{2DAFE4D5-2BD0-41DC-8A43-522100CA1C36}" dt="2024-05-01T13:52:38.567" v="36" actId="20577"/>
      <pc:docMkLst>
        <pc:docMk/>
      </pc:docMkLst>
      <pc:sldChg chg="modSp mod">
        <pc:chgData name="Wileidys Artigas" userId="5fe7da85ecb30d32" providerId="LiveId" clId="{2DAFE4D5-2BD0-41DC-8A43-522100CA1C36}" dt="2024-05-01T13:52:38.567" v="36" actId="20577"/>
        <pc:sldMkLst>
          <pc:docMk/>
          <pc:sldMk cId="3661755840" sldId="281"/>
        </pc:sldMkLst>
        <pc:graphicFrameChg chg="modGraphic">
          <ac:chgData name="Wileidys Artigas" userId="5fe7da85ecb30d32" providerId="LiveId" clId="{2DAFE4D5-2BD0-41DC-8A43-522100CA1C36}" dt="2024-05-01T13:52:38.567" v="36" actId="20577"/>
          <ac:graphicFrameMkLst>
            <pc:docMk/>
            <pc:sldMk cId="3661755840" sldId="281"/>
            <ac:graphicFrameMk id="4" creationId="{060E34D3-2A24-279E-B5D5-126E4E4F5C0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09A0-EE96-7B7A-6890-E0D3DB905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12D26-CD74-658A-B467-71DA0A292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D57DB-0978-1A07-3207-59D4A12D8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67678-CE5D-B725-20FB-764E6635F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F1D54-A175-45F1-56C3-A07006D2C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2218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6091D-F22E-8714-9BB9-6731E8347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5DE6A-189D-2F19-B763-866C07DCF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92767-8F94-761C-4EA1-DDBC8DB3F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A11B2-38D6-E79B-E845-D6DB5D6DF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95C21-1615-C8EA-DE30-85672E03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7000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4D31E7-3FF8-02C6-5FC6-DE09425757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BC883C-4241-B86A-C5B4-C7C05A237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325C0-DC18-E5B8-0A59-48A636514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924E9-59EB-FDBA-AC23-F6E742FC5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87E26-6F7D-A290-035D-6002041D8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5659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FDA1B-F054-7FD5-CC2E-59BCF630A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F4427-AA6F-F017-05D4-618B76E88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7642F-01F4-BF84-E9C9-B5D723FC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BA158-C219-B424-5F97-D0148C228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2A639-9DFB-1097-33D2-227D7011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9066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4ABEE-6517-D68D-04E0-1EF03BAE8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577906-2247-90B3-A797-CF95DDF2D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44037-D927-0728-0E39-B28475D33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61D99-7B09-353C-074D-910C0A175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3D7ED-F6AF-317D-9527-4F99AFFED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9539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0DE49-8F29-AADF-B871-77227FDD4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F9521-6042-B8F6-64E6-90F2AD5BF3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E17A3-6D38-87CF-DF2C-FBE1FCE50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E5A6A-408D-CA84-0D4F-FE4CEAF02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CACB53-F3A6-7A62-F3A1-CCF1AC5F6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543F7C-B19B-1536-68A3-F33512642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31361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00C95-9586-1072-4FE1-D25006055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78865-5150-D6AC-47BA-C1781255E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066480-F7FB-37B2-17FD-4C3DF8F6B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686EE7-3916-AC54-426F-ABD8085B66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85BFE6-4D7F-D695-3BD5-EC9EF1B3FB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2BA2C6-2E5F-96E6-15DE-3EE584572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792E2C-56D6-E308-6B09-B3422927C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AFAE51-2A20-4D4E-AF96-E406C59AF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4773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CE0E9-E3CA-E3BC-6F97-DE4A7735A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62E321-122C-5069-D41D-913ED9AB8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32DCBA-8AE6-606D-7D27-313B51D3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BFA516-3CA8-25F6-498C-4A6EDE52C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6572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F6BA1D-2219-DFA4-356F-3F33DE3F4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B63C39-F9DB-89F6-C5CB-196351BB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970D9-B301-8F07-14A1-A1725E185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6224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D381D-91F3-62C0-77C2-081529D30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FE97E-D4F8-3448-61BA-2BD8D3A09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98CFAC-570B-E234-C95B-B6CE08500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138A2-D386-8C67-0BFB-78BC3581B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FBE99-E5BC-3937-9D00-B7949B051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BA874-C45B-C7CE-F6CB-A311F8480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9970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9C3F6-3A8F-7A0A-E8E2-72238EB9F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7005FE-66DD-FE4B-F49B-2AF8AC85F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EEF70-080C-CC52-DDB4-74902CF79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06D9D0-C05F-C320-1287-506805729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45444-D2A7-D5C4-77B1-FB4F9C0D7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9D380-283E-4C4D-FDFB-CC2220464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87638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45C16D-A679-6BEC-0890-0BBCE8F1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27A5F-58DA-CED6-DC02-C187AC757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B12F0-BF2A-A1B8-1E4C-0164DE35E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286F5F-806C-4757-B391-A76B83238191}" type="datetimeFigureOut">
              <a:rPr lang="es-US" smtClean="0"/>
              <a:t>5/1/2024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AA83E-D972-267E-6552-FF0DA4B09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F1F8A-55A9-38F7-BF33-5EAB2D89D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EAAEA-F3D6-4262-807C-F164063B411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4105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jsalas@ucv.edu.pe" TargetMode="External"/><Relationship Id="rId5" Type="http://schemas.openxmlformats.org/officeDocument/2006/relationships/hyperlink" Target="mailto:jacunaz@ucv.edu.pe" TargetMode="External"/><Relationship Id="rId4" Type="http://schemas.openxmlformats.org/officeDocument/2006/relationships/hyperlink" Target="mailto:wileartigas@gmail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96CC294-9898-F764-ADBE-815770A3D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75855" y="2959062"/>
            <a:ext cx="3131130" cy="939876"/>
          </a:xfrm>
          <a:prstGeom prst="rect">
            <a:avLst/>
          </a:prstGeom>
        </p:spPr>
      </p:pic>
      <p:pic>
        <p:nvPicPr>
          <p:cNvPr id="9" name="Picture 8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CCCD2DC4-6C2C-A9F2-5FDF-43BC87F65C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581" y="2901899"/>
            <a:ext cx="2394069" cy="93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268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96CC294-9898-F764-ADBE-815770A3D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59CDBD-E35C-8223-6CE2-645F2FB858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914485"/>
              </p:ext>
            </p:extLst>
          </p:nvPr>
        </p:nvGraphicFramePr>
        <p:xfrm>
          <a:off x="1981200" y="1817211"/>
          <a:ext cx="8229600" cy="32235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94866266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444119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4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Anteriormente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4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Modificado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9846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000" dirty="0">
                          <a:solidFill>
                            <a:schemeClr val="bg1"/>
                          </a:solidFill>
                        </a:rPr>
                        <a:t>Las políticas editoriales podían ser establecidas por cada revista de acuerdo a los parámetros internacionales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000" dirty="0">
                          <a:solidFill>
                            <a:schemeClr val="bg1"/>
                          </a:solidFill>
                        </a:rPr>
                        <a:t>Las políticas editoriales son establecidas por la Universidad y pueden ser compartidas por las revistas.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9410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000" dirty="0">
                          <a:solidFill>
                            <a:schemeClr val="bg1"/>
                          </a:solidFill>
                        </a:rPr>
                        <a:t>Las revistas dependían de la Facultad relacionada al área del conocimiento.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000" dirty="0">
                          <a:solidFill>
                            <a:schemeClr val="bg1"/>
                          </a:solidFill>
                        </a:rPr>
                        <a:t>Las revistas forman parte del Centro de Difusión Científica y Cultural de la Universidad (Antiguo fondo editorial).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5032218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0E27C91-1B15-B7CB-7ACB-B00800A27C7A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B97048-F0BB-D832-A6FE-E7FE9FA69B25}"/>
              </a:ext>
            </a:extLst>
          </p:cNvPr>
          <p:cNvSpPr txBox="1"/>
          <p:nvPr/>
        </p:nvSpPr>
        <p:spPr>
          <a:xfrm>
            <a:off x="1607820" y="772235"/>
            <a:ext cx="8976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Avance en la Directiva de Revistas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97947E-B496-9D36-FBCE-3AC4713D273E}"/>
              </a:ext>
            </a:extLst>
          </p:cNvPr>
          <p:cNvSpPr txBox="1"/>
          <p:nvPr/>
        </p:nvSpPr>
        <p:spPr>
          <a:xfrm>
            <a:off x="1981200" y="5116269"/>
            <a:ext cx="115824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Continúa </a:t>
            </a:r>
            <a:r>
              <a:rPr lang="en-US" sz="110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&gt;&gt;</a:t>
            </a:r>
            <a:endParaRPr lang="es-419" sz="1100" dirty="0">
              <a:solidFill>
                <a:schemeClr val="accent5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A0DF2CF3-8EAB-C829-F213-2CA0BE5F1A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731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96CC294-9898-F764-ADBE-815770A3D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59CDBD-E35C-8223-6CE2-645F2FB858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031148"/>
              </p:ext>
            </p:extLst>
          </p:nvPr>
        </p:nvGraphicFramePr>
        <p:xfrm>
          <a:off x="1981200" y="1817211"/>
          <a:ext cx="8229600" cy="32235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94866266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444119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4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Anteriormente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4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Modificado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9846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000" dirty="0">
                          <a:solidFill>
                            <a:schemeClr val="bg1"/>
                          </a:solidFill>
                        </a:rPr>
                        <a:t>No existían condiciones de permanencia.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000" dirty="0">
                          <a:solidFill>
                            <a:schemeClr val="bg1"/>
                          </a:solidFill>
                        </a:rPr>
                        <a:t>La universidad establece las condiciones para garantizar un uso adecuado de los recursos electrónicos. 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7528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000" dirty="0">
                          <a:solidFill>
                            <a:schemeClr val="bg1"/>
                          </a:solidFill>
                        </a:rPr>
                        <a:t>No existía una Unidad de Gestión Tecnológica o apoyo a revistas.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600"/>
                        </a:lnSpc>
                      </a:pPr>
                      <a:r>
                        <a:rPr lang="es-US" sz="2000" dirty="0">
                          <a:solidFill>
                            <a:schemeClr val="bg1"/>
                          </a:solidFill>
                        </a:rPr>
                        <a:t>Se establece como garante de la calidad de los procesos editoriales y se agregan servicios de diseño, traducción, entre otros.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617069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0E27C91-1B15-B7CB-7ACB-B00800A27C7A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F4A4BD-7E22-A27C-B766-424D17967AF1}"/>
              </a:ext>
            </a:extLst>
          </p:cNvPr>
          <p:cNvSpPr txBox="1"/>
          <p:nvPr/>
        </p:nvSpPr>
        <p:spPr>
          <a:xfrm>
            <a:off x="1607820" y="772235"/>
            <a:ext cx="8976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Avance en la Directiva de Revistas</a:t>
            </a:r>
          </a:p>
        </p:txBody>
      </p:sp>
      <p:pic>
        <p:nvPicPr>
          <p:cNvPr id="2" name="Picture 1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C1E2474A-40F2-FC73-9F93-CD3355F021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338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96CC294-9898-F764-ADBE-815770A3D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E27C91-1B15-B7CB-7ACB-B00800A27C7A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F69DEB-95B3-807A-0581-8167BC761A05}"/>
              </a:ext>
            </a:extLst>
          </p:cNvPr>
          <p:cNvSpPr txBox="1"/>
          <p:nvPr/>
        </p:nvSpPr>
        <p:spPr>
          <a:xfrm>
            <a:off x="1051560" y="1599188"/>
            <a:ext cx="7970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Conclusiones y destacado final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766CB8-5904-4955-7589-D85A00B652A4}"/>
              </a:ext>
            </a:extLst>
          </p:cNvPr>
          <p:cNvSpPr txBox="1"/>
          <p:nvPr/>
        </p:nvSpPr>
        <p:spPr>
          <a:xfrm>
            <a:off x="1051560" y="2307074"/>
            <a:ext cx="90525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419" sz="2400" dirty="0">
                <a:solidFill>
                  <a:schemeClr val="bg1"/>
                </a:solidFill>
              </a:rPr>
              <a:t>Entre los resultados a mostrar se encuentran: 4 revistas se encuentran en DOAJ (</a:t>
            </a:r>
            <a:r>
              <a:rPr lang="es-419" sz="2400" dirty="0" err="1">
                <a:solidFill>
                  <a:schemeClr val="bg1"/>
                </a:solidFill>
              </a:rPr>
              <a:t>Espergesia</a:t>
            </a:r>
            <a:r>
              <a:rPr lang="es-419" sz="2400" dirty="0">
                <a:solidFill>
                  <a:schemeClr val="bg1"/>
                </a:solidFill>
              </a:rPr>
              <a:t>, UCV </a:t>
            </a:r>
            <a:r>
              <a:rPr lang="es-419" sz="2400" dirty="0" err="1">
                <a:solidFill>
                  <a:schemeClr val="bg1"/>
                </a:solidFill>
              </a:rPr>
              <a:t>Scientia</a:t>
            </a:r>
            <a:r>
              <a:rPr lang="es-419" sz="2400" dirty="0">
                <a:solidFill>
                  <a:schemeClr val="bg1"/>
                </a:solidFill>
              </a:rPr>
              <a:t>, </a:t>
            </a:r>
            <a:r>
              <a:rPr lang="es-419" sz="2400" dirty="0" err="1">
                <a:solidFill>
                  <a:schemeClr val="bg1"/>
                </a:solidFill>
              </a:rPr>
              <a:t>Eduser</a:t>
            </a:r>
            <a:r>
              <a:rPr lang="es-419" sz="2400" dirty="0">
                <a:solidFill>
                  <a:schemeClr val="bg1"/>
                </a:solidFill>
              </a:rPr>
              <a:t> y </a:t>
            </a:r>
            <a:r>
              <a:rPr lang="es-419" sz="2400" dirty="0" err="1">
                <a:solidFill>
                  <a:schemeClr val="bg1"/>
                </a:solidFill>
              </a:rPr>
              <a:t>Psiquemag</a:t>
            </a:r>
            <a:r>
              <a:rPr lang="es-419" sz="2400" dirty="0">
                <a:solidFill>
                  <a:schemeClr val="bg1"/>
                </a:solidFill>
              </a:rPr>
              <a:t>) y 4 en </a:t>
            </a:r>
            <a:r>
              <a:rPr lang="es-419" sz="2400" dirty="0" err="1">
                <a:solidFill>
                  <a:schemeClr val="bg1"/>
                </a:solidFill>
              </a:rPr>
              <a:t>Latindex</a:t>
            </a:r>
            <a:r>
              <a:rPr lang="es-419" sz="2400" dirty="0">
                <a:solidFill>
                  <a:schemeClr val="bg1"/>
                </a:solidFill>
              </a:rPr>
              <a:t> 2.0 (</a:t>
            </a:r>
            <a:r>
              <a:rPr lang="es-419" sz="2400" dirty="0" err="1">
                <a:solidFill>
                  <a:schemeClr val="bg1"/>
                </a:solidFill>
              </a:rPr>
              <a:t>Espergesia</a:t>
            </a:r>
            <a:r>
              <a:rPr lang="es-419" sz="2400" dirty="0">
                <a:solidFill>
                  <a:schemeClr val="bg1"/>
                </a:solidFill>
              </a:rPr>
              <a:t>, UCV </a:t>
            </a:r>
            <a:r>
              <a:rPr lang="es-419" sz="2400" dirty="0" err="1">
                <a:solidFill>
                  <a:schemeClr val="bg1"/>
                </a:solidFill>
              </a:rPr>
              <a:t>Scientia</a:t>
            </a:r>
            <a:r>
              <a:rPr lang="es-419" sz="2400" dirty="0">
                <a:solidFill>
                  <a:schemeClr val="bg1"/>
                </a:solidFill>
              </a:rPr>
              <a:t>, </a:t>
            </a:r>
            <a:r>
              <a:rPr lang="es-419" sz="2400" dirty="0" err="1">
                <a:solidFill>
                  <a:schemeClr val="bg1"/>
                </a:solidFill>
              </a:rPr>
              <a:t>Eduser</a:t>
            </a:r>
            <a:r>
              <a:rPr lang="es-419" sz="2400" dirty="0">
                <a:solidFill>
                  <a:schemeClr val="bg1"/>
                </a:solidFill>
              </a:rPr>
              <a:t> y </a:t>
            </a:r>
            <a:r>
              <a:rPr lang="es-419" sz="2400" dirty="0" err="1">
                <a:solidFill>
                  <a:schemeClr val="bg1"/>
                </a:solidFill>
              </a:rPr>
              <a:t>Psiquemag</a:t>
            </a:r>
            <a:r>
              <a:rPr lang="es-419" sz="2400" dirty="0">
                <a:solidFill>
                  <a:schemeClr val="bg1"/>
                </a:solidFill>
              </a:rPr>
              <a:t>), 7 revistas tienen registrados sus políticas de acceso abierto en Sherpa Romeo (</a:t>
            </a:r>
            <a:r>
              <a:rPr lang="es-419" sz="2400" dirty="0" err="1">
                <a:solidFill>
                  <a:schemeClr val="bg1"/>
                </a:solidFill>
              </a:rPr>
              <a:t>Espergesia</a:t>
            </a:r>
            <a:r>
              <a:rPr lang="es-419" sz="2400" dirty="0">
                <a:solidFill>
                  <a:schemeClr val="bg1"/>
                </a:solidFill>
              </a:rPr>
              <a:t>, </a:t>
            </a:r>
            <a:r>
              <a:rPr lang="es-419" sz="2400" dirty="0" err="1">
                <a:solidFill>
                  <a:schemeClr val="bg1"/>
                </a:solidFill>
              </a:rPr>
              <a:t>INGnosis</a:t>
            </a:r>
            <a:r>
              <a:rPr lang="es-419" sz="2400" dirty="0">
                <a:solidFill>
                  <a:schemeClr val="bg1"/>
                </a:solidFill>
              </a:rPr>
              <a:t>, </a:t>
            </a:r>
            <a:r>
              <a:rPr lang="es-419" sz="2400" dirty="0" err="1">
                <a:solidFill>
                  <a:schemeClr val="bg1"/>
                </a:solidFill>
              </a:rPr>
              <a:t>Psiquemag</a:t>
            </a:r>
            <a:r>
              <a:rPr lang="es-419" sz="2400" dirty="0">
                <a:solidFill>
                  <a:schemeClr val="bg1"/>
                </a:solidFill>
              </a:rPr>
              <a:t>, REGUNT: Gestión y Gobernabilidad, </a:t>
            </a:r>
            <a:r>
              <a:rPr lang="es-419" sz="2400" dirty="0" err="1">
                <a:solidFill>
                  <a:schemeClr val="bg1"/>
                </a:solidFill>
              </a:rPr>
              <a:t>Jang</a:t>
            </a:r>
            <a:r>
              <a:rPr lang="es-419" sz="2400" dirty="0">
                <a:solidFill>
                  <a:schemeClr val="bg1"/>
                </a:solidFill>
              </a:rPr>
              <a:t>: Revista de Investigación de Estudiantes de Psicología, UCV Hacer y UCV-</a:t>
            </a:r>
            <a:r>
              <a:rPr lang="es-419" sz="2400" dirty="0" err="1">
                <a:solidFill>
                  <a:schemeClr val="bg1"/>
                </a:solidFill>
              </a:rPr>
              <a:t>Scientia</a:t>
            </a:r>
            <a:r>
              <a:rPr lang="es-419" sz="2400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3" name="Picture 2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898FC9D8-A07D-41F3-2370-B374CC7D40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812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96CC294-9898-F764-ADBE-815770A3D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E27C91-1B15-B7CB-7ACB-B00800A27C7A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F69DEB-95B3-807A-0581-8167BC761A05}"/>
              </a:ext>
            </a:extLst>
          </p:cNvPr>
          <p:cNvSpPr txBox="1"/>
          <p:nvPr/>
        </p:nvSpPr>
        <p:spPr>
          <a:xfrm>
            <a:off x="1051560" y="1599188"/>
            <a:ext cx="7970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Conclusiones y destacado final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766CB8-5904-4955-7589-D85A00B652A4}"/>
              </a:ext>
            </a:extLst>
          </p:cNvPr>
          <p:cNvSpPr txBox="1"/>
          <p:nvPr/>
        </p:nvSpPr>
        <p:spPr>
          <a:xfrm>
            <a:off x="1051560" y="2307074"/>
            <a:ext cx="90525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419" sz="2400" dirty="0">
                <a:solidFill>
                  <a:schemeClr val="bg1"/>
                </a:solidFill>
              </a:rPr>
              <a:t>Se está trabajando con la consolidación de las políticas editoriales de la universidad, de manera que exista un lineamiento institucional sobre la mejora, desarrollo, promoción e incluso descontinuación de estas. Se espera seguir avanzando con miras a la mejora de los procesos y postulación a índices internacionales de impacto (</a:t>
            </a:r>
            <a:r>
              <a:rPr lang="es-419" sz="2400" dirty="0" err="1">
                <a:solidFill>
                  <a:schemeClr val="bg1"/>
                </a:solidFill>
              </a:rPr>
              <a:t>WoS</a:t>
            </a:r>
            <a:r>
              <a:rPr lang="es-419" sz="2400" dirty="0">
                <a:solidFill>
                  <a:schemeClr val="bg1"/>
                </a:solidFill>
              </a:rPr>
              <a:t> y </a:t>
            </a:r>
            <a:r>
              <a:rPr lang="es-419" sz="2400" dirty="0" err="1">
                <a:solidFill>
                  <a:schemeClr val="bg1"/>
                </a:solidFill>
              </a:rPr>
              <a:t>Scopus</a:t>
            </a:r>
            <a:r>
              <a:rPr lang="es-419" sz="2400" dirty="0">
                <a:solidFill>
                  <a:schemeClr val="bg1"/>
                </a:solidFill>
              </a:rPr>
              <a:t>) a medida que cada revista se encuentre preparada para ello</a:t>
            </a:r>
          </a:p>
        </p:txBody>
      </p:sp>
      <p:pic>
        <p:nvPicPr>
          <p:cNvPr id="3" name="Picture 2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238E9DFC-BC80-AFE9-BD2F-CD21F6A454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138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C7270E64-5A58-7CBD-5E21-FCBD498F3D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2956"/>
          <a:stretch/>
        </p:blipFill>
        <p:spPr>
          <a:xfrm>
            <a:off x="530781" y="4666913"/>
            <a:ext cx="429339" cy="4765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1C757C-A262-1DED-0234-D44C445E1C08}"/>
              </a:ext>
            </a:extLst>
          </p:cNvPr>
          <p:cNvSpPr txBox="1"/>
          <p:nvPr/>
        </p:nvSpPr>
        <p:spPr>
          <a:xfrm>
            <a:off x="435188" y="5284667"/>
            <a:ext cx="22394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900" dirty="0">
                <a:solidFill>
                  <a:srgbClr val="002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los derechos reservados</a:t>
            </a:r>
          </a:p>
          <a:p>
            <a:r>
              <a:rPr lang="es-US" sz="900" dirty="0">
                <a:solidFill>
                  <a:srgbClr val="002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 César Vallejo, 2024</a:t>
            </a:r>
            <a:endParaRPr lang="es-419" sz="900" dirty="0">
              <a:solidFill>
                <a:srgbClr val="002F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24A61F-8769-7426-53AB-1418C53A8547}"/>
              </a:ext>
            </a:extLst>
          </p:cNvPr>
          <p:cNvSpPr txBox="1"/>
          <p:nvPr/>
        </p:nvSpPr>
        <p:spPr>
          <a:xfrm>
            <a:off x="3048000" y="310583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3600" b="1" dirty="0">
                <a:solidFill>
                  <a:srgbClr val="002F59"/>
                </a:solidFill>
              </a:rPr>
              <a:t>ucv.edu.pe</a:t>
            </a:r>
          </a:p>
        </p:txBody>
      </p:sp>
    </p:spTree>
    <p:extLst>
      <p:ext uri="{BB962C8B-B14F-4D97-AF65-F5344CB8AC3E}">
        <p14:creationId xmlns:p14="http://schemas.microsoft.com/office/powerpoint/2010/main" val="435672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596CC294-9898-F764-ADBE-815770A3D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31ED7C-BD03-B952-23F3-F854A612C0AC}"/>
              </a:ext>
            </a:extLst>
          </p:cNvPr>
          <p:cNvSpPr txBox="1"/>
          <p:nvPr/>
        </p:nvSpPr>
        <p:spPr>
          <a:xfrm>
            <a:off x="827115" y="2085966"/>
            <a:ext cx="98561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3200" b="1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</a:t>
            </a:r>
            <a:r>
              <a:rPr lang="es-US" sz="32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UNA LECCIÓN DE REFORMA DE POLÍTICAS EDITORIALES</a:t>
            </a:r>
            <a:endParaRPr lang="es-419" sz="3200" b="1" dirty="0">
              <a:solidFill>
                <a:schemeClr val="accent1">
                  <a:lumMod val="40000"/>
                  <a:lumOff val="6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994C30-78E0-E114-E2E0-77FB42D897BB}"/>
              </a:ext>
            </a:extLst>
          </p:cNvPr>
          <p:cNvSpPr txBox="1"/>
          <p:nvPr/>
        </p:nvSpPr>
        <p:spPr>
          <a:xfrm>
            <a:off x="1287704" y="4551918"/>
            <a:ext cx="2620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Wileidys Artigas</a:t>
            </a:r>
          </a:p>
          <a:p>
            <a:r>
              <a:rPr lang="es-US" sz="10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Directora de High Rate Consulting, USA</a:t>
            </a:r>
          </a:p>
          <a:p>
            <a:r>
              <a:rPr lang="es-US" sz="10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Miembro fundador de Weeditors.org</a:t>
            </a:r>
          </a:p>
          <a:p>
            <a:r>
              <a:rPr lang="es-US" sz="1000" u="sng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wileartigas@gmail.com</a:t>
            </a:r>
            <a:r>
              <a:rPr lang="es-US" sz="10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9B1FB-CE7E-E8DD-61EC-4C49C076E430}"/>
              </a:ext>
            </a:extLst>
          </p:cNvPr>
          <p:cNvSpPr txBox="1"/>
          <p:nvPr/>
        </p:nvSpPr>
        <p:spPr>
          <a:xfrm>
            <a:off x="3908057" y="4551918"/>
            <a:ext cx="313020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Joel Acuña Zavaleta</a:t>
            </a:r>
          </a:p>
          <a:p>
            <a:r>
              <a:rPr lang="es-419" sz="1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Director del Centro de Difusión Científica</a:t>
            </a:r>
          </a:p>
          <a:p>
            <a:r>
              <a:rPr lang="es-419" sz="1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y Tecnológica de la Universidad César Vallejo</a:t>
            </a:r>
          </a:p>
          <a:p>
            <a:r>
              <a:rPr lang="es-419" sz="1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jacunaz@ucv.edu.pe</a:t>
            </a:r>
            <a:endParaRPr lang="pt-BR" sz="1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B8E763-452C-059F-0881-2D2E8B7C0487}"/>
              </a:ext>
            </a:extLst>
          </p:cNvPr>
          <p:cNvSpPr txBox="1"/>
          <p:nvPr/>
        </p:nvSpPr>
        <p:spPr>
          <a:xfrm>
            <a:off x="7038262" y="4551918"/>
            <a:ext cx="2148072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Jorge Salas Ruiz</a:t>
            </a:r>
            <a:endParaRPr lang="es-US" sz="2000" b="1" dirty="0">
              <a:solidFill>
                <a:schemeClr val="accent1">
                  <a:lumMod val="60000"/>
                  <a:lumOff val="40000"/>
                </a:schemeClr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s-US" sz="1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Vicerrector de Investigación de</a:t>
            </a:r>
          </a:p>
          <a:p>
            <a:r>
              <a:rPr lang="es-US" sz="1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la Universidad César Vallejo</a:t>
            </a:r>
          </a:p>
          <a:p>
            <a:r>
              <a:rPr lang="es-US" sz="1100" u="sng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jsalas@ucv.edu.pe</a:t>
            </a:r>
            <a:endParaRPr lang="es-US" sz="1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0126B49E-4AFF-8AE6-A5D3-FB5D000CD4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829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0135C1-4B72-D105-2E4F-B9EE97CB2A26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2F59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2F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BC16566-1480-B825-1C92-8A0B30E3F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1EDC436-0A32-658A-30B1-87D78333014A}"/>
              </a:ext>
            </a:extLst>
          </p:cNvPr>
          <p:cNvSpPr txBox="1"/>
          <p:nvPr/>
        </p:nvSpPr>
        <p:spPr>
          <a:xfrm>
            <a:off x="1051560" y="1797308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4000" b="1" dirty="0">
                <a:solidFill>
                  <a:srgbClr val="D30129"/>
                </a:solidFill>
              </a:rPr>
              <a:t>Objetivo y metodología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639BEF-A8EC-53C4-168B-76E54B85667F}"/>
              </a:ext>
            </a:extLst>
          </p:cNvPr>
          <p:cNvSpPr txBox="1"/>
          <p:nvPr/>
        </p:nvSpPr>
        <p:spPr>
          <a:xfrm>
            <a:off x="1051560" y="2505194"/>
            <a:ext cx="905256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US" sz="2400" dirty="0">
                <a:solidFill>
                  <a:srgbClr val="002F59"/>
                </a:solidFill>
              </a:rPr>
              <a:t>Presentar la mejora de los procesos de las revistas tomando en cuenta las variaciones que esto ha requerido en cuanto a las políticas editoriales de la Universidad</a:t>
            </a:r>
          </a:p>
          <a:p>
            <a:pPr>
              <a:spcAft>
                <a:spcPts val="1200"/>
              </a:spcAft>
            </a:pPr>
            <a:r>
              <a:rPr lang="es-US" sz="2400" dirty="0">
                <a:solidFill>
                  <a:srgbClr val="002F59"/>
                </a:solidFill>
              </a:rPr>
              <a:t>La metodología es la recolección de datos desde el portal de revistas de la UCV para mostrar las mejoras y la revisión de la Directiva de revistas (en proceso de actualización)</a:t>
            </a:r>
          </a:p>
        </p:txBody>
      </p:sp>
      <p:pic>
        <p:nvPicPr>
          <p:cNvPr id="2" name="Picture 1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495E2371-BE6B-8E80-375B-F20BA8A66A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97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0135C1-4B72-D105-2E4F-B9EE97CB2A26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2F59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2F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BC16566-1480-B825-1C92-8A0B30E3F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1EDC436-0A32-658A-30B1-87D78333014A}"/>
              </a:ext>
            </a:extLst>
          </p:cNvPr>
          <p:cNvSpPr txBox="1"/>
          <p:nvPr/>
        </p:nvSpPr>
        <p:spPr>
          <a:xfrm>
            <a:off x="1051560" y="1797308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4000" b="1" dirty="0">
                <a:solidFill>
                  <a:srgbClr val="D30129"/>
                </a:solidFill>
              </a:rPr>
              <a:t>Portal de Revistas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639BEF-A8EC-53C4-168B-76E54B85667F}"/>
              </a:ext>
            </a:extLst>
          </p:cNvPr>
          <p:cNvSpPr txBox="1"/>
          <p:nvPr/>
        </p:nvSpPr>
        <p:spPr>
          <a:xfrm>
            <a:off x="1051560" y="2505194"/>
            <a:ext cx="905256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Se cuenta con un portal donde están todas las revistas de la universidad </a:t>
            </a:r>
            <a:r>
              <a:rPr lang="es-419" sz="2400" dirty="0">
                <a:solidFill>
                  <a:srgbClr val="00B0F0"/>
                </a:solidFill>
              </a:rPr>
              <a:t>https://revistas.ucv.edu.pe/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En este portal existen actualmente 16 revistas, de las cuales 4 aparecen como descontinuadas, 6 en proceso de actualización/ revisión y 6 que se encuentran actualizadas en una segunda fase de mejora </a:t>
            </a:r>
          </a:p>
        </p:txBody>
      </p:sp>
      <p:pic>
        <p:nvPicPr>
          <p:cNvPr id="2" name="Picture 1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A3BF77FF-8209-1D31-0D1D-D1F502BB9E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679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0135C1-4B72-D105-2E4F-B9EE97CB2A26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2F59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2F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BC16566-1480-B825-1C92-8A0B30E3F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1EDC436-0A32-658A-30B1-87D78333014A}"/>
              </a:ext>
            </a:extLst>
          </p:cNvPr>
          <p:cNvSpPr txBox="1"/>
          <p:nvPr/>
        </p:nvSpPr>
        <p:spPr>
          <a:xfrm>
            <a:off x="1607820" y="892252"/>
            <a:ext cx="8976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4000" b="1" dirty="0">
                <a:solidFill>
                  <a:srgbClr val="D30129"/>
                </a:solidFill>
              </a:rPr>
              <a:t>Logros de las revistas en el 2023-2024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639BEF-A8EC-53C4-168B-76E54B85667F}"/>
              </a:ext>
            </a:extLst>
          </p:cNvPr>
          <p:cNvSpPr txBox="1"/>
          <p:nvPr/>
        </p:nvSpPr>
        <p:spPr>
          <a:xfrm>
            <a:off x="5425440" y="1988277"/>
            <a:ext cx="636270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Actualización de sus políticas editoriales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Ampliación de su comité editorial, aceptación del Dr. Alessio </a:t>
            </a:r>
            <a:r>
              <a:rPr lang="es-419" sz="2400" dirty="0" err="1">
                <a:solidFill>
                  <a:srgbClr val="002F59"/>
                </a:solidFill>
              </a:rPr>
              <a:t>Bellato</a:t>
            </a:r>
            <a:r>
              <a:rPr lang="es-419" sz="2400" dirty="0">
                <a:solidFill>
                  <a:srgbClr val="002F59"/>
                </a:solidFill>
              </a:rPr>
              <a:t> del Reino Unido como editor internacional de la revista (</a:t>
            </a:r>
            <a:r>
              <a:rPr lang="es-419" sz="2400" dirty="0" err="1">
                <a:solidFill>
                  <a:srgbClr val="002F59"/>
                </a:solidFill>
              </a:rPr>
              <a:t>Psiquemag</a:t>
            </a:r>
            <a:r>
              <a:rPr lang="es-419" sz="2400" dirty="0">
                <a:solidFill>
                  <a:srgbClr val="002F59"/>
                </a:solidFill>
              </a:rPr>
              <a:t>)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Postulación y aceptación en DOAJ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Postulación a </a:t>
            </a:r>
            <a:r>
              <a:rPr lang="es-419" sz="2400" dirty="0" err="1">
                <a:solidFill>
                  <a:srgbClr val="002F59"/>
                </a:solidFill>
              </a:rPr>
              <a:t>Scopus</a:t>
            </a:r>
            <a:endParaRPr lang="es-419" sz="2400" dirty="0">
              <a:solidFill>
                <a:srgbClr val="002F59"/>
              </a:solidFill>
            </a:endParaRP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Publicación en inglés de 2do 2023 y 1ero 2024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684D41-1FDA-A9D5-4E7A-4E71CC3C041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805" t="15780" r="5837" b="7914"/>
          <a:stretch/>
        </p:blipFill>
        <p:spPr>
          <a:xfrm>
            <a:off x="726439" y="1988277"/>
            <a:ext cx="4089401" cy="154638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D3D1546-C54E-F33B-3EC4-57D5BF928DA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890" t="6183" r="10802" b="3547"/>
          <a:stretch/>
        </p:blipFill>
        <p:spPr>
          <a:xfrm>
            <a:off x="726438" y="3726024"/>
            <a:ext cx="4089399" cy="1531838"/>
          </a:xfrm>
          <a:prstGeom prst="rect">
            <a:avLst/>
          </a:prstGeom>
        </p:spPr>
      </p:pic>
      <p:pic>
        <p:nvPicPr>
          <p:cNvPr id="4" name="Picture 3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8925220B-BE7B-03A7-9A30-4D55D50154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253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0135C1-4B72-D105-2E4F-B9EE97CB2A26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2F59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2F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BC16566-1480-B825-1C92-8A0B30E3F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1EDC436-0A32-658A-30B1-87D78333014A}"/>
              </a:ext>
            </a:extLst>
          </p:cNvPr>
          <p:cNvSpPr txBox="1"/>
          <p:nvPr/>
        </p:nvSpPr>
        <p:spPr>
          <a:xfrm>
            <a:off x="1607820" y="892252"/>
            <a:ext cx="8976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4000" b="1" dirty="0">
                <a:solidFill>
                  <a:srgbClr val="D30129"/>
                </a:solidFill>
              </a:rPr>
              <a:t>Logros de las revistas en el 2023-2024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639BEF-A8EC-53C4-168B-76E54B85667F}"/>
              </a:ext>
            </a:extLst>
          </p:cNvPr>
          <p:cNvSpPr txBox="1"/>
          <p:nvPr/>
        </p:nvSpPr>
        <p:spPr>
          <a:xfrm>
            <a:off x="5425440" y="2228671"/>
            <a:ext cx="574548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Actualización de políticas editoriales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Inclusión de investigadores internacionales en el comité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Revisión del área de conocimiento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Publicación en inglés de 3ro 2023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38A627-8FA4-3F8B-3ED2-07E6FC6966E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507" t="13290" r="5644" b="10412"/>
          <a:stretch/>
        </p:blipFill>
        <p:spPr>
          <a:xfrm>
            <a:off x="726438" y="2228671"/>
            <a:ext cx="4089399" cy="1280306"/>
          </a:xfrm>
          <a:prstGeom prst="rect">
            <a:avLst/>
          </a:prstGeom>
        </p:spPr>
      </p:pic>
      <p:pic>
        <p:nvPicPr>
          <p:cNvPr id="2" name="Picture 1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EE333A35-0AF4-7E46-A78F-BDE6D51DF1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992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0135C1-4B72-D105-2E4F-B9EE97CB2A26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2F59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2F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BC16566-1480-B825-1C92-8A0B30E3F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1EDC436-0A32-658A-30B1-87D78333014A}"/>
              </a:ext>
            </a:extLst>
          </p:cNvPr>
          <p:cNvSpPr txBox="1"/>
          <p:nvPr/>
        </p:nvSpPr>
        <p:spPr>
          <a:xfrm>
            <a:off x="1607820" y="892252"/>
            <a:ext cx="8976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4000" b="1" dirty="0">
                <a:solidFill>
                  <a:srgbClr val="D30129"/>
                </a:solidFill>
              </a:rPr>
              <a:t>Logros de las revistas en el 2023-2024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639BEF-A8EC-53C4-168B-76E54B85667F}"/>
              </a:ext>
            </a:extLst>
          </p:cNvPr>
          <p:cNvSpPr txBox="1"/>
          <p:nvPr/>
        </p:nvSpPr>
        <p:spPr>
          <a:xfrm>
            <a:off x="5425440" y="2729840"/>
            <a:ext cx="574548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Renovación del equipo editorial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Actualización de políticas editoriales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Nuevo diseño de portada y maquetas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BE4A76-DD33-81B8-CD4F-F06BA4D9FD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868" t="10103" r="12801" b="4323"/>
          <a:stretch/>
        </p:blipFill>
        <p:spPr>
          <a:xfrm>
            <a:off x="726439" y="1906241"/>
            <a:ext cx="4089398" cy="15227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7EC6AF-E1BA-7AFF-A787-6D595E6C833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976" t="7761" r="5941" b="3522"/>
          <a:stretch/>
        </p:blipFill>
        <p:spPr>
          <a:xfrm>
            <a:off x="726440" y="3483893"/>
            <a:ext cx="4089398" cy="1952200"/>
          </a:xfrm>
          <a:prstGeom prst="rect">
            <a:avLst/>
          </a:prstGeom>
        </p:spPr>
      </p:pic>
      <p:pic>
        <p:nvPicPr>
          <p:cNvPr id="2" name="Picture 1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AB292123-22B7-5FA1-D6DB-F99154C980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344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0135C1-4B72-D105-2E4F-B9EE97CB2A26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2F59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2F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BC16566-1480-B825-1C92-8A0B30E3F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1EDC436-0A32-658A-30B1-87D78333014A}"/>
              </a:ext>
            </a:extLst>
          </p:cNvPr>
          <p:cNvSpPr txBox="1"/>
          <p:nvPr/>
        </p:nvSpPr>
        <p:spPr>
          <a:xfrm>
            <a:off x="1607820" y="892252"/>
            <a:ext cx="8976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4000" b="1" dirty="0">
                <a:solidFill>
                  <a:srgbClr val="D30129"/>
                </a:solidFill>
              </a:rPr>
              <a:t>Logros de las revistas en el 2023-2024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639BEF-A8EC-53C4-168B-76E54B85667F}"/>
              </a:ext>
            </a:extLst>
          </p:cNvPr>
          <p:cNvSpPr txBox="1"/>
          <p:nvPr/>
        </p:nvSpPr>
        <p:spPr>
          <a:xfrm>
            <a:off x="5425440" y="2751891"/>
            <a:ext cx="574548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Actualización de políticas editoriales</a:t>
            </a:r>
          </a:p>
          <a:p>
            <a:pPr>
              <a:spcAft>
                <a:spcPts val="1200"/>
              </a:spcAft>
            </a:pPr>
            <a:r>
              <a:rPr lang="es-419" sz="2400" dirty="0">
                <a:solidFill>
                  <a:srgbClr val="002F59"/>
                </a:solidFill>
              </a:rPr>
              <a:t>Trabajo en seguimiento y revisión de calidad de documentos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0C6E12-BCDE-F04E-E3B7-1A591F0B7E4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401" t="10491" r="9928" b="10491"/>
          <a:stretch/>
        </p:blipFill>
        <p:spPr>
          <a:xfrm>
            <a:off x="726440" y="2751891"/>
            <a:ext cx="4089398" cy="1287330"/>
          </a:xfrm>
          <a:prstGeom prst="rect">
            <a:avLst/>
          </a:prstGeom>
        </p:spPr>
      </p:pic>
      <p:pic>
        <p:nvPicPr>
          <p:cNvPr id="3" name="Picture 2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8393CD54-33F2-FBAF-9510-4200726761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371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20135C1-4B72-D105-2E4F-B9EE97CB2A26}"/>
              </a:ext>
            </a:extLst>
          </p:cNvPr>
          <p:cNvSpPr txBox="1"/>
          <p:nvPr/>
        </p:nvSpPr>
        <p:spPr>
          <a:xfrm>
            <a:off x="1631528" y="6255189"/>
            <a:ext cx="683429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sz="1100" dirty="0">
                <a:solidFill>
                  <a:srgbClr val="002F59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MEJORA DE PROCESOS DE LAS REVISTAS CIENTÍFICAS DE LA UNIVERSIDAD CÉSAR VALLEJO: UNA LECCIÓN DE REFORMA DE POLÍTICAS EDITORIALES</a:t>
            </a:r>
            <a:endParaRPr lang="es-419" sz="1100" dirty="0">
              <a:solidFill>
                <a:srgbClr val="002F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BC16566-1480-B825-1C92-8A0B30E3F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421" y="6311908"/>
            <a:ext cx="1057566" cy="3174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1EDC436-0A32-658A-30B1-87D78333014A}"/>
              </a:ext>
            </a:extLst>
          </p:cNvPr>
          <p:cNvSpPr txBox="1"/>
          <p:nvPr/>
        </p:nvSpPr>
        <p:spPr>
          <a:xfrm>
            <a:off x="1607820" y="316180"/>
            <a:ext cx="8976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4000" b="1" dirty="0">
                <a:solidFill>
                  <a:srgbClr val="D30129"/>
                </a:solidFill>
              </a:rPr>
              <a:t>Algunos datos</a:t>
            </a:r>
          </a:p>
        </p:txBody>
      </p:sp>
      <p:pic>
        <p:nvPicPr>
          <p:cNvPr id="3" name="Picture 2" descr="A black background with grey text and red logo&#10;&#10;Description automatically generated">
            <a:extLst>
              <a:ext uri="{FF2B5EF4-FFF2-40B4-BE49-F238E27FC236}">
                <a16:creationId xmlns:a16="http://schemas.microsoft.com/office/drawing/2014/main" id="{8393CD54-33F2-FBAF-9510-420072676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786" y="6356266"/>
            <a:ext cx="695614" cy="273093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60E34D3-2A24-279E-B5D5-126E4E4F5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329727"/>
              </p:ext>
            </p:extLst>
          </p:nvPr>
        </p:nvGraphicFramePr>
        <p:xfrm>
          <a:off x="1097280" y="1147795"/>
          <a:ext cx="9701783" cy="46272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4560">
                  <a:extLst>
                    <a:ext uri="{9D8B030D-6E8A-4147-A177-3AD203B41FA5}">
                      <a16:colId xmlns:a16="http://schemas.microsoft.com/office/drawing/2014/main" val="2697461940"/>
                    </a:ext>
                  </a:extLst>
                </a:gridCol>
                <a:gridCol w="2435599">
                  <a:extLst>
                    <a:ext uri="{9D8B030D-6E8A-4147-A177-3AD203B41FA5}">
                      <a16:colId xmlns:a16="http://schemas.microsoft.com/office/drawing/2014/main" val="3220631969"/>
                    </a:ext>
                  </a:extLst>
                </a:gridCol>
                <a:gridCol w="2453200">
                  <a:extLst>
                    <a:ext uri="{9D8B030D-6E8A-4147-A177-3AD203B41FA5}">
                      <a16:colId xmlns:a16="http://schemas.microsoft.com/office/drawing/2014/main" val="2802304044"/>
                    </a:ext>
                  </a:extLst>
                </a:gridCol>
                <a:gridCol w="1918424">
                  <a:extLst>
                    <a:ext uri="{9D8B030D-6E8A-4147-A177-3AD203B41FA5}">
                      <a16:colId xmlns:a16="http://schemas.microsoft.com/office/drawing/2014/main" val="3715384851"/>
                    </a:ext>
                  </a:extLst>
                </a:gridCol>
              </a:tblGrid>
              <a:tr h="151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600">
                          <a:effectLst/>
                        </a:rPr>
                        <a:t>Revista/Estadisticas</a:t>
                      </a:r>
                      <a:endParaRPr lang="es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800" dirty="0" err="1">
                          <a:effectLst/>
                        </a:rPr>
                        <a:t>Espergesia</a:t>
                      </a:r>
                      <a:endParaRPr lang="es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800">
                          <a:effectLst/>
                        </a:rPr>
                        <a:t>Psiquemag</a:t>
                      </a:r>
                      <a:endParaRPr lang="es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800" dirty="0">
                          <a:effectLst/>
                        </a:rPr>
                        <a:t>UCV </a:t>
                      </a:r>
                      <a:r>
                        <a:rPr lang="es-US" sz="1800" dirty="0" err="1">
                          <a:effectLst/>
                        </a:rPr>
                        <a:t>Scientia</a:t>
                      </a:r>
                      <a:endParaRPr lang="es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4251140971"/>
                  </a:ext>
                </a:extLst>
              </a:tr>
              <a:tr h="4674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>
                          <a:effectLst/>
                        </a:rPr>
                        <a:t>Promedio de días entre envío y aceptación</a:t>
                      </a:r>
                      <a:endParaRPr lang="es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dirty="0">
                          <a:effectLst/>
                        </a:rPr>
                        <a:t>De 90 a 120 días</a:t>
                      </a:r>
                      <a:endParaRPr lang="es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 a 120 días</a:t>
                      </a: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dirty="0">
                          <a:effectLst/>
                        </a:rPr>
                        <a:t>60 días</a:t>
                      </a:r>
                      <a:endParaRPr lang="es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2405513855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>
                          <a:effectLst/>
                        </a:rPr>
                        <a:t>Cantidad de artículos recibidos en 2023</a:t>
                      </a:r>
                      <a:endParaRPr lang="es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47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</a:t>
                      </a: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56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1021667081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>
                          <a:effectLst/>
                        </a:rPr>
                        <a:t>Cantidad de artículos publicados 2023</a:t>
                      </a:r>
                      <a:endParaRPr lang="es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19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</a:t>
                      </a: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14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608159268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>
                          <a:effectLst/>
                        </a:rPr>
                        <a:t>Tasa de rechazo 2023</a:t>
                      </a:r>
                      <a:endParaRPr lang="es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59.6%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42.5%</a:t>
                      </a: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75%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217126763"/>
                  </a:ext>
                </a:extLst>
              </a:tr>
              <a:tr h="941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>
                          <a:effectLst/>
                        </a:rPr>
                        <a:t>Países de los autores publicados en 2023</a:t>
                      </a:r>
                      <a:endParaRPr lang="es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Indonesia, Filipinas, Cuba, Ecuador, Colombia, Perú, México, España, Tailandia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Perú, Ecuador, Argentina</a:t>
                      </a: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México, Perú, Colombia, Chile, Ecuador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1039555095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>
                          <a:effectLst/>
                        </a:rPr>
                        <a:t>% Autores nóveles 2023</a:t>
                      </a:r>
                      <a:endParaRPr lang="es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5.8%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11.76%</a:t>
                      </a: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dirty="0">
                          <a:effectLst/>
                        </a:rPr>
                        <a:t>50%</a:t>
                      </a:r>
                      <a:endParaRPr lang="es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615459584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>
                          <a:effectLst/>
                        </a:rPr>
                        <a:t>% Autores con índice h significativo 2023</a:t>
                      </a:r>
                      <a:endParaRPr lang="es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9.6%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  <a:endParaRPr lang="es-US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dirty="0">
                          <a:effectLst/>
                        </a:rPr>
                        <a:t>10%</a:t>
                      </a:r>
                      <a:endParaRPr lang="es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1483480124"/>
                  </a:ext>
                </a:extLst>
              </a:tr>
              <a:tr h="151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>
                          <a:effectLst/>
                        </a:rPr>
                        <a:t>% autores UCV 2023</a:t>
                      </a:r>
                      <a:endParaRPr lang="es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0%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35%</a:t>
                      </a: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dirty="0">
                          <a:effectLst/>
                        </a:rPr>
                        <a:t>40%</a:t>
                      </a:r>
                      <a:endParaRPr lang="es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1695869933"/>
                  </a:ext>
                </a:extLst>
              </a:tr>
              <a:tr h="4674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>
                          <a:effectLst/>
                        </a:rPr>
                        <a:t>Fecha de inicio y disponibilidad digital de la revista</a:t>
                      </a:r>
                      <a:endParaRPr lang="es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dirty="0">
                          <a:effectLst/>
                        </a:rPr>
                        <a:t>2015 (digital)</a:t>
                      </a:r>
                      <a:endParaRPr lang="es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dirty="0">
                          <a:effectLst/>
                        </a:rPr>
                        <a:t>2009</a:t>
                      </a:r>
                      <a:endParaRPr lang="es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295179940"/>
                  </a:ext>
                </a:extLst>
              </a:tr>
              <a:tr h="6256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200" dirty="0">
                          <a:effectLst/>
                        </a:rPr>
                        <a:t>Total de artículos publicados y disponibles en la web desde el inicio</a:t>
                      </a:r>
                      <a:endParaRPr lang="es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>
                          <a:effectLst/>
                        </a:rPr>
                        <a:t>139</a:t>
                      </a:r>
                      <a:endParaRPr lang="es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173</a:t>
                      </a:r>
                    </a:p>
                  </a:txBody>
                  <a:tcPr marL="60462" marR="60462" marT="0" marB="0"/>
                </a:tc>
                <a:tc>
                  <a:txBody>
                    <a:bodyPr/>
                    <a:lstStyle/>
                    <a:p>
                      <a:pPr marL="0" marR="0" defTabSz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400" dirty="0">
                          <a:effectLst/>
                        </a:rPr>
                        <a:t>354</a:t>
                      </a:r>
                      <a:endParaRPr lang="es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62" marR="60462" marT="0" marB="0"/>
                </a:tc>
                <a:extLst>
                  <a:ext uri="{0D108BD9-81ED-4DB2-BD59-A6C34878D82A}">
                    <a16:rowId xmlns:a16="http://schemas.microsoft.com/office/drawing/2014/main" val="292967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755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5098</TotalTime>
  <Words>1008</Words>
  <Application>Microsoft Office PowerPoint</Application>
  <PresentationFormat>Widescreen</PresentationFormat>
  <Paragraphs>115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MEJORA DE PROCESOS DE LAS REVISTAS CIENTÍFICAS DE LA UNIVERSIDAD CÉSAR VALLEJO: UNA LECCIÓN DE REFORMA DE POLÍTICAS EDITORIALES</dc:title>
  <dc:creator>Wileidys Artigas</dc:creator>
  <cp:lastModifiedBy>Wileidys Artigas</cp:lastModifiedBy>
  <cp:revision>5</cp:revision>
  <dcterms:created xsi:type="dcterms:W3CDTF">2024-04-18T15:56:02Z</dcterms:created>
  <dcterms:modified xsi:type="dcterms:W3CDTF">2024-05-01T13:52:45Z</dcterms:modified>
</cp:coreProperties>
</file>