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2"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garcia.MAIN.COLMEX\Dropbox\EG2024\Viaje%20Per&#250;\estad&#237;stica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3600" dirty="0">
                <a:solidFill>
                  <a:schemeClr val="accent6">
                    <a:lumMod val="50000"/>
                  </a:schemeClr>
                </a:solidFill>
                <a:latin typeface="Georgia" panose="02040502050405020303" pitchFamily="18" charset="0"/>
              </a:rPr>
              <a:t>Evaluación por</a:t>
            </a:r>
            <a:r>
              <a:rPr lang="es-MX" sz="3600" baseline="0" dirty="0">
                <a:solidFill>
                  <a:schemeClr val="accent6">
                    <a:lumMod val="50000"/>
                  </a:schemeClr>
                </a:solidFill>
                <a:latin typeface="Georgia" panose="02040502050405020303" pitchFamily="18" charset="0"/>
              </a:rPr>
              <a:t> pares abierta </a:t>
            </a:r>
            <a:endParaRPr lang="es-MX" sz="3600" dirty="0">
              <a:solidFill>
                <a:schemeClr val="accent6">
                  <a:lumMod val="50000"/>
                </a:schemeClr>
              </a:solidFill>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MX"/>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DFE-4BFE-8642-436F25C89F5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DFE-4BFE-8642-436F25C89F5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DFE-4BFE-8642-436F25C89F5C}"/>
              </c:ext>
            </c:extLst>
          </c:dPt>
          <c:dLbls>
            <c:dLbl>
              <c:idx val="1"/>
              <c:layout>
                <c:manualLayout>
                  <c:x val="-9.0599134567638503E-2"/>
                  <c:y val="-0.205231941897673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FE-4BFE-8642-436F25C89F5C}"/>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Hoja2!$A$1:$A$3</c:f>
              <c:strCache>
                <c:ptCount val="3"/>
                <c:pt idx="0">
                  <c:v>Sí </c:v>
                </c:pt>
                <c:pt idx="1">
                  <c:v>No sabe/No respondió</c:v>
                </c:pt>
                <c:pt idx="2">
                  <c:v>No</c:v>
                </c:pt>
              </c:strCache>
            </c:strRef>
          </c:cat>
          <c:val>
            <c:numRef>
              <c:f>Hoja2!$B$1:$B$3</c:f>
              <c:numCache>
                <c:formatCode>0.0%</c:formatCode>
                <c:ptCount val="3"/>
                <c:pt idx="0" formatCode="0%">
                  <c:v>0.47</c:v>
                </c:pt>
                <c:pt idx="1">
                  <c:v>8.5000000000000006E-2</c:v>
                </c:pt>
                <c:pt idx="2">
                  <c:v>0.57099999999999995</c:v>
                </c:pt>
              </c:numCache>
            </c:numRef>
          </c:val>
          <c:extLst>
            <c:ext xmlns:c16="http://schemas.microsoft.com/office/drawing/2014/chart" uri="{C3380CC4-5D6E-409C-BE32-E72D297353CC}">
              <c16:uniqueId val="{00000006-0DFE-4BFE-8642-436F25C89F5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18838334397389517"/>
          <c:y val="0.92199990268392029"/>
          <c:w val="0.78755752287720782"/>
          <c:h val="7.2763671664329635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0.02486</cdr:x>
      <cdr:y>0.70959</cdr:y>
    </cdr:from>
    <cdr:to>
      <cdr:x>0.35243</cdr:x>
      <cdr:y>0.98082</cdr:y>
    </cdr:to>
    <cdr:sp macro="" textlink="">
      <cdr:nvSpPr>
        <cdr:cNvPr id="2" name="CuadroTexto 1">
          <a:extLst xmlns:a="http://schemas.openxmlformats.org/drawingml/2006/main">
            <a:ext uri="{FF2B5EF4-FFF2-40B4-BE49-F238E27FC236}">
              <a16:creationId xmlns:a16="http://schemas.microsoft.com/office/drawing/2014/main" id="{E674CEC2-B7A9-24AD-1FDD-25164A99A8DD}"/>
            </a:ext>
          </a:extLst>
        </cdr:cNvPr>
        <cdr:cNvSpPr txBox="1"/>
      </cdr:nvSpPr>
      <cdr:spPr>
        <a:xfrm xmlns:a="http://schemas.openxmlformats.org/drawingml/2006/main">
          <a:off x="219075" y="4933950"/>
          <a:ext cx="2886075" cy="1885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B1C299-C5C6-4B01-9312-36D5742A45F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B95350C-684B-449D-A18F-52078D37B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DD707C5-8AFB-4BB9-A9B7-50F564F2DB3E}"/>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5" name="Marcador de pie de página 4">
            <a:extLst>
              <a:ext uri="{FF2B5EF4-FFF2-40B4-BE49-F238E27FC236}">
                <a16:creationId xmlns:a16="http://schemas.microsoft.com/office/drawing/2014/main" id="{305F7F0C-D915-4333-A540-DE21444A60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FD07A9-985C-49AB-9D46-D36BD20A140D}"/>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205768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CA168-F215-4248-9241-9A3BF02DB8A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70E93BD-E2DE-4C13-B549-D07F3228C5A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A6EFDE8-2C72-42E5-A50C-3758639FF081}"/>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5" name="Marcador de pie de página 4">
            <a:extLst>
              <a:ext uri="{FF2B5EF4-FFF2-40B4-BE49-F238E27FC236}">
                <a16:creationId xmlns:a16="http://schemas.microsoft.com/office/drawing/2014/main" id="{9574D555-B60A-4BF4-BF7B-F0EF6F33D5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02ACB41-52E5-44DA-9C7F-53FA00B069C8}"/>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6995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748C79-80F5-4F4A-9483-E19F2ABF3A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E1E95585-BDD1-426E-9430-CD750FDA26C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5DDD228-C8F0-4C84-A90C-7C22E4C03DDC}"/>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5" name="Marcador de pie de página 4">
            <a:extLst>
              <a:ext uri="{FF2B5EF4-FFF2-40B4-BE49-F238E27FC236}">
                <a16:creationId xmlns:a16="http://schemas.microsoft.com/office/drawing/2014/main" id="{5CF32D66-F256-4F3D-AF8D-ACA3E52C75E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23C460-1672-4781-9237-B8E6C592F16C}"/>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258131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3D236-4B38-40F8-B8E3-228B1BC5876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4651E1B-BA01-436D-9ACA-6BF518D5F321}"/>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00CF9FA-4F57-41B4-BFA9-ADF907631C25}"/>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5" name="Marcador de pie de página 4">
            <a:extLst>
              <a:ext uri="{FF2B5EF4-FFF2-40B4-BE49-F238E27FC236}">
                <a16:creationId xmlns:a16="http://schemas.microsoft.com/office/drawing/2014/main" id="{5AC144F9-BCE3-486F-A9B6-878B7CD0EEE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4D8EF76-4D11-43C4-B7AC-2BA6C9F9ABF9}"/>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255012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4B1F0-87FA-491D-9895-C4C421EE47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A0F1407-0C5F-41F5-9A57-81E171D5E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E5023E6-8422-45D2-8405-0420BD429D57}"/>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5" name="Marcador de pie de página 4">
            <a:extLst>
              <a:ext uri="{FF2B5EF4-FFF2-40B4-BE49-F238E27FC236}">
                <a16:creationId xmlns:a16="http://schemas.microsoft.com/office/drawing/2014/main" id="{43F13473-DA22-4067-BCD3-2D1426D356F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B8B1A71-8445-4011-B8FF-7D94D48578CD}"/>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153161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F3A31-13B1-42B1-B403-EC86CEA79FB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41928F0-4EA9-48C7-A2DB-56F93FFDAA0C}"/>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D1529035-9DD1-44AB-8613-58C707B2BAC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69C8DBB5-87EF-4D6A-967E-642A19EA9FF3}"/>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6" name="Marcador de pie de página 5">
            <a:extLst>
              <a:ext uri="{FF2B5EF4-FFF2-40B4-BE49-F238E27FC236}">
                <a16:creationId xmlns:a16="http://schemas.microsoft.com/office/drawing/2014/main" id="{4282BC4F-3F68-4922-8D58-6C963141F60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6E93BDB-E613-4DAC-BC9B-19BF759AB161}"/>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279525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46A204-4EA7-4B1D-9E9C-EEDEA58CD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01189441-FF47-4784-97A0-30AD28248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0E19BF2-F9F6-4B76-9680-BB3DD04D4570}"/>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FA473ED3-26CD-48CF-BEC6-77D3DB308C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F1F86E6-7C7D-465A-8291-98AF7DDB32C7}"/>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575E1C0-64F7-46BA-8C89-FD36C60ECAF3}"/>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8" name="Marcador de pie de página 7">
            <a:extLst>
              <a:ext uri="{FF2B5EF4-FFF2-40B4-BE49-F238E27FC236}">
                <a16:creationId xmlns:a16="http://schemas.microsoft.com/office/drawing/2014/main" id="{84C62075-E221-42C9-A769-1E3EC67944B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F21BF90-53EE-494A-86C3-3272249E4E00}"/>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2857639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20F61-FC47-474D-83DA-B976C7C08DC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52764FC-D236-446E-B933-BF72B51BE3F9}"/>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4" name="Marcador de pie de página 3">
            <a:extLst>
              <a:ext uri="{FF2B5EF4-FFF2-40B4-BE49-F238E27FC236}">
                <a16:creationId xmlns:a16="http://schemas.microsoft.com/office/drawing/2014/main" id="{06C7BD18-A75A-499E-911B-74BEF9B66CB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B750B79-7610-41E5-83D8-6F033EB56999}"/>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338862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F10338-2A6B-43BD-86E7-AF960CCC22E9}"/>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3" name="Marcador de pie de página 2">
            <a:extLst>
              <a:ext uri="{FF2B5EF4-FFF2-40B4-BE49-F238E27FC236}">
                <a16:creationId xmlns:a16="http://schemas.microsoft.com/office/drawing/2014/main" id="{DDDC6202-5AAD-4AD7-8F0B-FA28353F3BA8}"/>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2E16DB6-A50C-4F1E-A075-5C8DCE48762F}"/>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39661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B51F4D-2965-40D1-9016-31E74CCD7E5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9EEE8EB-A784-407E-94A1-D3D936A2C4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72FCC7C-AE24-4B11-8B7E-3CF43F511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AD436BD-CA06-41C0-AE29-DCB2419F8B61}"/>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6" name="Marcador de pie de página 5">
            <a:extLst>
              <a:ext uri="{FF2B5EF4-FFF2-40B4-BE49-F238E27FC236}">
                <a16:creationId xmlns:a16="http://schemas.microsoft.com/office/drawing/2014/main" id="{0557E835-F44B-4851-8B85-2D0EA7EEB2D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6AE2D46-BB0B-4004-90B6-7D4A13FAAFB9}"/>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185060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44D810-32EB-4AF8-80E3-8AEEDF7AA3C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1FF2856-DF96-4409-A9AE-E02C6B1A7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7CE0F2C2-C0B9-46B2-87E5-A59ED4DA2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1AB8269-8617-4013-9A92-3281B44FA911}"/>
              </a:ext>
            </a:extLst>
          </p:cNvPr>
          <p:cNvSpPr>
            <a:spLocks noGrp="1"/>
          </p:cNvSpPr>
          <p:nvPr>
            <p:ph type="dt" sz="half" idx="10"/>
          </p:nvPr>
        </p:nvSpPr>
        <p:spPr/>
        <p:txBody>
          <a:bodyPr/>
          <a:lstStyle/>
          <a:p>
            <a:fld id="{3BC71C7C-9981-44ED-A638-13946BECA2E2}" type="datetimeFigureOut">
              <a:rPr lang="es-MX" smtClean="0"/>
              <a:t>25/04/2024</a:t>
            </a:fld>
            <a:endParaRPr lang="es-MX"/>
          </a:p>
        </p:txBody>
      </p:sp>
      <p:sp>
        <p:nvSpPr>
          <p:cNvPr id="6" name="Marcador de pie de página 5">
            <a:extLst>
              <a:ext uri="{FF2B5EF4-FFF2-40B4-BE49-F238E27FC236}">
                <a16:creationId xmlns:a16="http://schemas.microsoft.com/office/drawing/2014/main" id="{9D58DCED-1BF0-4CB1-AEDC-675E9630B62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647536C-1F58-4479-90C7-D7C4BABA1172}"/>
              </a:ext>
            </a:extLst>
          </p:cNvPr>
          <p:cNvSpPr>
            <a:spLocks noGrp="1"/>
          </p:cNvSpPr>
          <p:nvPr>
            <p:ph type="sldNum" sz="quarter" idx="12"/>
          </p:nvPr>
        </p:nvSpPr>
        <p:spPr/>
        <p:txBody>
          <a:bodyPr/>
          <a:lstStyle/>
          <a:p>
            <a:fld id="{63BF4016-6CD0-4268-9052-5150A1C5CE86}" type="slidenum">
              <a:rPr lang="es-MX" smtClean="0"/>
              <a:t>‹Nº›</a:t>
            </a:fld>
            <a:endParaRPr lang="es-MX"/>
          </a:p>
        </p:txBody>
      </p:sp>
    </p:spTree>
    <p:extLst>
      <p:ext uri="{BB962C8B-B14F-4D97-AF65-F5344CB8AC3E}">
        <p14:creationId xmlns:p14="http://schemas.microsoft.com/office/powerpoint/2010/main" val="32521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6BDCFE8-AAEC-427B-84D2-2F987A708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57467E2-189A-4875-AF51-606274EEF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9B0EA46-95C7-466E-B2F7-453A757F8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71C7C-9981-44ED-A638-13946BECA2E2}" type="datetimeFigureOut">
              <a:rPr lang="es-MX" smtClean="0"/>
              <a:t>25/04/2024</a:t>
            </a:fld>
            <a:endParaRPr lang="es-MX"/>
          </a:p>
        </p:txBody>
      </p:sp>
      <p:sp>
        <p:nvSpPr>
          <p:cNvPr id="5" name="Marcador de pie de página 4">
            <a:extLst>
              <a:ext uri="{FF2B5EF4-FFF2-40B4-BE49-F238E27FC236}">
                <a16:creationId xmlns:a16="http://schemas.microsoft.com/office/drawing/2014/main" id="{30EACE9F-D7AF-40BD-BE6C-17FC6B0212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BC32E3D2-1EC9-49D0-8988-0DBE85EDB1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F4016-6CD0-4268-9052-5150A1C5CE86}" type="slidenum">
              <a:rPr lang="es-MX" smtClean="0"/>
              <a:t>‹Nº›</a:t>
            </a:fld>
            <a:endParaRPr lang="es-MX"/>
          </a:p>
        </p:txBody>
      </p:sp>
    </p:spTree>
    <p:extLst>
      <p:ext uri="{BB962C8B-B14F-4D97-AF65-F5344CB8AC3E}">
        <p14:creationId xmlns:p14="http://schemas.microsoft.com/office/powerpoint/2010/main" val="1423552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EB4582-327D-4707-A752-6FB894517FEC}"/>
              </a:ext>
              <a:ext uri="{C183D7F6-B498-43B3-948B-1728B52AA6E4}">
                <adec:decorative xmlns:adec="http://schemas.microsoft.com/office/drawing/2017/decorative" val="1"/>
              </a:ext>
            </a:extLst>
          </p:cNvPr>
          <p:cNvPicPr>
            <a:picLocks noChangeAspect="1"/>
          </p:cNvPicPr>
          <p:nvPr/>
        </p:nvPicPr>
        <p:blipFill rotWithShape="1">
          <a:blip r:embed="rId2"/>
          <a:srcRect r="52444" b="-1"/>
          <a:stretch/>
        </p:blipFill>
        <p:spPr>
          <a:xfrm rot="10800000">
            <a:off x="-197565" y="-98671"/>
            <a:ext cx="12389565" cy="6969142"/>
          </a:xfrm>
          <a:prstGeom prst="rect">
            <a:avLst/>
          </a:prstGeom>
        </p:spPr>
      </p:pic>
      <p:sp>
        <p:nvSpPr>
          <p:cNvPr id="6" name="Rectángulo 5">
            <a:extLst>
              <a:ext uri="{FF2B5EF4-FFF2-40B4-BE49-F238E27FC236}">
                <a16:creationId xmlns:a16="http://schemas.microsoft.com/office/drawing/2014/main" id="{78483405-F78B-4F56-9317-75EE371DB596}"/>
              </a:ext>
            </a:extLst>
          </p:cNvPr>
          <p:cNvSpPr/>
          <p:nvPr/>
        </p:nvSpPr>
        <p:spPr>
          <a:xfrm>
            <a:off x="678024" y="2304862"/>
            <a:ext cx="10835952" cy="1938992"/>
          </a:xfrm>
          <a:prstGeom prst="rect">
            <a:avLst/>
          </a:prstGeom>
        </p:spPr>
        <p:txBody>
          <a:bodyPr wrap="square">
            <a:spAutoFit/>
          </a:bodyPr>
          <a:lstStyle/>
          <a:p>
            <a:r>
              <a:rPr lang="es-MX" sz="4000" dirty="0">
                <a:solidFill>
                  <a:srgbClr val="002060"/>
                </a:solidFill>
                <a:latin typeface="Georgia" panose="02040502050405020303" pitchFamily="18" charset="0"/>
              </a:rPr>
              <a:t>Percepción de la revisión por pares abierta </a:t>
            </a:r>
          </a:p>
          <a:p>
            <a:r>
              <a:rPr lang="es-MX" sz="4000" dirty="0">
                <a:solidFill>
                  <a:srgbClr val="002060"/>
                </a:solidFill>
                <a:latin typeface="Georgia" panose="02040502050405020303" pitchFamily="18" charset="0"/>
              </a:rPr>
              <a:t>de personas dictaminadoras que evalúan temáticas de estudios de género </a:t>
            </a:r>
            <a:endParaRPr lang="es-MX" sz="4000" dirty="0"/>
          </a:p>
        </p:txBody>
      </p:sp>
      <p:sp>
        <p:nvSpPr>
          <p:cNvPr id="7" name="Subtítulo 2">
            <a:extLst>
              <a:ext uri="{FF2B5EF4-FFF2-40B4-BE49-F238E27FC236}">
                <a16:creationId xmlns:a16="http://schemas.microsoft.com/office/drawing/2014/main" id="{4FEB2787-D931-4AF7-AD43-3AE033F351CE}"/>
              </a:ext>
            </a:extLst>
          </p:cNvPr>
          <p:cNvSpPr>
            <a:spLocks noGrp="1"/>
          </p:cNvSpPr>
          <p:nvPr>
            <p:ph type="subTitle" idx="1"/>
          </p:nvPr>
        </p:nvSpPr>
        <p:spPr>
          <a:xfrm>
            <a:off x="1697775" y="5315545"/>
            <a:ext cx="10058400" cy="1143000"/>
          </a:xfrm>
        </p:spPr>
        <p:txBody>
          <a:bodyPr/>
          <a:lstStyle/>
          <a:p>
            <a:pPr algn="r"/>
            <a:r>
              <a:rPr lang="es-MX" dirty="0">
                <a:solidFill>
                  <a:schemeClr val="accent6">
                    <a:lumMod val="50000"/>
                  </a:schemeClr>
                </a:solidFill>
                <a:latin typeface="Georgia" panose="02040502050405020303" pitchFamily="18" charset="0"/>
              </a:rPr>
              <a:t>Mtra. Sonia Angélica García</a:t>
            </a:r>
          </a:p>
          <a:p>
            <a:pPr algn="r"/>
            <a:r>
              <a:rPr lang="es-MX" dirty="0">
                <a:solidFill>
                  <a:schemeClr val="accent6">
                    <a:lumMod val="50000"/>
                  </a:schemeClr>
                </a:solidFill>
                <a:latin typeface="Georgia" panose="02040502050405020303" pitchFamily="18" charset="0"/>
              </a:rPr>
              <a:t>El Colegio de México </a:t>
            </a:r>
          </a:p>
        </p:txBody>
      </p:sp>
    </p:spTree>
    <p:extLst>
      <p:ext uri="{BB962C8B-B14F-4D97-AF65-F5344CB8AC3E}">
        <p14:creationId xmlns:p14="http://schemas.microsoft.com/office/powerpoint/2010/main" val="389261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375819A-B1D2-4498-867F-E7491FD1273C}"/>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bright="-5000"/>
                    </a14:imgEffect>
                  </a14:imgLayer>
                </a14:imgProps>
              </a:ext>
            </a:extLst>
          </a:blip>
          <a:srcRect r="52444" b="-1"/>
          <a:stretch/>
        </p:blipFill>
        <p:spPr>
          <a:xfrm rot="10800000">
            <a:off x="0" y="0"/>
            <a:ext cx="12389565" cy="6969142"/>
          </a:xfrm>
          <a:prstGeom prst="rect">
            <a:avLst/>
          </a:prstGeom>
        </p:spPr>
      </p:pic>
      <p:sp>
        <p:nvSpPr>
          <p:cNvPr id="5" name="Título 1">
            <a:extLst>
              <a:ext uri="{FF2B5EF4-FFF2-40B4-BE49-F238E27FC236}">
                <a16:creationId xmlns:a16="http://schemas.microsoft.com/office/drawing/2014/main" id="{AD0DFA65-A8AD-414C-A4A5-1755CB728D79}"/>
              </a:ext>
            </a:extLst>
          </p:cNvPr>
          <p:cNvSpPr txBox="1">
            <a:spLocks/>
          </p:cNvSpPr>
          <p:nvPr/>
        </p:nvSpPr>
        <p:spPr>
          <a:xfrm>
            <a:off x="838200" y="365125"/>
            <a:ext cx="10515600" cy="926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dirty="0">
                <a:solidFill>
                  <a:schemeClr val="accent6">
                    <a:lumMod val="50000"/>
                  </a:schemeClr>
                </a:solidFill>
                <a:latin typeface="Georgia" panose="02040502050405020303" pitchFamily="18" charset="0"/>
              </a:rPr>
              <a:t>Pregunta a las personas dictaminadoras </a:t>
            </a:r>
          </a:p>
        </p:txBody>
      </p:sp>
      <p:sp>
        <p:nvSpPr>
          <p:cNvPr id="6" name="Marcador de contenido 2">
            <a:extLst>
              <a:ext uri="{FF2B5EF4-FFF2-40B4-BE49-F238E27FC236}">
                <a16:creationId xmlns:a16="http://schemas.microsoft.com/office/drawing/2014/main" id="{21616D21-71E9-4300-9B26-3696739FF7DA}"/>
              </a:ext>
            </a:extLst>
          </p:cNvPr>
          <p:cNvSpPr txBox="1">
            <a:spLocks/>
          </p:cNvSpPr>
          <p:nvPr/>
        </p:nvSpPr>
        <p:spPr>
          <a:xfrm>
            <a:off x="586414" y="1291471"/>
            <a:ext cx="10767386" cy="52959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spcBef>
                <a:spcPct val="0"/>
              </a:spcBef>
              <a:spcAft>
                <a:spcPct val="0"/>
              </a:spcAft>
              <a:buNone/>
            </a:pPr>
            <a:endParaRPr lang="es-MX" altLang="es-MX" dirty="0">
              <a:solidFill>
                <a:srgbClr val="002060"/>
              </a:solidFill>
              <a:latin typeface="Georgia" panose="02040502050405020303" pitchFamily="18" charset="0"/>
              <a:ea typeface="Times New Roman" panose="02020603050405020304" pitchFamily="18" charset="0"/>
              <a:cs typeface="Calibri" panose="020F0502020204030204" pitchFamily="34" charset="0"/>
            </a:endParaRPr>
          </a:p>
          <a:p>
            <a:pPr algn="just" eaLnBrk="0" fontAlgn="base" hangingPunct="0">
              <a:spcBef>
                <a:spcPct val="0"/>
              </a:spcBef>
              <a:spcAft>
                <a:spcPct val="0"/>
              </a:spcAft>
            </a:pPr>
            <a:r>
              <a:rPr lang="es-MX" altLang="es-MX" sz="3600" dirty="0">
                <a:solidFill>
                  <a:srgbClr val="002060"/>
                </a:solidFill>
                <a:latin typeface="Georgia" panose="02040502050405020303" pitchFamily="18" charset="0"/>
                <a:ea typeface="Times New Roman" panose="02020603050405020304" pitchFamily="18" charset="0"/>
                <a:cs typeface="Calibri" panose="020F0502020204030204" pitchFamily="34" charset="0"/>
              </a:rPr>
              <a:t>¿Estaría de acuerdo en la revisión por pares abierta? Esto significaría que los nombres de las personas dictaminadoras no serían anónimos una vez finalizado el proceso de revisión. Es decir, en lugar de mantenerse confidencial, el informe de evaluación podría publicarse junto con el artículo. </a:t>
            </a:r>
            <a:endParaRPr lang="es-MX" altLang="es-MX" sz="3600" dirty="0">
              <a:solidFill>
                <a:srgbClr val="002060"/>
              </a:solidFill>
              <a:latin typeface="Georgia" panose="02040502050405020303" pitchFamily="18" charset="0"/>
            </a:endParaRPr>
          </a:p>
          <a:p>
            <a:pPr algn="just" eaLnBrk="0" fontAlgn="base" hangingPunct="0">
              <a:spcBef>
                <a:spcPct val="0"/>
              </a:spcBef>
              <a:spcAft>
                <a:spcPct val="0"/>
              </a:spcAft>
            </a:pPr>
            <a:r>
              <a:rPr lang="es-MX" altLang="es-MX" sz="3600" dirty="0">
                <a:solidFill>
                  <a:srgbClr val="002060"/>
                </a:solidFill>
                <a:latin typeface="Georgia" panose="02040502050405020303" pitchFamily="18" charset="0"/>
                <a:ea typeface="Times New Roman" panose="02020603050405020304" pitchFamily="18" charset="0"/>
                <a:cs typeface="Calibri" panose="020F0502020204030204" pitchFamily="34" charset="0"/>
              </a:rPr>
              <a:t> Sí </a:t>
            </a:r>
            <a:endParaRPr lang="es-MX" altLang="es-MX" sz="3600" dirty="0">
              <a:solidFill>
                <a:srgbClr val="002060"/>
              </a:solidFill>
              <a:latin typeface="Georgia" panose="02040502050405020303" pitchFamily="18" charset="0"/>
            </a:endParaRPr>
          </a:p>
          <a:p>
            <a:pPr algn="just" eaLnBrk="0" fontAlgn="base" hangingPunct="0">
              <a:spcBef>
                <a:spcPct val="0"/>
              </a:spcBef>
              <a:spcAft>
                <a:spcPct val="0"/>
              </a:spcAft>
            </a:pPr>
            <a:r>
              <a:rPr lang="es-MX" altLang="es-MX" sz="3600" dirty="0">
                <a:solidFill>
                  <a:srgbClr val="002060"/>
                </a:solidFill>
                <a:latin typeface="Georgia" panose="02040502050405020303" pitchFamily="18" charset="0"/>
                <a:ea typeface="Times New Roman" panose="02020603050405020304" pitchFamily="18" charset="0"/>
                <a:cs typeface="Calibri" panose="020F0502020204030204" pitchFamily="34" charset="0"/>
              </a:rPr>
              <a:t> No</a:t>
            </a:r>
            <a:endParaRPr lang="es-MX" altLang="es-MX" sz="3600" dirty="0">
              <a:solidFill>
                <a:srgbClr val="002060"/>
              </a:solidFill>
              <a:latin typeface="Georgia" panose="02040502050405020303" pitchFamily="18" charset="0"/>
            </a:endParaRPr>
          </a:p>
          <a:p>
            <a:pPr algn="just" eaLnBrk="0" fontAlgn="base" hangingPunct="0">
              <a:spcBef>
                <a:spcPct val="0"/>
              </a:spcBef>
              <a:spcAft>
                <a:spcPct val="0"/>
              </a:spcAft>
            </a:pPr>
            <a:r>
              <a:rPr lang="es-MX" altLang="es-MX" sz="3600" dirty="0">
                <a:solidFill>
                  <a:srgbClr val="002060"/>
                </a:solidFill>
                <a:latin typeface="Georgia" panose="02040502050405020303" pitchFamily="18" charset="0"/>
                <a:ea typeface="Times New Roman" panose="02020603050405020304" pitchFamily="18" charset="0"/>
                <a:cs typeface="Calibri" panose="020F0502020204030204" pitchFamily="34" charset="0"/>
              </a:rPr>
              <a:t>¿Por qué?</a:t>
            </a:r>
            <a:endParaRPr lang="es-MX" sz="3600" dirty="0">
              <a:solidFill>
                <a:srgbClr val="002060"/>
              </a:solidFill>
            </a:endParaRPr>
          </a:p>
        </p:txBody>
      </p:sp>
    </p:spTree>
    <p:extLst>
      <p:ext uri="{BB962C8B-B14F-4D97-AF65-F5344CB8AC3E}">
        <p14:creationId xmlns:p14="http://schemas.microsoft.com/office/powerpoint/2010/main" val="328181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500284-341E-4EA0-A5D6-3DA1A61475B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DA44B282-61CC-4A10-8CC9-97357D2271AB}"/>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249ABF69-3D44-40E7-835E-17FC794059E1}"/>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bright="-5000"/>
                    </a14:imgEffect>
                  </a14:imgLayer>
                </a14:imgProps>
              </a:ext>
            </a:extLst>
          </a:blip>
          <a:srcRect r="52444" b="-1"/>
          <a:stretch/>
        </p:blipFill>
        <p:spPr>
          <a:xfrm rot="10800000">
            <a:off x="0" y="-55571"/>
            <a:ext cx="12389565" cy="6969142"/>
          </a:xfrm>
          <a:prstGeom prst="rect">
            <a:avLst/>
          </a:prstGeom>
        </p:spPr>
      </p:pic>
      <p:graphicFrame>
        <p:nvGraphicFramePr>
          <p:cNvPr id="6" name="Gráfico 5">
            <a:extLst>
              <a:ext uri="{FF2B5EF4-FFF2-40B4-BE49-F238E27FC236}">
                <a16:creationId xmlns:a16="http://schemas.microsoft.com/office/drawing/2014/main" id="{AB60B9CE-8900-419D-BCEB-592F11931B3B}"/>
              </a:ext>
            </a:extLst>
          </p:cNvPr>
          <p:cNvGraphicFramePr>
            <a:graphicFrameLocks/>
          </p:cNvGraphicFramePr>
          <p:nvPr>
            <p:extLst>
              <p:ext uri="{D42A27DB-BD31-4B8C-83A1-F6EECF244321}">
                <p14:modId xmlns:p14="http://schemas.microsoft.com/office/powerpoint/2010/main" val="930420137"/>
              </p:ext>
            </p:extLst>
          </p:nvPr>
        </p:nvGraphicFramePr>
        <p:xfrm>
          <a:off x="1690687" y="240384"/>
          <a:ext cx="8810625" cy="66176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509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DE91C-B501-490E-801E-95E5CEA311CE}"/>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9E4AF7F-3C3E-434B-A61C-E629B1B1A6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D9437D3-A424-4D85-BED9-8DA366C86D30}"/>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bright="-5000"/>
                    </a14:imgEffect>
                  </a14:imgLayer>
                </a14:imgProps>
              </a:ext>
            </a:extLst>
          </a:blip>
          <a:srcRect r="52444" b="-1"/>
          <a:stretch/>
        </p:blipFill>
        <p:spPr>
          <a:xfrm rot="10800000">
            <a:off x="0" y="0"/>
            <a:ext cx="12389565" cy="6969142"/>
          </a:xfrm>
          <a:prstGeom prst="rect">
            <a:avLst/>
          </a:prstGeom>
        </p:spPr>
      </p:pic>
      <p:sp>
        <p:nvSpPr>
          <p:cNvPr id="5" name="Título 1">
            <a:extLst>
              <a:ext uri="{FF2B5EF4-FFF2-40B4-BE49-F238E27FC236}">
                <a16:creationId xmlns:a16="http://schemas.microsoft.com/office/drawing/2014/main" id="{AA287C64-8E11-47E0-AD98-208B8AE3E508}"/>
              </a:ext>
            </a:extLst>
          </p:cNvPr>
          <p:cNvSpPr txBox="1">
            <a:spLocks/>
          </p:cNvSpPr>
          <p:nvPr/>
        </p:nvSpPr>
        <p:spPr>
          <a:xfrm>
            <a:off x="838200" y="182562"/>
            <a:ext cx="10515600" cy="5775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dirty="0">
                <a:solidFill>
                  <a:schemeClr val="accent6">
                    <a:lumMod val="50000"/>
                  </a:schemeClr>
                </a:solidFill>
                <a:latin typeface="Georgia" panose="02040502050405020303" pitchFamily="18" charset="0"/>
              </a:rPr>
              <a:t>Resultados (principales argumentos a favor)</a:t>
            </a:r>
          </a:p>
        </p:txBody>
      </p:sp>
      <p:sp>
        <p:nvSpPr>
          <p:cNvPr id="6" name="Marcador de contenido 2">
            <a:extLst>
              <a:ext uri="{FF2B5EF4-FFF2-40B4-BE49-F238E27FC236}">
                <a16:creationId xmlns:a16="http://schemas.microsoft.com/office/drawing/2014/main" id="{1A79D977-5E54-4C6D-A628-4383CE46AD59}"/>
              </a:ext>
            </a:extLst>
          </p:cNvPr>
          <p:cNvSpPr txBox="1">
            <a:spLocks/>
          </p:cNvSpPr>
          <p:nvPr/>
        </p:nvSpPr>
        <p:spPr>
          <a:xfrm>
            <a:off x="750369" y="945930"/>
            <a:ext cx="10515600" cy="611072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Transparencia </a:t>
            </a:r>
          </a:p>
          <a:p>
            <a:pPr>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Evaluación sólida</a:t>
            </a:r>
          </a:p>
          <a:p>
            <a:pPr algn="just">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Contrarresta controversias de la revisión anónima</a:t>
            </a:r>
          </a:p>
          <a:p>
            <a:pPr algn="just">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Se reconoce el trabajo de las personas dictaminadoras</a:t>
            </a:r>
          </a:p>
          <a:p>
            <a:pPr algn="just">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Redes de conocimiento, diálogo entre especialistas y retroalimentación </a:t>
            </a:r>
          </a:p>
          <a:p>
            <a:pPr algn="just">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Cuidado, rigurosidad y sin sesgos</a:t>
            </a:r>
          </a:p>
          <a:p>
            <a:pPr algn="just">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Reconoce y visibiliza la construcción del conocimiento como la suma de intercambios y diálogos entre la comunidad científica y otros especialistas </a:t>
            </a:r>
          </a:p>
          <a:p>
            <a:pPr>
              <a:lnSpc>
                <a:spcPct val="107000"/>
              </a:lnSpc>
              <a:spcAft>
                <a:spcPts val="800"/>
              </a:spcAft>
            </a:pPr>
            <a:r>
              <a:rPr lang="es-MX" sz="45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Evitaría conflictos de interés</a:t>
            </a:r>
          </a:p>
          <a:p>
            <a:pPr marL="0" indent="0">
              <a:buFont typeface="Arial" panose="020B0604020202020204" pitchFamily="34" charset="0"/>
              <a:buNone/>
            </a:pPr>
            <a:endParaRPr lang="es-MX" dirty="0"/>
          </a:p>
        </p:txBody>
      </p:sp>
    </p:spTree>
    <p:extLst>
      <p:ext uri="{BB962C8B-B14F-4D97-AF65-F5344CB8AC3E}">
        <p14:creationId xmlns:p14="http://schemas.microsoft.com/office/powerpoint/2010/main" val="2177686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2C85D4-194F-4E03-A7B4-5A94EFF0380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10C2E852-A692-45B6-8219-E2885396C85E}"/>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4F8359A-102B-4B56-9B8E-93509E22B952}"/>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bright="-5000"/>
                    </a14:imgEffect>
                  </a14:imgLayer>
                </a14:imgProps>
              </a:ext>
            </a:extLst>
          </a:blip>
          <a:srcRect r="52444" b="-1"/>
          <a:stretch/>
        </p:blipFill>
        <p:spPr>
          <a:xfrm rot="10800000">
            <a:off x="0" y="-55571"/>
            <a:ext cx="12389565" cy="6969142"/>
          </a:xfrm>
          <a:prstGeom prst="rect">
            <a:avLst/>
          </a:prstGeom>
        </p:spPr>
      </p:pic>
      <p:sp>
        <p:nvSpPr>
          <p:cNvPr id="6" name="Título 1">
            <a:extLst>
              <a:ext uri="{FF2B5EF4-FFF2-40B4-BE49-F238E27FC236}">
                <a16:creationId xmlns:a16="http://schemas.microsoft.com/office/drawing/2014/main" id="{2F8391BA-E405-4970-9F94-F72712865E40}"/>
              </a:ext>
            </a:extLst>
          </p:cNvPr>
          <p:cNvSpPr txBox="1">
            <a:spLocks/>
          </p:cNvSpPr>
          <p:nvPr/>
        </p:nvSpPr>
        <p:spPr>
          <a:xfrm>
            <a:off x="838200" y="365126"/>
            <a:ext cx="10515600" cy="747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200" dirty="0">
                <a:solidFill>
                  <a:schemeClr val="accent6">
                    <a:lumMod val="50000"/>
                  </a:schemeClr>
                </a:solidFill>
                <a:latin typeface="Georgia" panose="02040502050405020303" pitchFamily="18" charset="0"/>
              </a:rPr>
              <a:t>Resultados (principales argumentos en contra)</a:t>
            </a:r>
          </a:p>
        </p:txBody>
      </p:sp>
      <p:sp>
        <p:nvSpPr>
          <p:cNvPr id="7" name="Marcador de contenido 2">
            <a:extLst>
              <a:ext uri="{FF2B5EF4-FFF2-40B4-BE49-F238E27FC236}">
                <a16:creationId xmlns:a16="http://schemas.microsoft.com/office/drawing/2014/main" id="{A79ABCF4-3CD3-403D-AEB5-64B00045977B}"/>
              </a:ext>
            </a:extLst>
          </p:cNvPr>
          <p:cNvSpPr txBox="1">
            <a:spLocks/>
          </p:cNvSpPr>
          <p:nvPr/>
        </p:nvSpPr>
        <p:spPr>
          <a:xfrm>
            <a:off x="838200" y="1217022"/>
            <a:ext cx="10515600" cy="5680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MX" sz="27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Rispidez entre colegas, influye en la objetividad</a:t>
            </a:r>
          </a:p>
          <a:p>
            <a:pPr>
              <a:lnSpc>
                <a:spcPct val="107000"/>
              </a:lnSpc>
              <a:spcAft>
                <a:spcPts val="800"/>
              </a:spcAft>
            </a:pPr>
            <a:r>
              <a:rPr lang="es-MX" sz="27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La confidencialidad permite enfocarse en manuscritos y no en personas</a:t>
            </a:r>
          </a:p>
          <a:p>
            <a:pPr>
              <a:lnSpc>
                <a:spcPct val="107000"/>
              </a:lnSpc>
              <a:spcAft>
                <a:spcPts val="800"/>
              </a:spcAft>
            </a:pPr>
            <a:r>
              <a:rPr lang="es-MX" sz="27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La lectura de las evaluaciones no es relevante para los lectores </a:t>
            </a:r>
          </a:p>
          <a:p>
            <a:pPr>
              <a:lnSpc>
                <a:spcPct val="107000"/>
              </a:lnSpc>
              <a:spcAft>
                <a:spcPts val="800"/>
              </a:spcAft>
            </a:pPr>
            <a:r>
              <a:rPr lang="es-MX" sz="27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El anonimato ayuda a que sea un dictamen honesto e imparcial</a:t>
            </a:r>
          </a:p>
          <a:p>
            <a:pPr>
              <a:lnSpc>
                <a:spcPct val="107000"/>
              </a:lnSpc>
              <a:spcAft>
                <a:spcPts val="800"/>
              </a:spcAft>
            </a:pPr>
            <a:r>
              <a:rPr lang="es-MX" sz="27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Se da un protagonismo al informe innecesario</a:t>
            </a:r>
          </a:p>
          <a:p>
            <a:pPr algn="just">
              <a:lnSpc>
                <a:spcPct val="107000"/>
              </a:lnSpc>
              <a:spcAft>
                <a:spcPts val="800"/>
              </a:spcAft>
            </a:pPr>
            <a:r>
              <a:rPr lang="es-MX" sz="2700" kern="100" dirty="0">
                <a:solidFill>
                  <a:srgbClr val="002060"/>
                </a:solidFill>
                <a:latin typeface="Georgia" panose="02040502050405020303" pitchFamily="18" charset="0"/>
                <a:ea typeface="Aptos" panose="020B0004020202020204" pitchFamily="34" charset="0"/>
                <a:cs typeface="Times New Roman" panose="02020603050405020304" pitchFamily="18" charset="0"/>
              </a:rPr>
              <a:t>Represalias, evaluaciones más tímidas, circunscritas a asuntos formales más que de contenido. Abuso de poder por parte de académicos más reconocidos</a:t>
            </a:r>
          </a:p>
          <a:p>
            <a:endParaRPr lang="es-MX" dirty="0"/>
          </a:p>
        </p:txBody>
      </p:sp>
    </p:spTree>
    <p:extLst>
      <p:ext uri="{BB962C8B-B14F-4D97-AF65-F5344CB8AC3E}">
        <p14:creationId xmlns:p14="http://schemas.microsoft.com/office/powerpoint/2010/main" val="155927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40719-8903-46B8-BB62-902EEC2F6728}"/>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CCA736B7-FA3E-4057-A8BD-6577D5C3390C}"/>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90E8FA83-A288-4F01-9C77-9AFAC87703AF}"/>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bright="-5000"/>
                    </a14:imgEffect>
                  </a14:imgLayer>
                </a14:imgProps>
              </a:ext>
            </a:extLst>
          </a:blip>
          <a:srcRect r="52444" b="-1"/>
          <a:stretch/>
        </p:blipFill>
        <p:spPr>
          <a:xfrm rot="10800000">
            <a:off x="0" y="-111142"/>
            <a:ext cx="12389565" cy="6969142"/>
          </a:xfrm>
          <a:prstGeom prst="rect">
            <a:avLst/>
          </a:prstGeom>
        </p:spPr>
      </p:pic>
      <p:sp>
        <p:nvSpPr>
          <p:cNvPr id="5" name="Título 1">
            <a:extLst>
              <a:ext uri="{FF2B5EF4-FFF2-40B4-BE49-F238E27FC236}">
                <a16:creationId xmlns:a16="http://schemas.microsoft.com/office/drawing/2014/main" id="{7F13CB66-ED6B-4889-9AA9-FA3CF045ACBB}"/>
              </a:ext>
            </a:extLst>
          </p:cNvPr>
          <p:cNvSpPr txBox="1">
            <a:spLocks/>
          </p:cNvSpPr>
          <p:nvPr/>
        </p:nvSpPr>
        <p:spPr>
          <a:xfrm>
            <a:off x="579582" y="272763"/>
            <a:ext cx="10515600" cy="51156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3600" dirty="0">
                <a:solidFill>
                  <a:schemeClr val="accent6">
                    <a:lumMod val="50000"/>
                  </a:schemeClr>
                </a:solidFill>
                <a:latin typeface="Georgia" panose="02040502050405020303" pitchFamily="18" charset="0"/>
              </a:rPr>
              <a:t>Otras opiniones</a:t>
            </a:r>
          </a:p>
        </p:txBody>
      </p:sp>
      <p:sp>
        <p:nvSpPr>
          <p:cNvPr id="6" name="Marcador de contenido 2">
            <a:extLst>
              <a:ext uri="{FF2B5EF4-FFF2-40B4-BE49-F238E27FC236}">
                <a16:creationId xmlns:a16="http://schemas.microsoft.com/office/drawing/2014/main" id="{2D4988FA-ECF6-48EE-91C0-167B33F1D124}"/>
              </a:ext>
            </a:extLst>
          </p:cNvPr>
          <p:cNvSpPr txBox="1">
            <a:spLocks/>
          </p:cNvSpPr>
          <p:nvPr/>
        </p:nvSpPr>
        <p:spPr>
          <a:xfrm>
            <a:off x="688910" y="1538252"/>
            <a:ext cx="10515600" cy="5206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solidFill>
                  <a:srgbClr val="002060"/>
                </a:solidFill>
                <a:latin typeface="Georgia" panose="02040502050405020303" pitchFamily="18" charset="0"/>
              </a:rPr>
              <a:t>Alimentan la discusión y el debate entre pares; pero puede dar lugar a desacuerdos y conflictos</a:t>
            </a:r>
          </a:p>
          <a:p>
            <a:r>
              <a:rPr lang="es-MX" dirty="0">
                <a:solidFill>
                  <a:srgbClr val="002060"/>
                </a:solidFill>
                <a:latin typeface="Georgia" panose="02040502050405020303" pitchFamily="18" charset="0"/>
              </a:rPr>
              <a:t>¿Qué problema se quiere resolver con este cambio de política? ¿La necesidad de transparentar el proceso?  ¿La necesidad de reconocer el trabajo de los dictaminadores? </a:t>
            </a:r>
          </a:p>
          <a:p>
            <a:r>
              <a:rPr lang="es-MX" dirty="0">
                <a:solidFill>
                  <a:srgbClr val="002060"/>
                </a:solidFill>
                <a:latin typeface="Georgia" panose="02040502050405020303" pitchFamily="18" charset="0"/>
              </a:rPr>
              <a:t>¿La necesidad de quitar algo del poder que al dictaminador le da hacer su tarea de forma anónima y que puede resultar en rechazos injustos? ¿O es simplemente que como es Ciencia Abierta todo se abre? </a:t>
            </a:r>
          </a:p>
        </p:txBody>
      </p:sp>
    </p:spTree>
    <p:extLst>
      <p:ext uri="{BB962C8B-B14F-4D97-AF65-F5344CB8AC3E}">
        <p14:creationId xmlns:p14="http://schemas.microsoft.com/office/powerpoint/2010/main" val="105630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6623CA-7AB4-464B-86AB-BAFF57D6FC49}"/>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30FFAEC0-20B6-4FD7-8A1C-8CFFF60053D9}"/>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DB63AE3B-B324-4E34-8FD5-4B42A8FE0DE1}"/>
              </a:ext>
              <a:ext uri="{C183D7F6-B498-43B3-948B-1728B52AA6E4}">
                <adec:decorative xmlns:adec="http://schemas.microsoft.com/office/drawing/2017/decorative" val="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45000"/>
                    </a14:imgEffect>
                    <a14:imgEffect>
                      <a14:brightnessContrast bright="-5000"/>
                    </a14:imgEffect>
                  </a14:imgLayer>
                </a14:imgProps>
              </a:ext>
            </a:extLst>
          </a:blip>
          <a:srcRect r="52444" b="-1"/>
          <a:stretch/>
        </p:blipFill>
        <p:spPr>
          <a:xfrm rot="10800000">
            <a:off x="0" y="0"/>
            <a:ext cx="12389565" cy="6969142"/>
          </a:xfrm>
          <a:prstGeom prst="rect">
            <a:avLst/>
          </a:prstGeom>
        </p:spPr>
      </p:pic>
      <p:sp>
        <p:nvSpPr>
          <p:cNvPr id="5" name="Marcador de contenido 2">
            <a:extLst>
              <a:ext uri="{FF2B5EF4-FFF2-40B4-BE49-F238E27FC236}">
                <a16:creationId xmlns:a16="http://schemas.microsoft.com/office/drawing/2014/main" id="{060AB809-EC6C-4432-A879-432D0430ABF9}"/>
              </a:ext>
            </a:extLst>
          </p:cNvPr>
          <p:cNvSpPr txBox="1">
            <a:spLocks/>
          </p:cNvSpPr>
          <p:nvPr/>
        </p:nvSpPr>
        <p:spPr>
          <a:xfrm>
            <a:off x="715651" y="9112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s-MX" sz="4800"/>
          </a:p>
          <a:p>
            <a:pPr marL="0" indent="0" algn="ctr">
              <a:buFont typeface="Arial" panose="020B0604020202020204" pitchFamily="34" charset="0"/>
              <a:buNone/>
            </a:pPr>
            <a:endParaRPr lang="es-MX" sz="4800"/>
          </a:p>
          <a:p>
            <a:pPr marL="0" indent="0" algn="ctr">
              <a:buFont typeface="Arial" panose="020B0604020202020204" pitchFamily="34" charset="0"/>
              <a:buNone/>
            </a:pPr>
            <a:r>
              <a:rPr lang="es-MX" sz="4800">
                <a:latin typeface="Georgia" panose="02040502050405020303" pitchFamily="18" charset="0"/>
              </a:rPr>
              <a:t>Gracias</a:t>
            </a:r>
          </a:p>
          <a:p>
            <a:pPr marL="0" indent="0" algn="ctr">
              <a:buFont typeface="Arial" panose="020B0604020202020204" pitchFamily="34" charset="0"/>
              <a:buNone/>
            </a:pPr>
            <a:r>
              <a:rPr lang="es-MX" sz="4800">
                <a:latin typeface="Georgia" panose="02040502050405020303" pitchFamily="18" charset="0"/>
              </a:rPr>
              <a:t>sagarcia@colmex.mx</a:t>
            </a:r>
            <a:endParaRPr lang="es-MX" sz="4800" dirty="0">
              <a:latin typeface="Georgia" panose="02040502050405020303" pitchFamily="18" charset="0"/>
            </a:endParaRPr>
          </a:p>
        </p:txBody>
      </p:sp>
    </p:spTree>
    <p:extLst>
      <p:ext uri="{BB962C8B-B14F-4D97-AF65-F5344CB8AC3E}">
        <p14:creationId xmlns:p14="http://schemas.microsoft.com/office/powerpoint/2010/main" val="39350457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335</Words>
  <Application>Microsoft Office PowerPoint</Application>
  <PresentationFormat>Panorámica</PresentationFormat>
  <Paragraphs>36</Paragraphs>
  <Slides>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Aptos</vt:lpstr>
      <vt:lpstr>Arial</vt:lpstr>
      <vt:lpstr>Calibri</vt:lpstr>
      <vt:lpstr>Calibri Light</vt:lpstr>
      <vt:lpstr>Georgia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Angélica García Gómez</dc:creator>
  <cp:lastModifiedBy>Sonia Angélica García Gómez</cp:lastModifiedBy>
  <cp:revision>12</cp:revision>
  <dcterms:created xsi:type="dcterms:W3CDTF">2024-04-25T22:34:22Z</dcterms:created>
  <dcterms:modified xsi:type="dcterms:W3CDTF">2024-04-25T23:48:25Z</dcterms:modified>
</cp:coreProperties>
</file>