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29" r:id="rId2"/>
    <p:sldId id="372" r:id="rId3"/>
    <p:sldId id="330" r:id="rId4"/>
    <p:sldId id="366" r:id="rId5"/>
    <p:sldId id="367" r:id="rId6"/>
    <p:sldId id="373" r:id="rId7"/>
    <p:sldId id="338" r:id="rId8"/>
    <p:sldId id="371" r:id="rId9"/>
    <p:sldId id="374" r:id="rId10"/>
    <p:sldId id="375" r:id="rId11"/>
    <p:sldId id="342" r:id="rId12"/>
    <p:sldId id="346" r:id="rId13"/>
    <p:sldId id="349" r:id="rId14"/>
    <p:sldId id="363" r:id="rId15"/>
    <p:sldId id="348" r:id="rId16"/>
    <p:sldId id="378" r:id="rId17"/>
    <p:sldId id="379" r:id="rId18"/>
    <p:sldId id="351" r:id="rId19"/>
    <p:sldId id="381" r:id="rId20"/>
    <p:sldId id="370" r:id="rId21"/>
    <p:sldId id="368" r:id="rId22"/>
    <p:sldId id="369" r:id="rId23"/>
    <p:sldId id="344" r:id="rId24"/>
    <p:sldId id="352" r:id="rId25"/>
    <p:sldId id="353" r:id="rId26"/>
    <p:sldId id="355" r:id="rId27"/>
    <p:sldId id="356" r:id="rId28"/>
    <p:sldId id="357" r:id="rId29"/>
    <p:sldId id="380" r:id="rId30"/>
    <p:sldId id="345" r:id="rId31"/>
    <p:sldId id="358" r:id="rId32"/>
    <p:sldId id="364" r:id="rId33"/>
    <p:sldId id="361" r:id="rId34"/>
    <p:sldId id="376" r:id="rId35"/>
    <p:sldId id="281" r:id="rId36"/>
    <p:sldId id="377" r:id="rId37"/>
  </p:sldIdLst>
  <p:sldSz cx="12192000" cy="6858000"/>
  <p:notesSz cx="6858000" cy="9144000"/>
  <p:defaultTextStyle>
    <a:defPPr>
      <a:defRPr lang="es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apçaler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Contenidor de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FEDD58-B21B-4C95-A610-DBFCE984E909}" type="datetimeFigureOut">
              <a:rPr lang="ca-ES" smtClean="0"/>
              <a:t>7/5/2024</a:t>
            </a:fld>
            <a:endParaRPr lang="ca-ES"/>
          </a:p>
        </p:txBody>
      </p:sp>
      <p:sp>
        <p:nvSpPr>
          <p:cNvPr id="4" name="Contenidor d'imatge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Contenidor de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7D3656-5ED8-4DF6-8B89-7ABACF8AAF3E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86981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6145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E6A28-8782-4E5F-8807-2A9F3A420E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7955D8D-F0FF-4770-88C9-DB38F609E1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6EA36B-5679-45DC-BFCC-3098BA0D0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3C818-E897-4839-AFC4-D32461DB09F7}" type="datetimeFigureOut">
              <a:rPr lang="es-US" smtClean="0"/>
              <a:t>5/7/2024</a:t>
            </a:fld>
            <a:endParaRPr lang="es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14EC0E-1CD7-41F7-8D49-E22D41005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134B0-6A1A-4C81-B4FB-705F597C0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4F681-F255-4AFA-8AB9-B961BE78830C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551722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301DC7-16DE-4B91-9280-0A16D71C6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B29F262-C660-4DE6-B485-665379FD7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7C26B3-30D7-4DBA-9EBA-F1E783E87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3C818-E897-4839-AFC4-D32461DB09F7}" type="datetimeFigureOut">
              <a:rPr lang="es-US" smtClean="0"/>
              <a:t>5/7/2024</a:t>
            </a:fld>
            <a:endParaRPr lang="es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A269447-7ADE-4878-80A5-04A9751AA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0DF07E-3825-4456-86D2-CBE912FA9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4F681-F255-4AFA-8AB9-B961BE78830C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058113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EF11135-0477-4A04-BAC7-C93509B47E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CD1AE53-2444-4CD9-B74D-56D357E5D3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597566-3531-4AF1-9C8A-F40FB48BD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3C818-E897-4839-AFC4-D32461DB09F7}" type="datetimeFigureOut">
              <a:rPr lang="es-US" smtClean="0"/>
              <a:t>5/7/2024</a:t>
            </a:fld>
            <a:endParaRPr lang="es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AB803C-87D3-4BBD-AC9E-D07264F9A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A2E19B-D360-46EF-A0D7-DB8CE2FC3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4F681-F255-4AFA-8AB9-B961BE78830C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857018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3419C0-B416-45A2-98D4-605BB26E8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6C1203A-D899-4A17-9105-A3F9D14C13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DAC7D96-E187-43B6-89AF-12577D0CD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3C818-E897-4839-AFC4-D32461DB09F7}" type="datetimeFigureOut">
              <a:rPr lang="es-US" smtClean="0"/>
              <a:t>5/7/2024</a:t>
            </a:fld>
            <a:endParaRPr lang="es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13FCD92-CC5B-4455-9302-3ABF3C9B5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D6BFEB-088B-467C-8005-8278366FC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4F681-F255-4AFA-8AB9-B961BE78830C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967304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C3C8C8-8C22-4AD4-B973-AABC4350D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90CAF8C-0A02-41C4-BB61-78081272A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91752C-1DE7-4E07-B9F2-3C2F64492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3C818-E897-4839-AFC4-D32461DB09F7}" type="datetimeFigureOut">
              <a:rPr lang="es-US" smtClean="0"/>
              <a:t>5/7/2024</a:t>
            </a:fld>
            <a:endParaRPr lang="es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02BEBDB-62D0-400D-A20F-EDA38A317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BF2B154-47A1-4B36-8278-8A5290C56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4F681-F255-4AFA-8AB9-B961BE78830C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899572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8ED9FA-B12C-45D5-B7AA-9FC4B9004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F06A34-F71E-4231-B880-8F09FF4CE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6CB3A8-86A7-4701-A62E-3684DA0BFB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0DD72E-BFF2-4623-B0D8-43C23A0BE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3C818-E897-4839-AFC4-D32461DB09F7}" type="datetimeFigureOut">
              <a:rPr lang="es-US" smtClean="0"/>
              <a:t>5/7/2024</a:t>
            </a:fld>
            <a:endParaRPr lang="es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767D7C9-05E1-497D-8ADC-4BE700B6C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6DD44AF-F59A-41F0-938B-ED2E1D4AA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4F681-F255-4AFA-8AB9-B961BE78830C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714279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C4727F-4391-477A-B49B-F85A3E3F8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33E493B-98CF-4E0C-93C7-E2763C4657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27968A4-E408-408E-8572-ACACCA39D1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39BE76B-921A-48AA-9491-FD9CCBEF61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F2E5128-47A4-4665-8F96-5E6902D460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06D809B-0ABE-44CB-9244-0440979AE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3C818-E897-4839-AFC4-D32461DB09F7}" type="datetimeFigureOut">
              <a:rPr lang="es-US" smtClean="0"/>
              <a:t>5/7/2024</a:t>
            </a:fld>
            <a:endParaRPr lang="es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6E19901-44BA-41CB-A478-BFD024B04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08E11E8-F89B-4483-B0C5-EF10CD918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4F681-F255-4AFA-8AB9-B961BE78830C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585781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CF21B9-E2DA-4EB4-8053-A18563F0E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A4783FC-3C7F-4CF6-AF44-965A300F3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3C818-E897-4839-AFC4-D32461DB09F7}" type="datetimeFigureOut">
              <a:rPr lang="es-US" smtClean="0"/>
              <a:t>5/7/2024</a:t>
            </a:fld>
            <a:endParaRPr lang="es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B9308D1-572D-41AD-B3B3-7E1DF8648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B484707-2EE9-4B31-BBDC-61F138B5C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4F681-F255-4AFA-8AB9-B961BE78830C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130133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80C5F83-C70F-48AD-9E1E-2BD9824DC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3C818-E897-4839-AFC4-D32461DB09F7}" type="datetimeFigureOut">
              <a:rPr lang="es-US" smtClean="0"/>
              <a:t>5/7/2024</a:t>
            </a:fld>
            <a:endParaRPr lang="es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8A6138E-BD37-4965-80EC-F11388445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07B1E61-6915-47FD-993E-B304D3BA1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4F681-F255-4AFA-8AB9-B961BE78830C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132326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49269A-9E73-405A-9964-95399190E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CB2BF7-B038-4278-A372-E8F9399C6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0D213A7-58A8-4D62-9084-3551421BB1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957AD0F-C18A-4309-84C1-C3FB3A28B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3C818-E897-4839-AFC4-D32461DB09F7}" type="datetimeFigureOut">
              <a:rPr lang="es-US" smtClean="0"/>
              <a:t>5/7/2024</a:t>
            </a:fld>
            <a:endParaRPr lang="es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1644754-D1EB-4E94-9DDE-4DC54FDE4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1712382-EF0F-4E4B-A33C-9F42B0D19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4F681-F255-4AFA-8AB9-B961BE78830C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69715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039717-4408-47F4-8C7D-D6D0B7AE9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E9E9E13-2D45-4E0E-861A-E11E8485E7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6693EAF-1BFD-44C9-885F-36938256E2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EBA2DA1-461B-4C9B-A9B3-C222F20D4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3C818-E897-4839-AFC4-D32461DB09F7}" type="datetimeFigureOut">
              <a:rPr lang="es-US" smtClean="0"/>
              <a:t>5/7/2024</a:t>
            </a:fld>
            <a:endParaRPr lang="es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D88272F-C477-4AE2-AD61-FD41FC947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85CE8E9-F2F1-4667-B648-8326C5EE1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4F681-F255-4AFA-8AB9-B961BE78830C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440767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DC87670-C36C-47EE-8174-A1EC76346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AB2302-4FCC-449F-A18B-06F1D14DFB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ECAB97-CCA6-4369-ACD3-D319D68ECD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B3C818-E897-4839-AFC4-D32461DB09F7}" type="datetimeFigureOut">
              <a:rPr lang="es-US" smtClean="0"/>
              <a:t>5/7/2024</a:t>
            </a:fld>
            <a:endParaRPr lang="es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F74D189-546B-447C-B093-FE55AC40B4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48B9A1-5703-4A4C-8134-009D8CCE13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4F681-F255-4AFA-8AB9-B961BE78830C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661276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jguallar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jguallar@ub.edu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eprints.rclis.org/44855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344/BID2023.51.05" TargetMode="External"/><Relationship Id="rId5" Type="http://schemas.openxmlformats.org/officeDocument/2006/relationships/hyperlink" Target="https://doi.org/10.14198/MEDCOM.25487" TargetMode="External"/><Relationship Id="rId4" Type="http://schemas.openxmlformats.org/officeDocument/2006/relationships/hyperlink" Target="https://doi.org/10.26441/RC21.2-2022-A1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732/ixc/13/01Cienti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prints.rclis.org/39251/" TargetMode="External"/><Relationship Id="rId4" Type="http://schemas.openxmlformats.org/officeDocument/2006/relationships/hyperlink" Target="https://www.scimagoepi.com/wp-content/uploads/2024/01/J11_15_mesaGuallar.pdf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jguallar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jguallar@ub.edu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ogo with text on it&#10;&#10;Description automatically generated">
            <a:extLst>
              <a:ext uri="{FF2B5EF4-FFF2-40B4-BE49-F238E27FC236}">
                <a16:creationId xmlns:a16="http://schemas.microsoft.com/office/drawing/2014/main" id="{7A35CE62-268B-414C-8A90-EC27A89FFD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675" y="503969"/>
            <a:ext cx="5708649" cy="224064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7AEA75D-E656-09F5-D8AA-F065997E2D69}"/>
              </a:ext>
            </a:extLst>
          </p:cNvPr>
          <p:cNvSpPr txBox="1"/>
          <p:nvPr/>
        </p:nvSpPr>
        <p:spPr>
          <a:xfrm>
            <a:off x="3531030" y="2945116"/>
            <a:ext cx="51299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recomendaciones para revistas científicas </a:t>
            </a:r>
          </a:p>
          <a:p>
            <a:pPr algn="ctr"/>
            <a:r>
              <a:rPr lang="es-E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redes sociales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C352669-AC42-E1F8-4928-B625040BB86A}"/>
              </a:ext>
            </a:extLst>
          </p:cNvPr>
          <p:cNvSpPr txBox="1"/>
          <p:nvPr/>
        </p:nvSpPr>
        <p:spPr>
          <a:xfrm>
            <a:off x="3670514" y="4838390"/>
            <a:ext cx="48509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Javier Guallar</a:t>
            </a:r>
          </a:p>
          <a:p>
            <a:pPr algn="ctr"/>
            <a:r>
              <a:rPr lang="es-ES" dirty="0" err="1"/>
              <a:t>Universitat</a:t>
            </a:r>
            <a:r>
              <a:rPr lang="es-ES" dirty="0"/>
              <a:t> de Barcelona / Proyecto CUVICOM</a:t>
            </a:r>
          </a:p>
          <a:p>
            <a:pPr algn="ctr"/>
            <a:r>
              <a:rPr lang="es-ES" dirty="0">
                <a:hlinkClick r:id="rId3"/>
              </a:rPr>
              <a:t>@jguallar</a:t>
            </a:r>
            <a:r>
              <a:rPr lang="es-ES" dirty="0"/>
              <a:t> / </a:t>
            </a:r>
            <a:r>
              <a:rPr lang="es-ES" dirty="0">
                <a:hlinkClick r:id="rId4"/>
              </a:rPr>
              <a:t>jguallar@ub.edu</a:t>
            </a:r>
            <a:endParaRPr lang="es-ES" dirty="0"/>
          </a:p>
          <a:p>
            <a:pPr algn="ctr"/>
            <a:r>
              <a:rPr lang="es-ES" sz="1400" i="1" dirty="0"/>
              <a:t>13º Congreso CRECS, Universidad Católica de Santa María, Arequipa (Perú), 10 de mayo de 2024</a:t>
            </a:r>
          </a:p>
        </p:txBody>
      </p:sp>
    </p:spTree>
    <p:extLst>
      <p:ext uri="{BB962C8B-B14F-4D97-AF65-F5344CB8AC3E}">
        <p14:creationId xmlns:p14="http://schemas.microsoft.com/office/powerpoint/2010/main" val="1797810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CC745-727D-F7DC-C9C4-FDA6A94A9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015" y="365125"/>
            <a:ext cx="10634785" cy="1325563"/>
          </a:xfrm>
        </p:spPr>
        <p:txBody>
          <a:bodyPr/>
          <a:lstStyle/>
          <a:p>
            <a:r>
              <a:rPr lang="es-US" b="1" dirty="0">
                <a:solidFill>
                  <a:srgbClr val="C00000"/>
                </a:solidFill>
              </a:rPr>
              <a:t>Estrategia de publicaciones</a:t>
            </a:r>
          </a:p>
        </p:txBody>
      </p:sp>
      <p:sp>
        <p:nvSpPr>
          <p:cNvPr id="6" name="QuadreDeText 5">
            <a:extLst>
              <a:ext uri="{FF2B5EF4-FFF2-40B4-BE49-F238E27FC236}">
                <a16:creationId xmlns:a16="http://schemas.microsoft.com/office/drawing/2014/main" id="{79CD6782-EF4A-4255-81FA-46E61ACCBAF2}"/>
              </a:ext>
            </a:extLst>
          </p:cNvPr>
          <p:cNvSpPr txBox="1"/>
          <p:nvPr/>
        </p:nvSpPr>
        <p:spPr>
          <a:xfrm>
            <a:off x="719015" y="1287238"/>
            <a:ext cx="98432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 7</a:t>
            </a:r>
          </a:p>
          <a:p>
            <a:r>
              <a:rPr lang="ca-ES" sz="2400" dirty="0" err="1">
                <a:solidFill>
                  <a:srgbClr val="C00000"/>
                </a:solidFill>
              </a:rPr>
              <a:t>Trabajar</a:t>
            </a:r>
            <a:r>
              <a:rPr lang="ca-ES" sz="2400" dirty="0">
                <a:solidFill>
                  <a:srgbClr val="C00000"/>
                </a:solidFill>
              </a:rPr>
              <a:t> con un </a:t>
            </a:r>
            <a:r>
              <a:rPr lang="ca-ES" sz="2400" dirty="0" err="1">
                <a:solidFill>
                  <a:srgbClr val="C00000"/>
                </a:solidFill>
              </a:rPr>
              <a:t>Calendario</a:t>
            </a:r>
            <a:r>
              <a:rPr lang="ca-ES" sz="2400" dirty="0">
                <a:solidFill>
                  <a:srgbClr val="C00000"/>
                </a:solidFill>
              </a:rPr>
              <a:t> Editorial: </a:t>
            </a:r>
            <a:r>
              <a:rPr lang="ca-ES" sz="2400" dirty="0" err="1">
                <a:solidFill>
                  <a:srgbClr val="C00000"/>
                </a:solidFill>
              </a:rPr>
              <a:t>Priorizar</a:t>
            </a:r>
            <a:r>
              <a:rPr lang="ca-ES" sz="2400" dirty="0">
                <a:solidFill>
                  <a:srgbClr val="C00000"/>
                </a:solidFill>
              </a:rPr>
              <a:t> la </a:t>
            </a:r>
            <a:r>
              <a:rPr lang="ca-ES" sz="2400" dirty="0" err="1">
                <a:solidFill>
                  <a:srgbClr val="C00000"/>
                </a:solidFill>
              </a:rPr>
              <a:t>rapidez</a:t>
            </a:r>
            <a:r>
              <a:rPr lang="ca-ES" sz="2400" dirty="0">
                <a:solidFill>
                  <a:srgbClr val="C00000"/>
                </a:solidFill>
              </a:rPr>
              <a:t> </a:t>
            </a:r>
            <a:r>
              <a:rPr lang="ca-ES" sz="2400" dirty="0"/>
              <a:t>en la </a:t>
            </a:r>
            <a:r>
              <a:rPr lang="ca-ES" sz="2400" dirty="0" err="1"/>
              <a:t>difusión</a:t>
            </a:r>
            <a:r>
              <a:rPr lang="ca-ES" sz="2400" dirty="0"/>
              <a:t> en </a:t>
            </a:r>
            <a:r>
              <a:rPr lang="ca-ES" sz="2400" dirty="0" err="1"/>
              <a:t>redes</a:t>
            </a:r>
            <a:r>
              <a:rPr lang="ca-ES" sz="2400" dirty="0"/>
              <a:t> </a:t>
            </a:r>
            <a:r>
              <a:rPr lang="ca-ES" sz="2400" dirty="0" err="1"/>
              <a:t>sociales</a:t>
            </a:r>
            <a:r>
              <a:rPr lang="ca-ES" sz="2400" dirty="0"/>
              <a:t> de la </a:t>
            </a:r>
            <a:r>
              <a:rPr lang="ca-ES" sz="2400" dirty="0" err="1"/>
              <a:t>publicación</a:t>
            </a:r>
            <a:r>
              <a:rPr lang="ca-ES" sz="2400" dirty="0"/>
              <a:t> de cada articulo. </a:t>
            </a:r>
            <a:r>
              <a:rPr lang="ca-ES" sz="2400" dirty="0" err="1"/>
              <a:t>Ejemplo</a:t>
            </a:r>
            <a:r>
              <a:rPr lang="ca-ES" sz="2400" dirty="0"/>
              <a:t> en </a:t>
            </a:r>
            <a:r>
              <a:rPr lang="ca-ES" sz="2400" dirty="0" err="1"/>
              <a:t>Twitter</a:t>
            </a:r>
            <a:endParaRPr lang="ca-ES" sz="24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95E1177-3720-E4DA-2140-A828463A8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2" y="2606862"/>
            <a:ext cx="11859209" cy="425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207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CC745-727D-F7DC-C9C4-FDA6A94A9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54" y="365125"/>
            <a:ext cx="10666046" cy="1325563"/>
          </a:xfrm>
        </p:spPr>
        <p:txBody>
          <a:bodyPr/>
          <a:lstStyle/>
          <a:p>
            <a:r>
              <a:rPr lang="es-US" b="1" dirty="0">
                <a:solidFill>
                  <a:srgbClr val="C00000"/>
                </a:solidFill>
              </a:rPr>
              <a:t>4. Temáticas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73FAF-8C99-F1E6-450F-553C61EBA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3076" y="1825625"/>
            <a:ext cx="9790723" cy="4351338"/>
          </a:xfrm>
        </p:spPr>
        <p:txBody>
          <a:bodyPr>
            <a:normAutofit fontScale="85000" lnSpcReduction="20000"/>
          </a:bodyPr>
          <a:lstStyle/>
          <a:p>
            <a:r>
              <a:rPr lang="es-ES" dirty="0">
                <a:solidFill>
                  <a:srgbClr val="C00000"/>
                </a:solidFill>
              </a:rPr>
              <a:t>Artículos último número</a:t>
            </a:r>
            <a:r>
              <a:rPr lang="es-ES" dirty="0"/>
              <a:t>/volumen publicado</a:t>
            </a:r>
          </a:p>
          <a:p>
            <a:endParaRPr lang="es-ES" dirty="0"/>
          </a:p>
          <a:p>
            <a:r>
              <a:rPr lang="es-ES" dirty="0">
                <a:solidFill>
                  <a:srgbClr val="C00000"/>
                </a:solidFill>
              </a:rPr>
              <a:t>Presentación último número</a:t>
            </a:r>
            <a:r>
              <a:rPr lang="es-ES" dirty="0"/>
              <a:t>/volumen publicado</a:t>
            </a:r>
          </a:p>
          <a:p>
            <a:endParaRPr lang="es-ES" dirty="0"/>
          </a:p>
          <a:p>
            <a:r>
              <a:rPr lang="es-ES" dirty="0"/>
              <a:t>Artículos de </a:t>
            </a:r>
            <a:r>
              <a:rPr lang="es-ES" dirty="0">
                <a:solidFill>
                  <a:srgbClr val="C00000"/>
                </a:solidFill>
              </a:rPr>
              <a:t>números anteriores</a:t>
            </a:r>
          </a:p>
          <a:p>
            <a:endParaRPr lang="es-ES" dirty="0"/>
          </a:p>
          <a:p>
            <a:r>
              <a:rPr lang="es-ES" dirty="0">
                <a:solidFill>
                  <a:srgbClr val="C00000"/>
                </a:solidFill>
              </a:rPr>
              <a:t>Próximos números </a:t>
            </a:r>
            <a:r>
              <a:rPr lang="es-ES" dirty="0"/>
              <a:t>y </a:t>
            </a:r>
            <a:r>
              <a:rPr lang="es-ES" dirty="0" err="1">
                <a:solidFill>
                  <a:srgbClr val="C00000"/>
                </a:solidFill>
              </a:rPr>
              <a:t>Call</a:t>
            </a:r>
            <a:r>
              <a:rPr lang="es-ES" dirty="0">
                <a:solidFill>
                  <a:srgbClr val="C00000"/>
                </a:solidFill>
              </a:rPr>
              <a:t> </a:t>
            </a:r>
            <a:r>
              <a:rPr lang="es-ES" dirty="0" err="1">
                <a:solidFill>
                  <a:srgbClr val="C00000"/>
                </a:solidFill>
              </a:rPr>
              <a:t>for</a:t>
            </a:r>
            <a:r>
              <a:rPr lang="es-ES" dirty="0">
                <a:solidFill>
                  <a:srgbClr val="C00000"/>
                </a:solidFill>
              </a:rPr>
              <a:t> </a:t>
            </a:r>
            <a:r>
              <a:rPr lang="es-ES" dirty="0" err="1">
                <a:solidFill>
                  <a:srgbClr val="C00000"/>
                </a:solidFill>
              </a:rPr>
              <a:t>Papers</a:t>
            </a:r>
            <a:endParaRPr lang="es-ES" dirty="0">
              <a:solidFill>
                <a:srgbClr val="C00000"/>
              </a:solidFill>
            </a:endParaRPr>
          </a:p>
          <a:p>
            <a:endParaRPr lang="es-ES" dirty="0"/>
          </a:p>
          <a:p>
            <a:r>
              <a:rPr lang="es-ES" dirty="0"/>
              <a:t>Información sobre </a:t>
            </a:r>
            <a:r>
              <a:rPr lang="es-ES" dirty="0">
                <a:solidFill>
                  <a:srgbClr val="C00000"/>
                </a:solidFill>
              </a:rPr>
              <a:t>la revista, actividades</a:t>
            </a:r>
            <a:r>
              <a:rPr lang="es-ES" dirty="0"/>
              <a:t>…</a:t>
            </a:r>
          </a:p>
          <a:p>
            <a:endParaRPr lang="es-ES" dirty="0">
              <a:solidFill>
                <a:srgbClr val="C00000"/>
              </a:solidFill>
            </a:endParaRPr>
          </a:p>
          <a:p>
            <a:r>
              <a:rPr lang="es-ES" dirty="0">
                <a:solidFill>
                  <a:srgbClr val="C00000"/>
                </a:solidFill>
              </a:rPr>
              <a:t>Temas externos </a:t>
            </a:r>
            <a:r>
              <a:rPr lang="es-ES" dirty="0"/>
              <a:t>relacionados con la revista</a:t>
            </a:r>
          </a:p>
        </p:txBody>
      </p:sp>
    </p:spTree>
    <p:extLst>
      <p:ext uri="{BB962C8B-B14F-4D97-AF65-F5344CB8AC3E}">
        <p14:creationId xmlns:p14="http://schemas.microsoft.com/office/powerpoint/2010/main" val="3322245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CC745-727D-F7DC-C9C4-FDA6A94A9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54" y="365125"/>
            <a:ext cx="10666046" cy="1325563"/>
          </a:xfrm>
        </p:spPr>
        <p:txBody>
          <a:bodyPr/>
          <a:lstStyle/>
          <a:p>
            <a:r>
              <a:rPr lang="es-US" b="1" dirty="0">
                <a:solidFill>
                  <a:srgbClr val="C00000"/>
                </a:solidFill>
              </a:rPr>
              <a:t>Artículos</a:t>
            </a:r>
            <a:br>
              <a:rPr lang="es-US" b="1" dirty="0">
                <a:solidFill>
                  <a:srgbClr val="C00000"/>
                </a:solidFill>
              </a:rPr>
            </a:br>
            <a:r>
              <a:rPr lang="es-US" b="1" dirty="0">
                <a:solidFill>
                  <a:srgbClr val="C00000"/>
                </a:solidFill>
              </a:rPr>
              <a:t>último número</a:t>
            </a:r>
          </a:p>
        </p:txBody>
      </p:sp>
      <p:pic>
        <p:nvPicPr>
          <p:cNvPr id="4" name="Imagen 8">
            <a:extLst>
              <a:ext uri="{FF2B5EF4-FFF2-40B4-BE49-F238E27FC236}">
                <a16:creationId xmlns:a16="http://schemas.microsoft.com/office/drawing/2014/main" id="{AADCAECC-6F9E-4F12-8BD6-1E2755311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781" y="806158"/>
            <a:ext cx="5639090" cy="5686717"/>
          </a:xfrm>
          <a:prstGeom prst="rect">
            <a:avLst/>
          </a:prstGeom>
        </p:spPr>
      </p:pic>
      <p:sp>
        <p:nvSpPr>
          <p:cNvPr id="5" name="Flecha: hacia la izquierda 9">
            <a:extLst>
              <a:ext uri="{FF2B5EF4-FFF2-40B4-BE49-F238E27FC236}">
                <a16:creationId xmlns:a16="http://schemas.microsoft.com/office/drawing/2014/main" id="{AFEBD8D4-2FDD-453A-B2FF-E814C2B5A82C}"/>
              </a:ext>
            </a:extLst>
          </p:cNvPr>
          <p:cNvSpPr/>
          <p:nvPr/>
        </p:nvSpPr>
        <p:spPr>
          <a:xfrm>
            <a:off x="6342875" y="6289623"/>
            <a:ext cx="766482" cy="203252"/>
          </a:xfrm>
          <a:prstGeom prst="leftArrow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rgbClr val="FF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6" name="QuadreDeText 5">
            <a:extLst>
              <a:ext uri="{FF2B5EF4-FFF2-40B4-BE49-F238E27FC236}">
                <a16:creationId xmlns:a16="http://schemas.microsoft.com/office/drawing/2014/main" id="{9E3CC948-F67C-4FE2-A43E-60DCB7022592}"/>
              </a:ext>
            </a:extLst>
          </p:cNvPr>
          <p:cNvSpPr txBox="1"/>
          <p:nvPr/>
        </p:nvSpPr>
        <p:spPr>
          <a:xfrm>
            <a:off x="773723" y="2164862"/>
            <a:ext cx="357944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 8</a:t>
            </a:r>
          </a:p>
          <a:p>
            <a:r>
              <a:rPr lang="ca-ES" sz="2400" dirty="0" err="1">
                <a:solidFill>
                  <a:srgbClr val="C00000"/>
                </a:solidFill>
              </a:rPr>
              <a:t>Reciclaje</a:t>
            </a:r>
            <a:r>
              <a:rPr lang="ca-ES" sz="2400" dirty="0">
                <a:solidFill>
                  <a:srgbClr val="C00000"/>
                </a:solidFill>
              </a:rPr>
              <a:t> de </a:t>
            </a:r>
            <a:r>
              <a:rPr lang="ca-ES" sz="2400" dirty="0" err="1">
                <a:solidFill>
                  <a:srgbClr val="C00000"/>
                </a:solidFill>
              </a:rPr>
              <a:t>contenido</a:t>
            </a:r>
            <a:r>
              <a:rPr lang="ca-ES" sz="2400" dirty="0">
                <a:solidFill>
                  <a:srgbClr val="C00000"/>
                </a:solidFill>
              </a:rPr>
              <a:t> </a:t>
            </a:r>
          </a:p>
          <a:p>
            <a:r>
              <a:rPr lang="ca-ES" sz="2400" dirty="0">
                <a:solidFill>
                  <a:srgbClr val="C00000"/>
                </a:solidFill>
              </a:rPr>
              <a:t>en </a:t>
            </a:r>
            <a:r>
              <a:rPr lang="ca-ES" sz="2400" dirty="0" err="1">
                <a:solidFill>
                  <a:srgbClr val="C00000"/>
                </a:solidFill>
              </a:rPr>
              <a:t>Twitter</a:t>
            </a:r>
            <a:r>
              <a:rPr lang="ca-ES" sz="2400" dirty="0"/>
              <a:t>: </a:t>
            </a:r>
            <a:r>
              <a:rPr lang="ca-ES" sz="2400" dirty="0" err="1"/>
              <a:t>más</a:t>
            </a:r>
            <a:r>
              <a:rPr lang="ca-ES" sz="2400" dirty="0"/>
              <a:t> de una </a:t>
            </a:r>
            <a:r>
              <a:rPr lang="ca-ES" sz="2400" dirty="0" err="1"/>
              <a:t>publicación</a:t>
            </a:r>
            <a:r>
              <a:rPr lang="ca-ES" sz="2400" dirty="0"/>
              <a:t> para cada articulo, la </a:t>
            </a:r>
            <a:r>
              <a:rPr lang="ca-ES" sz="2400" dirty="0" err="1"/>
              <a:t>segunda</a:t>
            </a:r>
            <a:r>
              <a:rPr lang="ca-ES" sz="2400" dirty="0"/>
              <a:t> </a:t>
            </a:r>
            <a:r>
              <a:rPr lang="ca-ES" sz="2400" dirty="0" err="1"/>
              <a:t>unos</a:t>
            </a:r>
            <a:r>
              <a:rPr lang="ca-ES" sz="2400" dirty="0"/>
              <a:t> </a:t>
            </a:r>
            <a:r>
              <a:rPr lang="ca-ES" sz="2400" dirty="0" err="1"/>
              <a:t>días</a:t>
            </a:r>
            <a:r>
              <a:rPr lang="ca-ES" sz="2400" dirty="0"/>
              <a:t> </a:t>
            </a:r>
            <a:r>
              <a:rPr lang="ca-ES" sz="2400" dirty="0" err="1"/>
              <a:t>después</a:t>
            </a:r>
            <a:r>
              <a:rPr lang="ca-ES" sz="2400" dirty="0"/>
              <a:t> de la primera. </a:t>
            </a:r>
          </a:p>
        </p:txBody>
      </p:sp>
    </p:spTree>
    <p:extLst>
      <p:ext uri="{BB962C8B-B14F-4D97-AF65-F5344CB8AC3E}">
        <p14:creationId xmlns:p14="http://schemas.microsoft.com/office/powerpoint/2010/main" val="2312401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CC745-727D-F7DC-C9C4-FDA6A94A9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54" y="365125"/>
            <a:ext cx="10666046" cy="1325563"/>
          </a:xfrm>
        </p:spPr>
        <p:txBody>
          <a:bodyPr/>
          <a:lstStyle/>
          <a:p>
            <a:r>
              <a:rPr lang="es-US" b="1" dirty="0">
                <a:solidFill>
                  <a:srgbClr val="C00000"/>
                </a:solidFill>
              </a:rPr>
              <a:t>Artículos</a:t>
            </a:r>
            <a:br>
              <a:rPr lang="es-US" b="1" dirty="0">
                <a:solidFill>
                  <a:srgbClr val="C00000"/>
                </a:solidFill>
              </a:rPr>
            </a:br>
            <a:r>
              <a:rPr lang="es-US" b="1" dirty="0">
                <a:solidFill>
                  <a:srgbClr val="C00000"/>
                </a:solidFill>
              </a:rPr>
              <a:t>último número</a:t>
            </a:r>
          </a:p>
        </p:txBody>
      </p:sp>
      <p:sp>
        <p:nvSpPr>
          <p:cNvPr id="6" name="QuadreDeText 5">
            <a:extLst>
              <a:ext uri="{FF2B5EF4-FFF2-40B4-BE49-F238E27FC236}">
                <a16:creationId xmlns:a16="http://schemas.microsoft.com/office/drawing/2014/main" id="{9E3CC948-F67C-4FE2-A43E-60DCB7022592}"/>
              </a:ext>
            </a:extLst>
          </p:cNvPr>
          <p:cNvSpPr txBox="1"/>
          <p:nvPr/>
        </p:nvSpPr>
        <p:spPr>
          <a:xfrm>
            <a:off x="773723" y="2164862"/>
            <a:ext cx="357944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 8</a:t>
            </a:r>
          </a:p>
          <a:p>
            <a:r>
              <a:rPr lang="ca-ES" sz="2400" dirty="0" err="1">
                <a:solidFill>
                  <a:srgbClr val="C00000"/>
                </a:solidFill>
              </a:rPr>
              <a:t>Reciclaje</a:t>
            </a:r>
            <a:r>
              <a:rPr lang="ca-ES" sz="2400" dirty="0"/>
              <a:t> </a:t>
            </a:r>
            <a:r>
              <a:rPr lang="ca-ES" sz="2400" dirty="0">
                <a:solidFill>
                  <a:srgbClr val="C00000"/>
                </a:solidFill>
              </a:rPr>
              <a:t>de </a:t>
            </a:r>
            <a:r>
              <a:rPr lang="ca-ES" sz="2400" dirty="0" err="1">
                <a:solidFill>
                  <a:srgbClr val="C00000"/>
                </a:solidFill>
              </a:rPr>
              <a:t>contenido</a:t>
            </a:r>
            <a:r>
              <a:rPr lang="ca-ES" sz="2400" dirty="0">
                <a:solidFill>
                  <a:srgbClr val="C00000"/>
                </a:solidFill>
              </a:rPr>
              <a:t> </a:t>
            </a:r>
          </a:p>
          <a:p>
            <a:r>
              <a:rPr lang="ca-ES" sz="2400" dirty="0">
                <a:solidFill>
                  <a:srgbClr val="C00000"/>
                </a:solidFill>
              </a:rPr>
              <a:t>en </a:t>
            </a:r>
            <a:r>
              <a:rPr lang="ca-ES" sz="2400" dirty="0" err="1">
                <a:solidFill>
                  <a:srgbClr val="C00000"/>
                </a:solidFill>
              </a:rPr>
              <a:t>Twitter</a:t>
            </a:r>
            <a:r>
              <a:rPr lang="ca-ES" sz="2400" dirty="0"/>
              <a:t>: </a:t>
            </a:r>
            <a:r>
              <a:rPr lang="ca-ES" sz="2400" dirty="0" err="1"/>
              <a:t>más</a:t>
            </a:r>
            <a:r>
              <a:rPr lang="ca-ES" sz="2400" dirty="0"/>
              <a:t> de una </a:t>
            </a:r>
            <a:r>
              <a:rPr lang="ca-ES" sz="2400" dirty="0" err="1"/>
              <a:t>publicación</a:t>
            </a:r>
            <a:r>
              <a:rPr lang="ca-ES" sz="2400" dirty="0"/>
              <a:t> para cada articulo, la </a:t>
            </a:r>
            <a:r>
              <a:rPr lang="ca-ES" sz="2400" dirty="0" err="1"/>
              <a:t>segunda</a:t>
            </a:r>
            <a:r>
              <a:rPr lang="ca-ES" sz="2400" dirty="0"/>
              <a:t> </a:t>
            </a:r>
            <a:r>
              <a:rPr lang="ca-ES" sz="2400" dirty="0" err="1"/>
              <a:t>unos</a:t>
            </a:r>
            <a:r>
              <a:rPr lang="ca-ES" sz="2400" dirty="0"/>
              <a:t> </a:t>
            </a:r>
            <a:r>
              <a:rPr lang="ca-ES" sz="2400" dirty="0" err="1"/>
              <a:t>días</a:t>
            </a:r>
            <a:r>
              <a:rPr lang="ca-ES" sz="2400" dirty="0"/>
              <a:t> </a:t>
            </a:r>
            <a:r>
              <a:rPr lang="ca-ES" sz="2400" dirty="0" err="1"/>
              <a:t>después</a:t>
            </a:r>
            <a:r>
              <a:rPr lang="ca-ES" sz="2400" dirty="0"/>
              <a:t> de la primera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F22EF68-60A1-4656-BC30-C8C0BE722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133" y="365124"/>
            <a:ext cx="6066098" cy="6045569"/>
          </a:xfrm>
          <a:prstGeom prst="rect">
            <a:avLst/>
          </a:prstGeom>
        </p:spPr>
      </p:pic>
      <p:sp>
        <p:nvSpPr>
          <p:cNvPr id="8" name="Flecha: hacia la izquierda 9">
            <a:extLst>
              <a:ext uri="{FF2B5EF4-FFF2-40B4-BE49-F238E27FC236}">
                <a16:creationId xmlns:a16="http://schemas.microsoft.com/office/drawing/2014/main" id="{71949960-C7A1-4FF9-993A-C56EC5FC8628}"/>
              </a:ext>
            </a:extLst>
          </p:cNvPr>
          <p:cNvSpPr/>
          <p:nvPr/>
        </p:nvSpPr>
        <p:spPr>
          <a:xfrm>
            <a:off x="6767157" y="6207441"/>
            <a:ext cx="766482" cy="203252"/>
          </a:xfrm>
          <a:prstGeom prst="leftArrow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rgbClr val="FF0000"/>
                </a:solidFill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345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CC745-727D-F7DC-C9C4-FDA6A94A9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54" y="365125"/>
            <a:ext cx="10666046" cy="1325563"/>
          </a:xfrm>
        </p:spPr>
        <p:txBody>
          <a:bodyPr/>
          <a:lstStyle/>
          <a:p>
            <a:r>
              <a:rPr lang="es-US" b="1" dirty="0">
                <a:solidFill>
                  <a:srgbClr val="C00000"/>
                </a:solidFill>
              </a:rPr>
              <a:t>Presentación</a:t>
            </a:r>
            <a:br>
              <a:rPr lang="es-US" b="1" dirty="0">
                <a:solidFill>
                  <a:srgbClr val="C00000"/>
                </a:solidFill>
              </a:rPr>
            </a:br>
            <a:r>
              <a:rPr lang="es-US" b="1" dirty="0">
                <a:solidFill>
                  <a:srgbClr val="C00000"/>
                </a:solidFill>
              </a:rPr>
              <a:t>último número</a:t>
            </a:r>
          </a:p>
        </p:txBody>
      </p:sp>
      <p:sp>
        <p:nvSpPr>
          <p:cNvPr id="6" name="QuadreDeText 5">
            <a:extLst>
              <a:ext uri="{FF2B5EF4-FFF2-40B4-BE49-F238E27FC236}">
                <a16:creationId xmlns:a16="http://schemas.microsoft.com/office/drawing/2014/main" id="{9E3CC948-F67C-4FE2-A43E-60DCB7022592}"/>
              </a:ext>
            </a:extLst>
          </p:cNvPr>
          <p:cNvSpPr txBox="1"/>
          <p:nvPr/>
        </p:nvSpPr>
        <p:spPr>
          <a:xfrm>
            <a:off x="773723" y="2164862"/>
            <a:ext cx="357944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 9</a:t>
            </a:r>
          </a:p>
          <a:p>
            <a:r>
              <a:rPr lang="ca-ES" sz="2400" dirty="0" err="1">
                <a:solidFill>
                  <a:srgbClr val="C00000"/>
                </a:solidFill>
              </a:rPr>
              <a:t>Organizar</a:t>
            </a:r>
            <a:r>
              <a:rPr lang="ca-ES" sz="2400" dirty="0">
                <a:solidFill>
                  <a:srgbClr val="C00000"/>
                </a:solidFill>
              </a:rPr>
              <a:t> una </a:t>
            </a:r>
            <a:r>
              <a:rPr lang="ca-ES" sz="2400" dirty="0" err="1">
                <a:solidFill>
                  <a:srgbClr val="C00000"/>
                </a:solidFill>
              </a:rPr>
              <a:t>actividad</a:t>
            </a:r>
            <a:r>
              <a:rPr lang="ca-ES" sz="2400" dirty="0">
                <a:solidFill>
                  <a:srgbClr val="C00000"/>
                </a:solidFill>
              </a:rPr>
              <a:t> </a:t>
            </a:r>
            <a:r>
              <a:rPr lang="ca-ES" sz="2400" dirty="0"/>
              <a:t>para presentar el </a:t>
            </a:r>
            <a:r>
              <a:rPr lang="ca-ES" sz="2400" dirty="0" err="1"/>
              <a:t>último</a:t>
            </a:r>
            <a:r>
              <a:rPr lang="ca-ES" sz="2400" dirty="0"/>
              <a:t> número (</a:t>
            </a:r>
            <a:r>
              <a:rPr lang="ca-ES" sz="2400" dirty="0" err="1"/>
              <a:t>ej</a:t>
            </a:r>
            <a:r>
              <a:rPr lang="ca-ES" sz="2400" dirty="0"/>
              <a:t>: </a:t>
            </a:r>
            <a:r>
              <a:rPr lang="ca-ES" sz="2400" dirty="0" err="1"/>
              <a:t>webinar</a:t>
            </a:r>
            <a:r>
              <a:rPr lang="ca-ES" sz="2400" dirty="0"/>
              <a:t> por </a:t>
            </a:r>
            <a:r>
              <a:rPr lang="ca-ES" sz="2400" dirty="0" err="1"/>
              <a:t>YouTube</a:t>
            </a:r>
            <a:r>
              <a:rPr lang="ca-ES" sz="2400" dirty="0"/>
              <a:t>)</a:t>
            </a:r>
          </a:p>
        </p:txBody>
      </p:sp>
      <p:pic>
        <p:nvPicPr>
          <p:cNvPr id="9" name="Imatge 8">
            <a:extLst>
              <a:ext uri="{FF2B5EF4-FFF2-40B4-BE49-F238E27FC236}">
                <a16:creationId xmlns:a16="http://schemas.microsoft.com/office/drawing/2014/main" id="{50803B4A-6D0D-4EA3-8E76-4CA80136A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1650" y="1690688"/>
            <a:ext cx="7514365" cy="502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118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CC745-727D-F7DC-C9C4-FDA6A94A9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54" y="365125"/>
            <a:ext cx="10666046" cy="1325563"/>
          </a:xfrm>
        </p:spPr>
        <p:txBody>
          <a:bodyPr/>
          <a:lstStyle/>
          <a:p>
            <a:r>
              <a:rPr lang="es-US" b="1" dirty="0">
                <a:solidFill>
                  <a:srgbClr val="C00000"/>
                </a:solidFill>
              </a:rPr>
              <a:t>Artículos números anteriores</a:t>
            </a:r>
          </a:p>
        </p:txBody>
      </p:sp>
      <p:sp>
        <p:nvSpPr>
          <p:cNvPr id="6" name="QuadreDeText 5">
            <a:extLst>
              <a:ext uri="{FF2B5EF4-FFF2-40B4-BE49-F238E27FC236}">
                <a16:creationId xmlns:a16="http://schemas.microsoft.com/office/drawing/2014/main" id="{9E3CC948-F67C-4FE2-A43E-60DCB7022592}"/>
              </a:ext>
            </a:extLst>
          </p:cNvPr>
          <p:cNvSpPr txBox="1"/>
          <p:nvPr/>
        </p:nvSpPr>
        <p:spPr>
          <a:xfrm>
            <a:off x="687754" y="1356512"/>
            <a:ext cx="45954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 10</a:t>
            </a:r>
          </a:p>
          <a:p>
            <a:r>
              <a:rPr lang="ca-ES" sz="2400" dirty="0" err="1">
                <a:solidFill>
                  <a:srgbClr val="C00000"/>
                </a:solidFill>
              </a:rPr>
              <a:t>Recopilación</a:t>
            </a:r>
            <a:r>
              <a:rPr lang="ca-ES" sz="2400" dirty="0">
                <a:solidFill>
                  <a:srgbClr val="C00000"/>
                </a:solidFill>
              </a:rPr>
              <a:t> de </a:t>
            </a:r>
            <a:r>
              <a:rPr lang="ca-ES" sz="2400" dirty="0" err="1">
                <a:solidFill>
                  <a:srgbClr val="C00000"/>
                </a:solidFill>
              </a:rPr>
              <a:t>artículos</a:t>
            </a:r>
            <a:r>
              <a:rPr lang="ca-ES" sz="2400" dirty="0">
                <a:solidFill>
                  <a:srgbClr val="C00000"/>
                </a:solidFill>
              </a:rPr>
              <a:t> sobre un </a:t>
            </a:r>
            <a:r>
              <a:rPr lang="ca-ES" sz="2400" dirty="0" err="1">
                <a:solidFill>
                  <a:srgbClr val="C00000"/>
                </a:solidFill>
              </a:rPr>
              <a:t>mismo</a:t>
            </a:r>
            <a:r>
              <a:rPr lang="ca-ES" sz="2400" dirty="0">
                <a:solidFill>
                  <a:srgbClr val="C00000"/>
                </a:solidFill>
              </a:rPr>
              <a:t> tema</a:t>
            </a:r>
            <a:r>
              <a:rPr lang="ca-ES" sz="2400" dirty="0"/>
              <a:t>. </a:t>
            </a:r>
            <a:r>
              <a:rPr lang="ca-ES" sz="2400" dirty="0" err="1"/>
              <a:t>Ej</a:t>
            </a:r>
            <a:r>
              <a:rPr lang="ca-ES" sz="2400" dirty="0"/>
              <a:t>. </a:t>
            </a:r>
            <a:r>
              <a:rPr lang="ca-ES" sz="2400" dirty="0" err="1"/>
              <a:t>Efeméride</a:t>
            </a:r>
            <a:endParaRPr lang="ca-ES" sz="2400" dirty="0"/>
          </a:p>
        </p:txBody>
      </p:sp>
      <p:pic>
        <p:nvPicPr>
          <p:cNvPr id="9" name="Imagen 6">
            <a:extLst>
              <a:ext uri="{FF2B5EF4-FFF2-40B4-BE49-F238E27FC236}">
                <a16:creationId xmlns:a16="http://schemas.microsoft.com/office/drawing/2014/main" id="{B54C6B2A-2418-43E5-ADF3-E6D61D5EC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1225" y="1280817"/>
            <a:ext cx="5639090" cy="5429529"/>
          </a:xfrm>
          <a:prstGeom prst="rect">
            <a:avLst/>
          </a:prstGeom>
        </p:spPr>
      </p:pic>
      <p:pic>
        <p:nvPicPr>
          <p:cNvPr id="10" name="Imagen 4">
            <a:extLst>
              <a:ext uri="{FF2B5EF4-FFF2-40B4-BE49-F238E27FC236}">
                <a16:creationId xmlns:a16="http://schemas.microsoft.com/office/drawing/2014/main" id="{7564F99F-8037-42AB-AA41-9AABBF19E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59" y="2675924"/>
            <a:ext cx="5658141" cy="1990827"/>
          </a:xfrm>
          <a:prstGeom prst="rect">
            <a:avLst/>
          </a:prstGeom>
        </p:spPr>
      </p:pic>
      <p:sp>
        <p:nvSpPr>
          <p:cNvPr id="12" name="Flecha: a la izquierda y arriba 7">
            <a:extLst>
              <a:ext uri="{FF2B5EF4-FFF2-40B4-BE49-F238E27FC236}">
                <a16:creationId xmlns:a16="http://schemas.microsoft.com/office/drawing/2014/main" id="{18C51DF5-316F-4B4A-A86B-219C5887D2A3}"/>
              </a:ext>
            </a:extLst>
          </p:cNvPr>
          <p:cNvSpPr/>
          <p:nvPr/>
        </p:nvSpPr>
        <p:spPr>
          <a:xfrm rot="5400000">
            <a:off x="3523583" y="3738926"/>
            <a:ext cx="1021896" cy="1535204"/>
          </a:xfrm>
          <a:prstGeom prst="leftUp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n>
                <a:solidFill>
                  <a:srgbClr val="00C09B"/>
                </a:solidFill>
              </a:ln>
              <a:solidFill>
                <a:srgbClr val="00DE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7182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CC745-727D-F7DC-C9C4-FDA6A94A9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54" y="365125"/>
            <a:ext cx="10666046" cy="1325563"/>
          </a:xfrm>
        </p:spPr>
        <p:txBody>
          <a:bodyPr/>
          <a:lstStyle/>
          <a:p>
            <a:r>
              <a:rPr lang="es-US" b="1" dirty="0">
                <a:solidFill>
                  <a:srgbClr val="C00000"/>
                </a:solidFill>
              </a:rPr>
              <a:t>Próximos números y </a:t>
            </a:r>
            <a:r>
              <a:rPr lang="es-US" b="1" dirty="0" err="1">
                <a:solidFill>
                  <a:srgbClr val="C00000"/>
                </a:solidFill>
              </a:rPr>
              <a:t>Call</a:t>
            </a:r>
            <a:r>
              <a:rPr lang="es-US" b="1" dirty="0">
                <a:solidFill>
                  <a:srgbClr val="C00000"/>
                </a:solidFill>
              </a:rPr>
              <a:t> </a:t>
            </a:r>
            <a:r>
              <a:rPr lang="es-US" b="1" dirty="0" err="1">
                <a:solidFill>
                  <a:srgbClr val="C00000"/>
                </a:solidFill>
              </a:rPr>
              <a:t>for</a:t>
            </a:r>
            <a:r>
              <a:rPr lang="es-US" b="1" dirty="0">
                <a:solidFill>
                  <a:srgbClr val="C00000"/>
                </a:solidFill>
              </a:rPr>
              <a:t> </a:t>
            </a:r>
            <a:r>
              <a:rPr lang="es-US" b="1" dirty="0" err="1">
                <a:solidFill>
                  <a:srgbClr val="C00000"/>
                </a:solidFill>
              </a:rPr>
              <a:t>Papers</a:t>
            </a:r>
            <a:endParaRPr lang="es-US" b="1" dirty="0">
              <a:solidFill>
                <a:srgbClr val="C00000"/>
              </a:solidFill>
            </a:endParaRPr>
          </a:p>
        </p:txBody>
      </p:sp>
      <p:sp>
        <p:nvSpPr>
          <p:cNvPr id="6" name="QuadreDeText 5">
            <a:extLst>
              <a:ext uri="{FF2B5EF4-FFF2-40B4-BE49-F238E27FC236}">
                <a16:creationId xmlns:a16="http://schemas.microsoft.com/office/drawing/2014/main" id="{9E3CC948-F67C-4FE2-A43E-60DCB7022592}"/>
              </a:ext>
            </a:extLst>
          </p:cNvPr>
          <p:cNvSpPr txBox="1"/>
          <p:nvPr/>
        </p:nvSpPr>
        <p:spPr>
          <a:xfrm>
            <a:off x="687754" y="1690688"/>
            <a:ext cx="358566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 11</a:t>
            </a:r>
          </a:p>
          <a:p>
            <a:r>
              <a:rPr lang="ca-ES" sz="2400" dirty="0" err="1"/>
              <a:t>Diseñar</a:t>
            </a:r>
            <a:r>
              <a:rPr lang="ca-ES" sz="2400" dirty="0"/>
              <a:t> </a:t>
            </a:r>
            <a:r>
              <a:rPr lang="ca-ES" sz="2400" dirty="0" err="1">
                <a:solidFill>
                  <a:srgbClr val="C00000"/>
                </a:solidFill>
              </a:rPr>
              <a:t>estrategia</a:t>
            </a:r>
            <a:r>
              <a:rPr lang="ca-ES" sz="2400" dirty="0">
                <a:solidFill>
                  <a:srgbClr val="C00000"/>
                </a:solidFill>
              </a:rPr>
              <a:t> posts de call for papers </a:t>
            </a:r>
            <a:r>
              <a:rPr lang="ca-ES" sz="2400" dirty="0" err="1">
                <a:solidFill>
                  <a:srgbClr val="C00000"/>
                </a:solidFill>
              </a:rPr>
              <a:t>hacia</a:t>
            </a:r>
            <a:r>
              <a:rPr lang="ca-ES" sz="2400" dirty="0">
                <a:solidFill>
                  <a:srgbClr val="C00000"/>
                </a:solidFill>
              </a:rPr>
              <a:t> la </a:t>
            </a:r>
            <a:r>
              <a:rPr lang="ca-ES" sz="2400" dirty="0" err="1">
                <a:solidFill>
                  <a:srgbClr val="C00000"/>
                </a:solidFill>
              </a:rPr>
              <a:t>personalización</a:t>
            </a:r>
            <a:r>
              <a:rPr lang="ca-ES" sz="2400" dirty="0">
                <a:solidFill>
                  <a:srgbClr val="C00000"/>
                </a:solidFill>
              </a:rPr>
              <a:t> y la  </a:t>
            </a:r>
            <a:r>
              <a:rPr lang="ca-ES" sz="2400" dirty="0" err="1">
                <a:solidFill>
                  <a:srgbClr val="C00000"/>
                </a:solidFill>
              </a:rPr>
              <a:t>conversación</a:t>
            </a:r>
            <a:r>
              <a:rPr lang="ca-ES" sz="2400" dirty="0">
                <a:solidFill>
                  <a:srgbClr val="C00000"/>
                </a:solidFill>
              </a:rPr>
              <a:t> con la </a:t>
            </a:r>
            <a:r>
              <a:rPr lang="ca-ES" sz="2400" dirty="0" err="1">
                <a:solidFill>
                  <a:srgbClr val="C00000"/>
                </a:solidFill>
              </a:rPr>
              <a:t>comunidad</a:t>
            </a:r>
            <a:endParaRPr lang="ca-ES" sz="2400" dirty="0">
              <a:solidFill>
                <a:srgbClr val="C00000"/>
              </a:solidFill>
            </a:endParaRPr>
          </a:p>
          <a:p>
            <a:r>
              <a:rPr lang="ca-ES" sz="2400" dirty="0" err="1"/>
              <a:t>Ejemplo</a:t>
            </a:r>
            <a:r>
              <a:rPr lang="ca-ES" sz="2400" dirty="0"/>
              <a:t>: “Estimada </a:t>
            </a:r>
            <a:r>
              <a:rPr lang="ca-ES" sz="2400" dirty="0" err="1"/>
              <a:t>comunidad</a:t>
            </a:r>
            <a:r>
              <a:rPr lang="ca-ES" sz="2400" dirty="0"/>
              <a:t>...” </a:t>
            </a:r>
            <a:endParaRPr lang="ca-ES" sz="32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6FB8F19-F53B-B700-00E1-9441E79F2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552" y="1601344"/>
            <a:ext cx="6944694" cy="458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811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CC745-727D-F7DC-C9C4-FDA6A94A9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54" y="365125"/>
            <a:ext cx="10666046" cy="1325563"/>
          </a:xfrm>
        </p:spPr>
        <p:txBody>
          <a:bodyPr/>
          <a:lstStyle/>
          <a:p>
            <a:r>
              <a:rPr lang="es-US" b="1" dirty="0">
                <a:solidFill>
                  <a:srgbClr val="C00000"/>
                </a:solidFill>
              </a:rPr>
              <a:t>Actividades de la revista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73FAF-8C99-F1E6-450F-553C61EBA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80073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 12</a:t>
            </a:r>
          </a:p>
          <a:p>
            <a:pPr marL="0" indent="0">
              <a:buNone/>
            </a:pPr>
            <a:r>
              <a:rPr lang="es-MX" sz="2400" dirty="0"/>
              <a:t>Posts en los que </a:t>
            </a:r>
            <a:r>
              <a:rPr lang="es-MX" sz="2400" dirty="0">
                <a:solidFill>
                  <a:srgbClr val="C00000"/>
                </a:solidFill>
              </a:rPr>
              <a:t>la revista organiza o participa en  actividades </a:t>
            </a:r>
            <a:r>
              <a:rPr lang="es-MX" sz="2400" dirty="0"/>
              <a:t>(</a:t>
            </a:r>
            <a:r>
              <a:rPr lang="es-MX" sz="2400" dirty="0" err="1"/>
              <a:t>ej</a:t>
            </a:r>
            <a:r>
              <a:rPr lang="es-MX" sz="2400" dirty="0"/>
              <a:t>: en organización de congreso)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9D1D26B-6C3C-23CC-1491-B5D82BD68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4048" y="1512388"/>
            <a:ext cx="6235882" cy="518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197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CC745-727D-F7DC-C9C4-FDA6A94A9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54" y="365125"/>
            <a:ext cx="10666046" cy="1325563"/>
          </a:xfrm>
        </p:spPr>
        <p:txBody>
          <a:bodyPr/>
          <a:lstStyle/>
          <a:p>
            <a:r>
              <a:rPr lang="es-US" b="1" dirty="0">
                <a:solidFill>
                  <a:srgbClr val="C00000"/>
                </a:solidFill>
              </a:rPr>
              <a:t>Temas externos relacionados con la revista</a:t>
            </a:r>
          </a:p>
        </p:txBody>
      </p:sp>
      <p:sp>
        <p:nvSpPr>
          <p:cNvPr id="6" name="QuadreDeText 5">
            <a:extLst>
              <a:ext uri="{FF2B5EF4-FFF2-40B4-BE49-F238E27FC236}">
                <a16:creationId xmlns:a16="http://schemas.microsoft.com/office/drawing/2014/main" id="{9E3CC948-F67C-4FE2-A43E-60DCB7022592}"/>
              </a:ext>
            </a:extLst>
          </p:cNvPr>
          <p:cNvSpPr txBox="1"/>
          <p:nvPr/>
        </p:nvSpPr>
        <p:spPr>
          <a:xfrm>
            <a:off x="807539" y="1821324"/>
            <a:ext cx="459544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 13</a:t>
            </a:r>
          </a:p>
          <a:p>
            <a:r>
              <a:rPr lang="ca-ES" sz="2400" dirty="0"/>
              <a:t>Post con </a:t>
            </a:r>
            <a:r>
              <a:rPr lang="ca-ES" sz="2400" dirty="0" err="1">
                <a:solidFill>
                  <a:srgbClr val="C00000"/>
                </a:solidFill>
              </a:rPr>
              <a:t>información</a:t>
            </a:r>
            <a:r>
              <a:rPr lang="ca-ES" sz="2400" dirty="0">
                <a:solidFill>
                  <a:srgbClr val="C00000"/>
                </a:solidFill>
              </a:rPr>
              <a:t> del sector o </a:t>
            </a:r>
            <a:r>
              <a:rPr lang="ca-ES" sz="2400" dirty="0" err="1">
                <a:solidFill>
                  <a:srgbClr val="C00000"/>
                </a:solidFill>
              </a:rPr>
              <a:t>área</a:t>
            </a:r>
            <a:r>
              <a:rPr lang="ca-ES" sz="2400" dirty="0">
                <a:solidFill>
                  <a:srgbClr val="C00000"/>
                </a:solidFill>
              </a:rPr>
              <a:t> de la revista </a:t>
            </a:r>
            <a:r>
              <a:rPr lang="ca-ES" sz="2400" dirty="0"/>
              <a:t>(</a:t>
            </a:r>
            <a:r>
              <a:rPr lang="ca-ES" sz="2400" dirty="0" err="1"/>
              <a:t>curación</a:t>
            </a:r>
            <a:r>
              <a:rPr lang="ca-ES" sz="2400" dirty="0"/>
              <a:t> de </a:t>
            </a:r>
            <a:r>
              <a:rPr lang="ca-ES" sz="2400" dirty="0" err="1">
                <a:solidFill>
                  <a:srgbClr val="C00000"/>
                </a:solidFill>
              </a:rPr>
              <a:t>contenidos</a:t>
            </a:r>
            <a:r>
              <a:rPr lang="ca-ES" sz="2400" dirty="0">
                <a:solidFill>
                  <a:srgbClr val="C00000"/>
                </a:solidFill>
              </a:rPr>
              <a:t> </a:t>
            </a:r>
            <a:r>
              <a:rPr lang="ca-ES" sz="2400" dirty="0" err="1">
                <a:solidFill>
                  <a:srgbClr val="C00000"/>
                </a:solidFill>
              </a:rPr>
              <a:t>externos</a:t>
            </a:r>
            <a:r>
              <a:rPr lang="ca-ES" sz="2400" dirty="0"/>
              <a:t>)</a:t>
            </a:r>
          </a:p>
          <a:p>
            <a:endParaRPr lang="ca-ES" sz="2400" dirty="0"/>
          </a:p>
          <a:p>
            <a:r>
              <a:rPr lang="ca-ES" sz="2400" dirty="0" err="1"/>
              <a:t>Ejemplo</a:t>
            </a:r>
            <a:r>
              <a:rPr lang="ca-ES" sz="2400" dirty="0"/>
              <a:t>: </a:t>
            </a:r>
            <a:r>
              <a:rPr lang="ca-ES" sz="2400" dirty="0">
                <a:solidFill>
                  <a:srgbClr val="C00000"/>
                </a:solidFill>
              </a:rPr>
              <a:t>post sobre </a:t>
            </a:r>
            <a:r>
              <a:rPr lang="ca-ES" sz="2400" dirty="0" err="1">
                <a:solidFill>
                  <a:srgbClr val="C00000"/>
                </a:solidFill>
              </a:rPr>
              <a:t>otra</a:t>
            </a:r>
            <a:r>
              <a:rPr lang="ca-ES" sz="2400" dirty="0">
                <a:solidFill>
                  <a:srgbClr val="C00000"/>
                </a:solidFill>
              </a:rPr>
              <a:t> revista científica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ADD98FB-F9C4-EF85-294A-364FC8B46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2376" y="1425574"/>
            <a:ext cx="6915150" cy="531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8861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CC745-727D-F7DC-C9C4-FDA6A94A9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54" y="365125"/>
            <a:ext cx="10666046" cy="1325563"/>
          </a:xfrm>
        </p:spPr>
        <p:txBody>
          <a:bodyPr/>
          <a:lstStyle/>
          <a:p>
            <a:r>
              <a:rPr lang="es-US" b="1" dirty="0">
                <a:solidFill>
                  <a:srgbClr val="C00000"/>
                </a:solidFill>
              </a:rPr>
              <a:t>Temas externos relacionados con la revista</a:t>
            </a:r>
          </a:p>
        </p:txBody>
      </p:sp>
      <p:sp>
        <p:nvSpPr>
          <p:cNvPr id="6" name="QuadreDeText 5">
            <a:extLst>
              <a:ext uri="{FF2B5EF4-FFF2-40B4-BE49-F238E27FC236}">
                <a16:creationId xmlns:a16="http://schemas.microsoft.com/office/drawing/2014/main" id="{9E3CC948-F67C-4FE2-A43E-60DCB7022592}"/>
              </a:ext>
            </a:extLst>
          </p:cNvPr>
          <p:cNvSpPr txBox="1"/>
          <p:nvPr/>
        </p:nvSpPr>
        <p:spPr>
          <a:xfrm>
            <a:off x="807539" y="1821324"/>
            <a:ext cx="459544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 14</a:t>
            </a:r>
          </a:p>
          <a:p>
            <a:r>
              <a:rPr lang="ca-ES" sz="2400" dirty="0"/>
              <a:t>Post sobre </a:t>
            </a:r>
            <a:r>
              <a:rPr lang="ca-ES" sz="2400" dirty="0" err="1">
                <a:solidFill>
                  <a:srgbClr val="C00000"/>
                </a:solidFill>
              </a:rPr>
              <a:t>publicación</a:t>
            </a:r>
            <a:r>
              <a:rPr lang="ca-ES" sz="2400" dirty="0">
                <a:solidFill>
                  <a:srgbClr val="C00000"/>
                </a:solidFill>
              </a:rPr>
              <a:t> no científica relacionada con la revista. </a:t>
            </a:r>
          </a:p>
          <a:p>
            <a:r>
              <a:rPr lang="ca-ES" sz="2400" dirty="0" err="1">
                <a:solidFill>
                  <a:srgbClr val="C00000"/>
                </a:solidFill>
              </a:rPr>
              <a:t>Acuerdo</a:t>
            </a:r>
            <a:r>
              <a:rPr lang="ca-ES" sz="2400" dirty="0">
                <a:solidFill>
                  <a:srgbClr val="C00000"/>
                </a:solidFill>
              </a:rPr>
              <a:t> con </a:t>
            </a:r>
            <a:r>
              <a:rPr lang="ca-ES" sz="2400" dirty="0" err="1">
                <a:solidFill>
                  <a:srgbClr val="C00000"/>
                </a:solidFill>
              </a:rPr>
              <a:t>otra</a:t>
            </a:r>
            <a:r>
              <a:rPr lang="ca-ES" sz="2400" dirty="0">
                <a:solidFill>
                  <a:srgbClr val="C00000"/>
                </a:solidFill>
              </a:rPr>
              <a:t> </a:t>
            </a:r>
            <a:r>
              <a:rPr lang="ca-ES" sz="2400" dirty="0" err="1">
                <a:solidFill>
                  <a:srgbClr val="C00000"/>
                </a:solidFill>
              </a:rPr>
              <a:t>publicación</a:t>
            </a:r>
            <a:r>
              <a:rPr lang="ca-ES" sz="2400" dirty="0">
                <a:solidFill>
                  <a:srgbClr val="C00000"/>
                </a:solidFill>
              </a:rPr>
              <a:t> </a:t>
            </a:r>
            <a:r>
              <a:rPr lang="ca-ES" sz="2400" dirty="0"/>
              <a:t>para </a:t>
            </a:r>
            <a:r>
              <a:rPr lang="ca-ES" sz="2400" dirty="0" err="1"/>
              <a:t>ampliación</a:t>
            </a:r>
            <a:r>
              <a:rPr lang="ca-ES" sz="2400" dirty="0"/>
              <a:t> de </a:t>
            </a:r>
            <a:r>
              <a:rPr lang="ca-ES" sz="2400" dirty="0" err="1"/>
              <a:t>contenidos</a:t>
            </a:r>
            <a:r>
              <a:rPr lang="ca-ES" sz="2400" dirty="0"/>
              <a:t>, </a:t>
            </a:r>
            <a:r>
              <a:rPr lang="ca-ES" sz="2400" dirty="0" err="1"/>
              <a:t>públicos</a:t>
            </a:r>
            <a:r>
              <a:rPr lang="ca-ES" sz="2400" dirty="0"/>
              <a:t> y </a:t>
            </a:r>
            <a:r>
              <a:rPr lang="ca-ES" sz="2400" dirty="0" err="1"/>
              <a:t>visibilidad</a:t>
            </a:r>
            <a:endParaRPr lang="ca-ES" sz="2400" dirty="0"/>
          </a:p>
        </p:txBody>
      </p:sp>
      <p:pic>
        <p:nvPicPr>
          <p:cNvPr id="7" name="Imagen 4">
            <a:extLst>
              <a:ext uri="{FF2B5EF4-FFF2-40B4-BE49-F238E27FC236}">
                <a16:creationId xmlns:a16="http://schemas.microsoft.com/office/drawing/2014/main" id="{68BA83A8-1E3B-440D-9619-43C17411D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2769" y="1466573"/>
            <a:ext cx="5591462" cy="539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13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CC745-727D-F7DC-C9C4-FDA6A94A9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S" b="1" dirty="0">
                <a:solidFill>
                  <a:srgbClr val="C00000"/>
                </a:solidFill>
              </a:rPr>
              <a:t>Presentación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73FAF-8C99-F1E6-450F-553C61EBA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6292" y="1690688"/>
            <a:ext cx="10515600" cy="47051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dirty="0">
                <a:solidFill>
                  <a:srgbClr val="C00000"/>
                </a:solidFill>
              </a:rPr>
              <a:t>Como editor</a:t>
            </a:r>
          </a:p>
          <a:p>
            <a:pPr marL="0" indent="0">
              <a:buNone/>
            </a:pPr>
            <a:r>
              <a:rPr lang="es-MX" dirty="0">
                <a:solidFill>
                  <a:srgbClr val="C00000"/>
                </a:solidFill>
              </a:rPr>
              <a:t>	</a:t>
            </a:r>
            <a:r>
              <a:rPr lang="es-MX" dirty="0"/>
              <a:t>Subdirector revista Profesional de la información y responsable estrategia en redes sociales (2007-2023). Colaboración con Natalia Arroyo, </a:t>
            </a:r>
            <a:r>
              <a:rPr lang="es-MX" dirty="0" err="1"/>
              <a:t>Wileidys</a:t>
            </a:r>
            <a:r>
              <a:rPr lang="es-MX" dirty="0"/>
              <a:t> Artigas e Isabel Olea.</a:t>
            </a:r>
          </a:p>
          <a:p>
            <a:pPr marL="0" indent="0">
              <a:buNone/>
            </a:pPr>
            <a:endParaRPr lang="es-MX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s-MX" dirty="0">
                <a:solidFill>
                  <a:srgbClr val="C00000"/>
                </a:solidFill>
              </a:rPr>
              <a:t>Como investigador</a:t>
            </a:r>
          </a:p>
          <a:p>
            <a:pPr marL="0" indent="0">
              <a:buNone/>
            </a:pPr>
            <a:r>
              <a:rPr lang="es-MX" dirty="0">
                <a:solidFill>
                  <a:srgbClr val="C00000"/>
                </a:solidFill>
              </a:rPr>
              <a:t>	</a:t>
            </a:r>
            <a:r>
              <a:rPr lang="es-MX" dirty="0"/>
              <a:t>Especialista en curación de contenidos: una de las líneas de investigación es la curación en las redes sociales de revistas científicas (proyecto CUVICOM). Colaboración con Jesús Cascón, </a:t>
            </a:r>
            <a:r>
              <a:rPr lang="es-MX" dirty="0" err="1"/>
              <a:t>Wileidys</a:t>
            </a:r>
            <a:r>
              <a:rPr lang="es-MX" dirty="0"/>
              <a:t> Artigas y Wenceslao Arroyo.</a:t>
            </a:r>
          </a:p>
        </p:txBody>
      </p:sp>
    </p:spTree>
    <p:extLst>
      <p:ext uri="{BB962C8B-B14F-4D97-AF65-F5344CB8AC3E}">
        <p14:creationId xmlns:p14="http://schemas.microsoft.com/office/powerpoint/2010/main" val="15046810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CC745-727D-F7DC-C9C4-FDA6A94A9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54" y="365125"/>
            <a:ext cx="10666046" cy="1325563"/>
          </a:xfrm>
        </p:spPr>
        <p:txBody>
          <a:bodyPr/>
          <a:lstStyle/>
          <a:p>
            <a:r>
              <a:rPr lang="es-US" b="1" dirty="0">
                <a:solidFill>
                  <a:srgbClr val="C00000"/>
                </a:solidFill>
              </a:rPr>
              <a:t>4. Diversificar formatos</a:t>
            </a:r>
            <a:br>
              <a:rPr lang="es-US" b="1" dirty="0">
                <a:solidFill>
                  <a:srgbClr val="C00000"/>
                </a:solidFill>
              </a:rPr>
            </a:br>
            <a:r>
              <a:rPr lang="es-US" b="1" dirty="0">
                <a:solidFill>
                  <a:srgbClr val="C00000"/>
                </a:solidFill>
              </a:rPr>
              <a:t>visuales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73FAF-8C99-F1E6-450F-553C61EBA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355651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 15</a:t>
            </a:r>
          </a:p>
          <a:p>
            <a:pPr marL="0" indent="0">
              <a:buNone/>
            </a:pPr>
            <a:r>
              <a:rPr lang="es-MX" dirty="0"/>
              <a:t>Preparar una </a:t>
            </a:r>
            <a:r>
              <a:rPr lang="es-MX" dirty="0">
                <a:solidFill>
                  <a:srgbClr val="C00000"/>
                </a:solidFill>
              </a:rPr>
              <a:t>imagen con contenido texto + imagen</a:t>
            </a:r>
          </a:p>
          <a:p>
            <a:pPr marL="0" indent="0">
              <a:buNone/>
            </a:pPr>
            <a:r>
              <a:rPr lang="es-MX" dirty="0"/>
              <a:t>(</a:t>
            </a:r>
            <a:r>
              <a:rPr lang="es-MX" dirty="0" err="1"/>
              <a:t>ej</a:t>
            </a:r>
            <a:r>
              <a:rPr lang="es-MX" dirty="0"/>
              <a:t>: de curación de un artículo)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5DA795F-30F6-370B-42BD-EFEF65992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254" y="1194318"/>
            <a:ext cx="7915145" cy="510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4609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CC745-727D-F7DC-C9C4-FDA6A94A9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54" y="365125"/>
            <a:ext cx="10666046" cy="1325563"/>
          </a:xfrm>
        </p:spPr>
        <p:txBody>
          <a:bodyPr/>
          <a:lstStyle/>
          <a:p>
            <a:r>
              <a:rPr lang="es-US" b="1" dirty="0">
                <a:solidFill>
                  <a:srgbClr val="C00000"/>
                </a:solidFill>
              </a:rPr>
              <a:t>Diversificar formatos</a:t>
            </a:r>
            <a:br>
              <a:rPr lang="es-US" b="1" dirty="0">
                <a:solidFill>
                  <a:srgbClr val="C00000"/>
                </a:solidFill>
              </a:rPr>
            </a:br>
            <a:r>
              <a:rPr lang="es-US" b="1" dirty="0">
                <a:solidFill>
                  <a:srgbClr val="C00000"/>
                </a:solidFill>
              </a:rPr>
              <a:t>visuales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73FAF-8C99-F1E6-450F-553C61EBA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5852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 16</a:t>
            </a:r>
          </a:p>
          <a:p>
            <a:pPr marL="0" indent="0">
              <a:buNone/>
            </a:pPr>
            <a:r>
              <a:rPr lang="es-MX" dirty="0"/>
              <a:t>Crear un </a:t>
            </a:r>
            <a:r>
              <a:rPr lang="es-MX" dirty="0">
                <a:solidFill>
                  <a:srgbClr val="C00000"/>
                </a:solidFill>
              </a:rPr>
              <a:t>Vídeo</a:t>
            </a:r>
          </a:p>
          <a:p>
            <a:pPr marL="0" indent="0">
              <a:buNone/>
            </a:pPr>
            <a:r>
              <a:rPr lang="es-MX" dirty="0">
                <a:solidFill>
                  <a:srgbClr val="C00000"/>
                </a:solidFill>
              </a:rPr>
              <a:t>De elaboración propia, de un autor, del equipo…</a:t>
            </a:r>
          </a:p>
          <a:p>
            <a:pPr marL="0" indent="0">
              <a:buNone/>
            </a:pPr>
            <a:r>
              <a:rPr lang="es-MX" dirty="0"/>
              <a:t>(</a:t>
            </a:r>
            <a:r>
              <a:rPr lang="es-MX" dirty="0" err="1"/>
              <a:t>ej</a:t>
            </a:r>
            <a:r>
              <a:rPr lang="es-MX" dirty="0"/>
              <a:t>: video de resumen de un artículo)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A56486E-A029-9EBD-959C-0161ED3C9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3607" y="609600"/>
            <a:ext cx="531495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3183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CC745-727D-F7DC-C9C4-FDA6A94A9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54" y="365125"/>
            <a:ext cx="10666046" cy="1325563"/>
          </a:xfrm>
        </p:spPr>
        <p:txBody>
          <a:bodyPr/>
          <a:lstStyle/>
          <a:p>
            <a:r>
              <a:rPr lang="es-US" b="1" dirty="0">
                <a:solidFill>
                  <a:srgbClr val="C00000"/>
                </a:solidFill>
              </a:rPr>
              <a:t>Diversificar formatos</a:t>
            </a:r>
            <a:br>
              <a:rPr lang="es-US" b="1" dirty="0">
                <a:solidFill>
                  <a:srgbClr val="C00000"/>
                </a:solidFill>
              </a:rPr>
            </a:br>
            <a:r>
              <a:rPr lang="es-US" b="1" dirty="0">
                <a:solidFill>
                  <a:srgbClr val="C00000"/>
                </a:solidFill>
              </a:rPr>
              <a:t>visuales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73FAF-8C99-F1E6-450F-553C61EBA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5852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 17</a:t>
            </a:r>
          </a:p>
          <a:p>
            <a:pPr marL="0" indent="0">
              <a:buNone/>
            </a:pPr>
            <a:r>
              <a:rPr lang="es-MX" dirty="0"/>
              <a:t>Crear una </a:t>
            </a:r>
            <a:r>
              <a:rPr lang="es-MX" dirty="0">
                <a:solidFill>
                  <a:srgbClr val="C00000"/>
                </a:solidFill>
              </a:rPr>
              <a:t>Infografía </a:t>
            </a:r>
          </a:p>
          <a:p>
            <a:pPr marL="0" indent="0">
              <a:buNone/>
            </a:pPr>
            <a:r>
              <a:rPr lang="es-MX" dirty="0">
                <a:solidFill>
                  <a:srgbClr val="C00000"/>
                </a:solidFill>
              </a:rPr>
              <a:t>De elaboración propia</a:t>
            </a:r>
          </a:p>
          <a:p>
            <a:pPr marL="0" indent="0">
              <a:buNone/>
            </a:pPr>
            <a:r>
              <a:rPr lang="es-MX" dirty="0"/>
              <a:t>(</a:t>
            </a:r>
            <a:r>
              <a:rPr lang="es-MX" dirty="0" err="1"/>
              <a:t>ej</a:t>
            </a:r>
            <a:r>
              <a:rPr lang="es-MX" dirty="0"/>
              <a:t>: de resumen de un artículo)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CB47ECF-84C5-7909-7628-AF7EF3C78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855" y="0"/>
            <a:ext cx="3811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3422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CC745-727D-F7DC-C9C4-FDA6A94A9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54" y="365125"/>
            <a:ext cx="10666046" cy="1325563"/>
          </a:xfrm>
        </p:spPr>
        <p:txBody>
          <a:bodyPr/>
          <a:lstStyle/>
          <a:p>
            <a:r>
              <a:rPr lang="es-US" b="1" dirty="0">
                <a:solidFill>
                  <a:srgbClr val="C00000"/>
                </a:solidFill>
              </a:rPr>
              <a:t>5. Curación de contenidos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73FAF-8C99-F1E6-450F-553C61EBA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MX" dirty="0"/>
              <a:t>Técnicas principales</a:t>
            </a:r>
          </a:p>
          <a:p>
            <a:pPr marL="0" indent="0">
              <a:buNone/>
            </a:pPr>
            <a:endParaRPr lang="es-MX" dirty="0"/>
          </a:p>
          <a:p>
            <a:pPr lvl="1"/>
            <a:r>
              <a:rPr lang="es-MX" sz="2800" dirty="0"/>
              <a:t>Extractar</a:t>
            </a:r>
          </a:p>
          <a:p>
            <a:pPr lvl="1"/>
            <a:r>
              <a:rPr lang="es-MX" sz="2800" dirty="0"/>
              <a:t>Resumir</a:t>
            </a:r>
          </a:p>
          <a:p>
            <a:pPr lvl="1"/>
            <a:r>
              <a:rPr lang="es-MX" sz="2800" dirty="0"/>
              <a:t>Comentar</a:t>
            </a:r>
          </a:p>
          <a:p>
            <a:pPr lvl="1"/>
            <a:r>
              <a:rPr lang="es-MX" sz="2800" dirty="0"/>
              <a:t>Citar</a:t>
            </a:r>
          </a:p>
        </p:txBody>
      </p:sp>
    </p:spTree>
    <p:extLst>
      <p:ext uri="{BB962C8B-B14F-4D97-AF65-F5344CB8AC3E}">
        <p14:creationId xmlns:p14="http://schemas.microsoft.com/office/powerpoint/2010/main" val="10436728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CC745-727D-F7DC-C9C4-FDA6A94A9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54" y="365125"/>
            <a:ext cx="10666046" cy="1325563"/>
          </a:xfrm>
        </p:spPr>
        <p:txBody>
          <a:bodyPr/>
          <a:lstStyle/>
          <a:p>
            <a:r>
              <a:rPr lang="es-US" b="1" dirty="0">
                <a:solidFill>
                  <a:srgbClr val="C00000"/>
                </a:solidFill>
              </a:rPr>
              <a:t>Extractar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73FAF-8C99-F1E6-450F-553C61EBA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754" y="1825625"/>
            <a:ext cx="357944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a-E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 18</a:t>
            </a:r>
          </a:p>
          <a:p>
            <a:pPr marL="0" indent="0">
              <a:buNone/>
            </a:pPr>
            <a:r>
              <a:rPr lang="ca-ES" sz="2400" dirty="0" err="1"/>
              <a:t>Utilizar</a:t>
            </a:r>
            <a:r>
              <a:rPr lang="ca-ES" sz="2400" dirty="0"/>
              <a:t> Extractar </a:t>
            </a:r>
            <a:r>
              <a:rPr lang="ca-ES" sz="2400" dirty="0">
                <a:solidFill>
                  <a:srgbClr val="C00000"/>
                </a:solidFill>
              </a:rPr>
              <a:t>lo </a:t>
            </a:r>
            <a:r>
              <a:rPr lang="ca-ES" sz="2400" dirty="0" err="1">
                <a:solidFill>
                  <a:srgbClr val="C00000"/>
                </a:solidFill>
              </a:rPr>
              <a:t>menos</a:t>
            </a:r>
            <a:r>
              <a:rPr lang="ca-ES" sz="2400" dirty="0">
                <a:solidFill>
                  <a:srgbClr val="C00000"/>
                </a:solidFill>
              </a:rPr>
              <a:t> </a:t>
            </a:r>
            <a:r>
              <a:rPr lang="ca-ES" sz="2400" dirty="0" err="1">
                <a:solidFill>
                  <a:srgbClr val="C00000"/>
                </a:solidFill>
              </a:rPr>
              <a:t>posible</a:t>
            </a:r>
            <a:r>
              <a:rPr lang="ca-ES" sz="2400" dirty="0">
                <a:solidFill>
                  <a:srgbClr val="C00000"/>
                </a:solidFill>
              </a:rPr>
              <a:t>. </a:t>
            </a:r>
            <a:r>
              <a:rPr lang="ca-ES" sz="2400" dirty="0"/>
              <a:t>Aporta</a:t>
            </a:r>
            <a:r>
              <a:rPr lang="ca-ES" sz="2400" dirty="0">
                <a:solidFill>
                  <a:srgbClr val="C00000"/>
                </a:solidFill>
              </a:rPr>
              <a:t> </a:t>
            </a:r>
            <a:r>
              <a:rPr lang="ca-ES" sz="2400" dirty="0" err="1">
                <a:solidFill>
                  <a:srgbClr val="C00000"/>
                </a:solidFill>
              </a:rPr>
              <a:t>menos</a:t>
            </a:r>
            <a:r>
              <a:rPr lang="ca-ES" sz="2400" dirty="0">
                <a:solidFill>
                  <a:srgbClr val="C00000"/>
                </a:solidFill>
              </a:rPr>
              <a:t> valor </a:t>
            </a:r>
            <a:r>
              <a:rPr lang="ca-ES" sz="2400" dirty="0"/>
              <a:t>que las </a:t>
            </a:r>
            <a:r>
              <a:rPr lang="ca-ES" sz="2400" dirty="0" err="1"/>
              <a:t>otras</a:t>
            </a:r>
            <a:r>
              <a:rPr lang="ca-ES" sz="2400" dirty="0"/>
              <a:t> </a:t>
            </a:r>
            <a:r>
              <a:rPr lang="ca-ES" sz="2400" dirty="0" err="1"/>
              <a:t>técnicas</a:t>
            </a:r>
            <a:endParaRPr lang="ca-ES" sz="2400" dirty="0"/>
          </a:p>
          <a:p>
            <a:pPr marL="0" indent="0">
              <a:buNone/>
            </a:pPr>
            <a:endParaRPr lang="ca-ES" sz="24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ca-ES" sz="2400" dirty="0"/>
              <a:t>No basar la </a:t>
            </a:r>
            <a:r>
              <a:rPr lang="ca-ES" sz="2400" dirty="0" err="1"/>
              <a:t>estrategia</a:t>
            </a:r>
            <a:r>
              <a:rPr lang="ca-ES" sz="2400" dirty="0"/>
              <a:t> de publicacions en esta </a:t>
            </a:r>
            <a:r>
              <a:rPr lang="ca-ES" sz="2400" dirty="0" err="1"/>
              <a:t>técnica</a:t>
            </a:r>
            <a:r>
              <a:rPr lang="ca-ES" sz="2400" dirty="0"/>
              <a:t>, </a:t>
            </a:r>
            <a:r>
              <a:rPr lang="ca-ES" sz="2400" dirty="0" err="1"/>
              <a:t>sino</a:t>
            </a:r>
            <a:r>
              <a:rPr lang="ca-ES" sz="2400" dirty="0"/>
              <a:t> </a:t>
            </a:r>
            <a:r>
              <a:rPr lang="ca-ES" sz="2400" dirty="0" err="1"/>
              <a:t>utilizarla</a:t>
            </a:r>
            <a:r>
              <a:rPr lang="ca-ES" sz="2400" dirty="0"/>
              <a:t> de manera </a:t>
            </a:r>
            <a:r>
              <a:rPr lang="ca-ES" sz="2400" dirty="0" err="1"/>
              <a:t>esporádica</a:t>
            </a:r>
            <a:endParaRPr lang="es-MX" sz="24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EF9B7C6-6BF9-B0E0-3197-6B5DBCFDC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6581" y="709126"/>
            <a:ext cx="5051385" cy="526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1571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CC745-727D-F7DC-C9C4-FDA6A94A9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54" y="365125"/>
            <a:ext cx="10666046" cy="1325563"/>
          </a:xfrm>
        </p:spPr>
        <p:txBody>
          <a:bodyPr/>
          <a:lstStyle/>
          <a:p>
            <a:r>
              <a:rPr lang="es-US" b="1" dirty="0">
                <a:solidFill>
                  <a:srgbClr val="C00000"/>
                </a:solidFill>
              </a:rPr>
              <a:t>Resumir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73FAF-8C99-F1E6-450F-553C61EBA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754" y="1825625"/>
            <a:ext cx="3008923" cy="141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a-E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 19</a:t>
            </a:r>
          </a:p>
          <a:p>
            <a:pPr marL="0" indent="0">
              <a:buNone/>
            </a:pPr>
            <a:r>
              <a:rPr lang="ca-ES" sz="2400" dirty="0" err="1"/>
              <a:t>Hacer</a:t>
            </a:r>
            <a:r>
              <a:rPr lang="ca-ES" sz="2400" dirty="0"/>
              <a:t> un </a:t>
            </a:r>
            <a:r>
              <a:rPr lang="ca-ES" sz="2400" dirty="0">
                <a:solidFill>
                  <a:srgbClr val="C00000"/>
                </a:solidFill>
              </a:rPr>
              <a:t>Resumen del Resumen </a:t>
            </a:r>
            <a:r>
              <a:rPr lang="ca-ES" sz="2400" dirty="0"/>
              <a:t>del </a:t>
            </a:r>
            <a:r>
              <a:rPr lang="ca-ES" sz="2400" dirty="0" err="1"/>
              <a:t>artículo</a:t>
            </a:r>
            <a:endParaRPr lang="es-MX" sz="2400" dirty="0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2C93CCA0-D163-4114-B130-6A7144014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880" y="933619"/>
            <a:ext cx="8539178" cy="468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447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CC745-727D-F7DC-C9C4-FDA6A94A9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54" y="365125"/>
            <a:ext cx="10666046" cy="1325563"/>
          </a:xfrm>
        </p:spPr>
        <p:txBody>
          <a:bodyPr/>
          <a:lstStyle/>
          <a:p>
            <a:r>
              <a:rPr lang="es-US" b="1" dirty="0">
                <a:solidFill>
                  <a:srgbClr val="C00000"/>
                </a:solidFill>
              </a:rPr>
              <a:t>Comentar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73FAF-8C99-F1E6-450F-553C61EBA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754" y="1825625"/>
            <a:ext cx="3008923" cy="141776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a-ES" sz="35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 20</a:t>
            </a:r>
          </a:p>
          <a:p>
            <a:pPr marL="0" indent="0">
              <a:buNone/>
            </a:pPr>
            <a:r>
              <a:rPr lang="ca-ES" sz="2400" dirty="0" err="1"/>
              <a:t>Pedir</a:t>
            </a:r>
            <a:r>
              <a:rPr lang="ca-ES" sz="2400" dirty="0"/>
              <a:t> a un </a:t>
            </a:r>
            <a:r>
              <a:rPr lang="ca-ES" sz="2400" dirty="0">
                <a:solidFill>
                  <a:srgbClr val="C00000"/>
                </a:solidFill>
              </a:rPr>
              <a:t>autor</a:t>
            </a:r>
            <a:r>
              <a:rPr lang="ca-ES" sz="2400" dirty="0"/>
              <a:t> que </a:t>
            </a:r>
            <a:r>
              <a:rPr lang="ca-ES" sz="2400" dirty="0" err="1">
                <a:solidFill>
                  <a:srgbClr val="C00000"/>
                </a:solidFill>
              </a:rPr>
              <a:t>presente</a:t>
            </a:r>
            <a:r>
              <a:rPr lang="ca-ES" sz="2400" dirty="0">
                <a:solidFill>
                  <a:srgbClr val="C00000"/>
                </a:solidFill>
              </a:rPr>
              <a:t> o </a:t>
            </a:r>
            <a:r>
              <a:rPr lang="ca-ES" sz="2400" dirty="0" err="1">
                <a:solidFill>
                  <a:srgbClr val="C00000"/>
                </a:solidFill>
              </a:rPr>
              <a:t>comente</a:t>
            </a:r>
            <a:r>
              <a:rPr lang="ca-ES" sz="2400" dirty="0">
                <a:solidFill>
                  <a:srgbClr val="C00000"/>
                </a:solidFill>
              </a:rPr>
              <a:t> </a:t>
            </a:r>
            <a:r>
              <a:rPr lang="ca-ES" sz="2400" dirty="0" err="1"/>
              <a:t>su</a:t>
            </a:r>
            <a:r>
              <a:rPr lang="ca-ES" sz="2400" dirty="0"/>
              <a:t> articulo</a:t>
            </a:r>
          </a:p>
          <a:p>
            <a:pPr marL="0" indent="0">
              <a:buNone/>
            </a:pPr>
            <a:endParaRPr lang="ca-ES" sz="2400" dirty="0"/>
          </a:p>
          <a:p>
            <a:pPr marL="0" indent="0">
              <a:buNone/>
            </a:pPr>
            <a:endParaRPr lang="es-MX" sz="24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0726160-FB8C-44DD-B9EE-5C7DA1968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400" y="817343"/>
            <a:ext cx="7682400" cy="567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266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CC745-727D-F7DC-C9C4-FDA6A94A9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54" y="365125"/>
            <a:ext cx="10666046" cy="1325563"/>
          </a:xfrm>
        </p:spPr>
        <p:txBody>
          <a:bodyPr/>
          <a:lstStyle/>
          <a:p>
            <a:r>
              <a:rPr lang="es-US" b="1" dirty="0">
                <a:solidFill>
                  <a:srgbClr val="C00000"/>
                </a:solidFill>
              </a:rPr>
              <a:t>Citar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73FAF-8C99-F1E6-450F-553C61EBA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754" y="1825625"/>
            <a:ext cx="2821354" cy="42312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a-E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 21</a:t>
            </a:r>
          </a:p>
          <a:p>
            <a:pPr marL="0" indent="0">
              <a:buNone/>
            </a:pPr>
            <a:r>
              <a:rPr lang="ca-ES" sz="2400" dirty="0"/>
              <a:t>Seleccionar un </a:t>
            </a:r>
            <a:r>
              <a:rPr lang="ca-ES" sz="2400" dirty="0">
                <a:solidFill>
                  <a:srgbClr val="C00000"/>
                </a:solidFill>
              </a:rPr>
              <a:t>fragmento </a:t>
            </a:r>
            <a:r>
              <a:rPr lang="ca-ES" sz="2400" dirty="0" err="1">
                <a:solidFill>
                  <a:srgbClr val="C00000"/>
                </a:solidFill>
              </a:rPr>
              <a:t>significativo</a:t>
            </a:r>
            <a:r>
              <a:rPr lang="ca-ES" sz="2400" dirty="0">
                <a:solidFill>
                  <a:srgbClr val="C00000"/>
                </a:solidFill>
              </a:rPr>
              <a:t> </a:t>
            </a:r>
            <a:r>
              <a:rPr lang="ca-ES" sz="2400" dirty="0"/>
              <a:t>o </a:t>
            </a:r>
            <a:r>
              <a:rPr lang="ca-ES" sz="2400" dirty="0" err="1"/>
              <a:t>llamativo</a:t>
            </a:r>
            <a:r>
              <a:rPr lang="ca-ES" sz="2400" dirty="0"/>
              <a:t> del articulo </a:t>
            </a:r>
          </a:p>
          <a:p>
            <a:pPr marL="0" indent="0">
              <a:buNone/>
            </a:pPr>
            <a:r>
              <a:rPr lang="ca-ES" sz="2400" dirty="0">
                <a:solidFill>
                  <a:srgbClr val="C00000"/>
                </a:solidFill>
              </a:rPr>
              <a:t>Combinar con Resumir</a:t>
            </a:r>
          </a:p>
          <a:p>
            <a:pPr marL="0" indent="0">
              <a:buNone/>
            </a:pPr>
            <a:endParaRPr lang="es-MX" sz="2400" dirty="0"/>
          </a:p>
        </p:txBody>
      </p:sp>
      <p:pic>
        <p:nvPicPr>
          <p:cNvPr id="6" name="Imagen 4">
            <a:extLst>
              <a:ext uri="{FF2B5EF4-FFF2-40B4-BE49-F238E27FC236}">
                <a16:creationId xmlns:a16="http://schemas.microsoft.com/office/drawing/2014/main" id="{C9CB57F1-75A7-411D-9C51-B896A1407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937" y="856006"/>
            <a:ext cx="5600988" cy="5200917"/>
          </a:xfrm>
          <a:prstGeom prst="rect">
            <a:avLst/>
          </a:prstGeom>
        </p:spPr>
      </p:pic>
      <p:sp>
        <p:nvSpPr>
          <p:cNvPr id="7" name="Flecha: hacia la izquierda 6">
            <a:extLst>
              <a:ext uri="{FF2B5EF4-FFF2-40B4-BE49-F238E27FC236}">
                <a16:creationId xmlns:a16="http://schemas.microsoft.com/office/drawing/2014/main" id="{1D6A6B93-C5F2-4121-A7DA-FA6DFB88FF20}"/>
              </a:ext>
            </a:extLst>
          </p:cNvPr>
          <p:cNvSpPr/>
          <p:nvPr/>
        </p:nvSpPr>
        <p:spPr>
          <a:xfrm>
            <a:off x="9323754" y="1825625"/>
            <a:ext cx="842682" cy="255494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C09B"/>
              </a:solidFill>
            </a:endParaRPr>
          </a:p>
        </p:txBody>
      </p:sp>
      <p:sp>
        <p:nvSpPr>
          <p:cNvPr id="8" name="Flecha: hacia la izquierda 5">
            <a:extLst>
              <a:ext uri="{FF2B5EF4-FFF2-40B4-BE49-F238E27FC236}">
                <a16:creationId xmlns:a16="http://schemas.microsoft.com/office/drawing/2014/main" id="{5B2DAF87-57C2-406D-87F9-37B682397DBE}"/>
              </a:ext>
            </a:extLst>
          </p:cNvPr>
          <p:cNvSpPr/>
          <p:nvPr/>
        </p:nvSpPr>
        <p:spPr>
          <a:xfrm>
            <a:off x="9326972" y="3694745"/>
            <a:ext cx="842682" cy="246529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QuadreDeText 8">
            <a:extLst>
              <a:ext uri="{FF2B5EF4-FFF2-40B4-BE49-F238E27FC236}">
                <a16:creationId xmlns:a16="http://schemas.microsoft.com/office/drawing/2014/main" id="{90AF4974-F15B-4647-BD10-8AADF7F2C8B4}"/>
              </a:ext>
            </a:extLst>
          </p:cNvPr>
          <p:cNvSpPr txBox="1"/>
          <p:nvPr/>
        </p:nvSpPr>
        <p:spPr>
          <a:xfrm>
            <a:off x="10480431" y="1768706"/>
            <a:ext cx="1078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C00000"/>
                </a:solidFill>
              </a:rPr>
              <a:t>RESUMIR</a:t>
            </a:r>
          </a:p>
        </p:txBody>
      </p:sp>
      <p:sp>
        <p:nvSpPr>
          <p:cNvPr id="12" name="QuadreDeText 11">
            <a:extLst>
              <a:ext uri="{FF2B5EF4-FFF2-40B4-BE49-F238E27FC236}">
                <a16:creationId xmlns:a16="http://schemas.microsoft.com/office/drawing/2014/main" id="{7BA19BC4-BF97-44E3-951E-236926729607}"/>
              </a:ext>
            </a:extLst>
          </p:cNvPr>
          <p:cNvSpPr txBox="1"/>
          <p:nvPr/>
        </p:nvSpPr>
        <p:spPr>
          <a:xfrm>
            <a:off x="10597660" y="3618108"/>
            <a:ext cx="1078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C00000"/>
                </a:solidFill>
              </a:rPr>
              <a:t>CITAR</a:t>
            </a:r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3433428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CC745-727D-F7DC-C9C4-FDA6A94A9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54" y="365125"/>
            <a:ext cx="10666046" cy="1325563"/>
          </a:xfrm>
        </p:spPr>
        <p:txBody>
          <a:bodyPr/>
          <a:lstStyle/>
          <a:p>
            <a:r>
              <a:rPr lang="es-US" b="1" dirty="0">
                <a:solidFill>
                  <a:srgbClr val="C00000"/>
                </a:solidFill>
              </a:rPr>
              <a:t>5. Comunidad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73FAF-8C99-F1E6-450F-553C61EBA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MX" dirty="0"/>
              <a:t>Acciones</a:t>
            </a:r>
          </a:p>
          <a:p>
            <a:pPr marL="0" indent="0">
              <a:buNone/>
            </a:pPr>
            <a:endParaRPr lang="es-MX" dirty="0"/>
          </a:p>
          <a:p>
            <a:pPr lvl="1"/>
            <a:r>
              <a:rPr lang="es-MX" sz="2800" dirty="0"/>
              <a:t>Mencionar (@) a los autores</a:t>
            </a:r>
          </a:p>
          <a:p>
            <a:pPr lvl="1"/>
            <a:r>
              <a:rPr lang="es-MX" sz="2800" dirty="0"/>
              <a:t>Conversar con la comunidad</a:t>
            </a:r>
          </a:p>
          <a:p>
            <a:pPr lvl="1"/>
            <a:r>
              <a:rPr lang="es-MX" sz="2800" dirty="0"/>
              <a:t>Promover la difusión por autores (y sus relaciones)</a:t>
            </a:r>
          </a:p>
          <a:p>
            <a:pPr lvl="1"/>
            <a:r>
              <a:rPr lang="es-MX" sz="2800" dirty="0"/>
              <a:t>Actividades con autores y lectores</a:t>
            </a:r>
          </a:p>
        </p:txBody>
      </p:sp>
    </p:spTree>
    <p:extLst>
      <p:ext uri="{BB962C8B-B14F-4D97-AF65-F5344CB8AC3E}">
        <p14:creationId xmlns:p14="http://schemas.microsoft.com/office/powerpoint/2010/main" val="35857024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CC745-727D-F7DC-C9C4-FDA6A94A9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54" y="365125"/>
            <a:ext cx="10666046" cy="1325563"/>
          </a:xfrm>
        </p:spPr>
        <p:txBody>
          <a:bodyPr/>
          <a:lstStyle/>
          <a:p>
            <a:r>
              <a:rPr lang="es-US" b="1" dirty="0">
                <a:solidFill>
                  <a:srgbClr val="C00000"/>
                </a:solidFill>
              </a:rPr>
              <a:t>Mencionar (@) a los autores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73FAF-8C99-F1E6-450F-553C61EBA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76341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 22</a:t>
            </a:r>
          </a:p>
          <a:p>
            <a:pPr marL="0" indent="0">
              <a:buNone/>
            </a:pPr>
            <a:r>
              <a:rPr lang="es-MX" sz="2400" dirty="0">
                <a:solidFill>
                  <a:srgbClr val="C00000"/>
                </a:solidFill>
              </a:rPr>
              <a:t>Mencionar siempre los perfiles en redes sociales de los autores : @, etiquetar</a:t>
            </a:r>
          </a:p>
          <a:p>
            <a:pPr marL="0" indent="0">
              <a:buNone/>
            </a:pPr>
            <a:r>
              <a:rPr lang="es-MX" sz="2400" dirty="0"/>
              <a:t>(Es imperdonable no hacerlo)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92B60E3-CD16-8DC7-ABEC-F1A29C63D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2587" y="1323930"/>
            <a:ext cx="5159367" cy="553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57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CC745-727D-F7DC-C9C4-FDA6A94A9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S" b="1" dirty="0">
                <a:solidFill>
                  <a:srgbClr val="C00000"/>
                </a:solidFill>
              </a:rPr>
              <a:t>Recomendaciones para revistas científicas en redes sociales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73FAF-8C99-F1E6-450F-553C61EBA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6292" y="2044456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s-MX" dirty="0">
                <a:solidFill>
                  <a:srgbClr val="C00000"/>
                </a:solidFill>
              </a:rPr>
              <a:t>La revista y su equipo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>
                <a:solidFill>
                  <a:srgbClr val="C00000"/>
                </a:solidFill>
              </a:rPr>
              <a:t>Plataformas sociales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>
                <a:solidFill>
                  <a:srgbClr val="C00000"/>
                </a:solidFill>
              </a:rPr>
              <a:t>Estrategia de publicaciones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>
                <a:solidFill>
                  <a:srgbClr val="C00000"/>
                </a:solidFill>
              </a:rPr>
              <a:t>Temáticas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>
                <a:solidFill>
                  <a:srgbClr val="C00000"/>
                </a:solidFill>
              </a:rPr>
              <a:t>Formatos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>
                <a:solidFill>
                  <a:srgbClr val="C00000"/>
                </a:solidFill>
              </a:rPr>
              <a:t>Curación de contenidos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>
                <a:solidFill>
                  <a:srgbClr val="C00000"/>
                </a:solidFill>
              </a:rPr>
              <a:t>Relación con la Comunidad</a:t>
            </a:r>
          </a:p>
        </p:txBody>
      </p:sp>
    </p:spTree>
    <p:extLst>
      <p:ext uri="{BB962C8B-B14F-4D97-AF65-F5344CB8AC3E}">
        <p14:creationId xmlns:p14="http://schemas.microsoft.com/office/powerpoint/2010/main" val="16285524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CC745-727D-F7DC-C9C4-FDA6A94A9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54" y="365125"/>
            <a:ext cx="10666046" cy="1325563"/>
          </a:xfrm>
        </p:spPr>
        <p:txBody>
          <a:bodyPr/>
          <a:lstStyle/>
          <a:p>
            <a:r>
              <a:rPr lang="es-US" b="1" dirty="0">
                <a:solidFill>
                  <a:srgbClr val="C00000"/>
                </a:solidFill>
              </a:rPr>
              <a:t>Conversar con la comunidad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73FAF-8C99-F1E6-450F-553C61EBA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87538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 23</a:t>
            </a:r>
          </a:p>
          <a:p>
            <a:pPr marL="0" indent="0">
              <a:buNone/>
            </a:pPr>
            <a:r>
              <a:rPr lang="es-MX" sz="2400" dirty="0">
                <a:solidFill>
                  <a:srgbClr val="C00000"/>
                </a:solidFill>
              </a:rPr>
              <a:t>Interactuar</a:t>
            </a:r>
            <a:r>
              <a:rPr lang="es-MX" sz="2400" dirty="0"/>
              <a:t> </a:t>
            </a:r>
            <a:r>
              <a:rPr lang="es-MX" sz="2400" dirty="0">
                <a:solidFill>
                  <a:srgbClr val="C00000"/>
                </a:solidFill>
              </a:rPr>
              <a:t>en la red social </a:t>
            </a:r>
            <a:r>
              <a:rPr lang="es-MX" sz="2400" dirty="0"/>
              <a:t>(</a:t>
            </a:r>
            <a:r>
              <a:rPr lang="es-MX" sz="2400" dirty="0" err="1"/>
              <a:t>Ej</a:t>
            </a:r>
            <a:r>
              <a:rPr lang="es-MX" sz="2400" dirty="0"/>
              <a:t>: responder preguntas) </a:t>
            </a:r>
            <a:r>
              <a:rPr lang="es-MX" sz="2400" dirty="0">
                <a:solidFill>
                  <a:srgbClr val="C00000"/>
                </a:solidFill>
              </a:rPr>
              <a:t>con rapidez</a:t>
            </a:r>
            <a:endParaRPr lang="es-MX" sz="2400" dirty="0"/>
          </a:p>
        </p:txBody>
      </p:sp>
      <p:pic>
        <p:nvPicPr>
          <p:cNvPr id="5" name="Imatge 4">
            <a:extLst>
              <a:ext uri="{FF2B5EF4-FFF2-40B4-BE49-F238E27FC236}">
                <a16:creationId xmlns:a16="http://schemas.microsoft.com/office/drawing/2014/main" id="{C0DEFD2D-8B4A-43AC-917A-D1DD347AC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108" y="1578949"/>
            <a:ext cx="5994400" cy="3994294"/>
          </a:xfrm>
          <a:prstGeom prst="rect">
            <a:avLst/>
          </a:prstGeom>
        </p:spPr>
      </p:pic>
      <p:sp>
        <p:nvSpPr>
          <p:cNvPr id="6" name="Flecha: hacia la izquierda 6">
            <a:extLst>
              <a:ext uri="{FF2B5EF4-FFF2-40B4-BE49-F238E27FC236}">
                <a16:creationId xmlns:a16="http://schemas.microsoft.com/office/drawing/2014/main" id="{49E0D1B8-B143-4F57-AD43-0AF285A4D279}"/>
              </a:ext>
            </a:extLst>
          </p:cNvPr>
          <p:cNvSpPr/>
          <p:nvPr/>
        </p:nvSpPr>
        <p:spPr>
          <a:xfrm>
            <a:off x="7565294" y="1658497"/>
            <a:ext cx="842682" cy="255494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C09B"/>
              </a:solidFill>
            </a:endParaRPr>
          </a:p>
        </p:txBody>
      </p:sp>
      <p:sp>
        <p:nvSpPr>
          <p:cNvPr id="7" name="Flecha: hacia la izquierda 6">
            <a:extLst>
              <a:ext uri="{FF2B5EF4-FFF2-40B4-BE49-F238E27FC236}">
                <a16:creationId xmlns:a16="http://schemas.microsoft.com/office/drawing/2014/main" id="{84A989FB-ECF5-46A4-879A-A38832D2A6D5}"/>
              </a:ext>
            </a:extLst>
          </p:cNvPr>
          <p:cNvSpPr/>
          <p:nvPr/>
        </p:nvSpPr>
        <p:spPr>
          <a:xfrm>
            <a:off x="5178095" y="5317749"/>
            <a:ext cx="842682" cy="255494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C0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9408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CC745-727D-F7DC-C9C4-FDA6A94A9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54" y="365125"/>
            <a:ext cx="10666046" cy="1325563"/>
          </a:xfrm>
        </p:spPr>
        <p:txBody>
          <a:bodyPr/>
          <a:lstStyle/>
          <a:p>
            <a:r>
              <a:rPr lang="es-US" b="1" dirty="0">
                <a:solidFill>
                  <a:srgbClr val="C00000"/>
                </a:solidFill>
              </a:rPr>
              <a:t>Promover la difusión por los autores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73FAF-8C99-F1E6-450F-553C61EBA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62401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 24</a:t>
            </a:r>
          </a:p>
          <a:p>
            <a:pPr marL="0" indent="0">
              <a:buNone/>
            </a:pPr>
            <a:r>
              <a:rPr lang="es-MX" sz="2400" dirty="0">
                <a:solidFill>
                  <a:srgbClr val="C00000"/>
                </a:solidFill>
              </a:rPr>
              <a:t>Promover la difusión</a:t>
            </a:r>
            <a:r>
              <a:rPr lang="es-MX" sz="2400" dirty="0"/>
              <a:t> por parte de los </a:t>
            </a:r>
            <a:r>
              <a:rPr lang="es-MX" sz="2400" dirty="0">
                <a:solidFill>
                  <a:srgbClr val="C00000"/>
                </a:solidFill>
              </a:rPr>
              <a:t>propios autores</a:t>
            </a:r>
            <a:endParaRPr lang="es-MX" sz="24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CCD1549-A5DC-7EDF-49A6-3F327EC3D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215" y="1400111"/>
            <a:ext cx="6736144" cy="534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824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CC745-727D-F7DC-C9C4-FDA6A94A9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54" y="365125"/>
            <a:ext cx="10666046" cy="1325563"/>
          </a:xfrm>
        </p:spPr>
        <p:txBody>
          <a:bodyPr/>
          <a:lstStyle/>
          <a:p>
            <a:r>
              <a:rPr lang="es-US" b="1" dirty="0">
                <a:solidFill>
                  <a:srgbClr val="C00000"/>
                </a:solidFill>
              </a:rPr>
              <a:t>Promover la difusión por los autores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73FAF-8C99-F1E6-450F-553C61EBA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62401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 24 (b)</a:t>
            </a:r>
          </a:p>
          <a:p>
            <a:pPr marL="0" indent="0">
              <a:buNone/>
            </a:pPr>
            <a:r>
              <a:rPr lang="es-MX" sz="2400" dirty="0">
                <a:solidFill>
                  <a:srgbClr val="C00000"/>
                </a:solidFill>
              </a:rPr>
              <a:t>Promover la difusión</a:t>
            </a:r>
            <a:r>
              <a:rPr lang="es-MX" sz="2400" dirty="0"/>
              <a:t> por parte de los </a:t>
            </a:r>
            <a:r>
              <a:rPr lang="es-MX" sz="2400" dirty="0">
                <a:solidFill>
                  <a:srgbClr val="C00000"/>
                </a:solidFill>
              </a:rPr>
              <a:t>autores y de sus relaciones </a:t>
            </a:r>
            <a:r>
              <a:rPr lang="es-MX" sz="2400" dirty="0"/>
              <a:t>(</a:t>
            </a:r>
            <a:r>
              <a:rPr lang="es-MX" sz="2400" dirty="0" err="1"/>
              <a:t>ej</a:t>
            </a:r>
            <a:r>
              <a:rPr lang="es-MX" sz="2400" dirty="0"/>
              <a:t>: proyectos y grupos de investigación)</a:t>
            </a:r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55DFEBDA-883A-4E02-AB4C-75F1F3E77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0646" y="1391138"/>
            <a:ext cx="5247836" cy="522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8191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CC745-727D-F7DC-C9C4-FDA6A94A9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54" y="365125"/>
            <a:ext cx="10666046" cy="1325563"/>
          </a:xfrm>
        </p:spPr>
        <p:txBody>
          <a:bodyPr/>
          <a:lstStyle/>
          <a:p>
            <a:r>
              <a:rPr lang="es-US" b="1" dirty="0">
                <a:solidFill>
                  <a:srgbClr val="C00000"/>
                </a:solidFill>
              </a:rPr>
              <a:t>Actividades con autores y lectores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73FAF-8C99-F1E6-450F-553C61EBA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59995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 25</a:t>
            </a:r>
          </a:p>
          <a:p>
            <a:pPr marL="0" indent="0">
              <a:buNone/>
            </a:pPr>
            <a:r>
              <a:rPr lang="es-MX" sz="2400" dirty="0">
                <a:solidFill>
                  <a:srgbClr val="C00000"/>
                </a:solidFill>
              </a:rPr>
              <a:t>Implicar a autores en actividades </a:t>
            </a:r>
            <a:r>
              <a:rPr lang="es-MX" sz="2400" dirty="0"/>
              <a:t>(</a:t>
            </a:r>
            <a:r>
              <a:rPr lang="es-MX" sz="2400" dirty="0" err="1"/>
              <a:t>ej</a:t>
            </a:r>
            <a:r>
              <a:rPr lang="es-MX" sz="2400" dirty="0"/>
              <a:t>: </a:t>
            </a:r>
            <a:r>
              <a:rPr lang="es-MX" sz="2400" dirty="0" err="1"/>
              <a:t>webinar</a:t>
            </a:r>
            <a:r>
              <a:rPr lang="es-MX" sz="2400" dirty="0"/>
              <a:t> para la  presentación de un número)</a:t>
            </a:r>
          </a:p>
        </p:txBody>
      </p:sp>
      <p:pic>
        <p:nvPicPr>
          <p:cNvPr id="5" name="Imatge 4">
            <a:extLst>
              <a:ext uri="{FF2B5EF4-FFF2-40B4-BE49-F238E27FC236}">
                <a16:creationId xmlns:a16="http://schemas.microsoft.com/office/drawing/2014/main" id="{364A89AC-AAC9-41CA-A496-3E82203AF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158" y="1381919"/>
            <a:ext cx="7730027" cy="538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1117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7"/>
          <p:cNvSpPr txBox="1">
            <a:spLocks noGrp="1"/>
          </p:cNvSpPr>
          <p:nvPr>
            <p:ph idx="1"/>
          </p:nvPr>
        </p:nvSpPr>
        <p:spPr>
          <a:xfrm>
            <a:off x="838199" y="1961632"/>
            <a:ext cx="10666446" cy="439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s-ES" sz="2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Arroyo-Vázquez, Natalia (2023). </a:t>
            </a:r>
            <a:r>
              <a:rPr lang="es-ES" sz="2000" b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”Buenas prácticas de revistas científicas en redes sociales”. </a:t>
            </a:r>
            <a:r>
              <a:rPr lang="es-ES" sz="2000" b="0" i="1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Jornada Inter-CRECS</a:t>
            </a:r>
            <a:r>
              <a:rPr lang="es-ES" sz="2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, Madrid, 19 septiembre 2023. </a:t>
            </a:r>
            <a:r>
              <a:rPr lang="es-ES" sz="2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hlinkClick r:id="rId3"/>
              </a:rPr>
              <a:t>http://eprints.rclis.org/44855/</a:t>
            </a:r>
            <a:r>
              <a:rPr lang="es-ES" sz="2000" dirty="0">
                <a:solidFill>
                  <a:srgbClr val="000000"/>
                </a:solidFill>
                <a:highlight>
                  <a:srgbClr val="FFFFFF"/>
                </a:highlight>
              </a:rPr>
              <a:t> </a:t>
            </a:r>
            <a:endParaRPr lang="es-ES" sz="2000" b="0" i="0" dirty="0">
              <a:solidFill>
                <a:srgbClr val="000000"/>
              </a:solidFill>
              <a:effectLst/>
              <a:highlight>
                <a:srgbClr val="FFFFFF"/>
              </a:highlight>
            </a:endParaRPr>
          </a:p>
          <a:p>
            <a:pPr marL="0" indent="0">
              <a:spcBef>
                <a:spcPts val="0"/>
              </a:spcBef>
              <a:buNone/>
            </a:pPr>
            <a:endParaRPr lang="es-ES" sz="2000" dirty="0">
              <a:solidFill>
                <a:srgbClr val="000000"/>
              </a:solidFill>
              <a:effectLst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s-ES" sz="2000" dirty="0">
                <a:solidFill>
                  <a:srgbClr val="000000"/>
                </a:solidFill>
                <a:effectLst/>
                <a:ea typeface="Cambria" panose="02040503050406030204" pitchFamily="18" charset="0"/>
                <a:cs typeface="Cambria" panose="02040503050406030204" pitchFamily="18" charset="0"/>
              </a:rPr>
              <a:t>Artigas, </a:t>
            </a:r>
            <a:r>
              <a:rPr lang="es-ES" sz="2000" dirty="0" err="1">
                <a:solidFill>
                  <a:srgbClr val="000000"/>
                </a:solidFill>
                <a:effectLst/>
                <a:ea typeface="Cambria" panose="02040503050406030204" pitchFamily="18" charset="0"/>
                <a:cs typeface="Cambria" panose="02040503050406030204" pitchFamily="18" charset="0"/>
              </a:rPr>
              <a:t>Wileydis</a:t>
            </a:r>
            <a:r>
              <a:rPr lang="es-ES" sz="2000" dirty="0">
                <a:solidFill>
                  <a:srgbClr val="000000"/>
                </a:solidFill>
                <a:effectLst/>
                <a:ea typeface="Cambria" panose="02040503050406030204" pitchFamily="18" charset="0"/>
                <a:cs typeface="Cambria" panose="02040503050406030204" pitchFamily="18" charset="0"/>
              </a:rPr>
              <a:t>; Guallar, Javier (2022). “Curación de contenidos científicos en medios sociales de revistas iberoamericanas de comunicación”. </a:t>
            </a:r>
            <a:r>
              <a:rPr lang="es-ES" sz="2000" i="1" dirty="0">
                <a:solidFill>
                  <a:srgbClr val="000000"/>
                </a:solidFill>
                <a:effectLst/>
                <a:ea typeface="Cambria" panose="02040503050406030204" pitchFamily="18" charset="0"/>
                <a:cs typeface="Cambria" panose="02040503050406030204" pitchFamily="18" charset="0"/>
              </a:rPr>
              <a:t>Revista de Comunicación</a:t>
            </a:r>
            <a:r>
              <a:rPr lang="es-ES" sz="2000" dirty="0">
                <a:solidFill>
                  <a:srgbClr val="000000"/>
                </a:solidFill>
                <a:effectLst/>
                <a:ea typeface="Cambria" panose="02040503050406030204" pitchFamily="18" charset="0"/>
                <a:cs typeface="Cambria" panose="02040503050406030204" pitchFamily="18" charset="0"/>
              </a:rPr>
              <a:t>, v. 21, n. 2, pp. 15–32. </a:t>
            </a:r>
            <a:r>
              <a:rPr lang="es-ES" sz="2000" dirty="0">
                <a:solidFill>
                  <a:srgbClr val="000000"/>
                </a:solidFill>
                <a:effectLst/>
                <a:ea typeface="Cambria" panose="02040503050406030204" pitchFamily="18" charset="0"/>
                <a:cs typeface="Cambria" panose="02040503050406030204" pitchFamily="18" charset="0"/>
                <a:hlinkClick r:id="rId4"/>
              </a:rPr>
              <a:t>https://doi.org/10.26441/RC21.2-2022-A1</a:t>
            </a:r>
            <a:r>
              <a:rPr lang="es-ES" sz="2000" dirty="0">
                <a:solidFill>
                  <a:srgbClr val="000000"/>
                </a:solidFill>
                <a:effectLst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endParaRPr lang="es-ES" sz="2000" dirty="0">
              <a:solidFill>
                <a:srgbClr val="000000"/>
              </a:solidFill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s-MX" sz="2000" dirty="0"/>
              <a:t>Cascón-Katchadourian, Jesús; Artigas, </a:t>
            </a:r>
            <a:r>
              <a:rPr lang="es-MX" sz="2000" dirty="0" err="1"/>
              <a:t>Wileidys</a:t>
            </a:r>
            <a:r>
              <a:rPr lang="es-MX" sz="2000" dirty="0"/>
              <a:t>; Arroyo-Machado, Wenceslao; Guallar, Javier (2024). “Uso de las redes sociales por las revistas de alto impacto de Comunicación y Ciencias de la información”. </a:t>
            </a:r>
            <a:r>
              <a:rPr lang="es-MX" sz="2000" i="1" dirty="0"/>
              <a:t>Revista Mediterránea de Comunicación</a:t>
            </a:r>
            <a:r>
              <a:rPr lang="es-MX" sz="2000" dirty="0"/>
              <a:t>, v. 15, n. 1, pp. 19–38. </a:t>
            </a:r>
            <a:r>
              <a:rPr lang="es-MX" sz="2000" dirty="0">
                <a:hlinkClick r:id="rId5"/>
              </a:rPr>
              <a:t>https://doi.org/10.14198/MEDCOM.25487</a:t>
            </a:r>
            <a:endParaRPr lang="es-MX" sz="2000" dirty="0"/>
          </a:p>
          <a:p>
            <a:pPr marL="0" indent="0">
              <a:spcBef>
                <a:spcPts val="0"/>
              </a:spcBef>
              <a:buNone/>
            </a:pPr>
            <a:endParaRPr lang="es-MX" sz="2000" dirty="0"/>
          </a:p>
          <a:p>
            <a:pPr marL="0" indent="0">
              <a:spcBef>
                <a:spcPts val="0"/>
              </a:spcBef>
              <a:buNone/>
            </a:pPr>
            <a:r>
              <a:rPr lang="es-MX" sz="2000" dirty="0"/>
              <a:t>Cascón-Katchadourian, Jesús; Artigas, </a:t>
            </a:r>
            <a:r>
              <a:rPr lang="es-MX" sz="2000" dirty="0" err="1"/>
              <a:t>Wileidys</a:t>
            </a:r>
            <a:r>
              <a:rPr lang="es-MX" sz="2000" dirty="0"/>
              <a:t>; </a:t>
            </a:r>
            <a:r>
              <a:rPr lang="es-US" sz="2000" dirty="0"/>
              <a:t>Guallar, Javier (2023). “Curación de contenidos en las redes sociales de revistas de información y documentación de Iberoamérica”. </a:t>
            </a:r>
            <a:r>
              <a:rPr lang="es-US" sz="2000" i="1" dirty="0" err="1"/>
              <a:t>BiD</a:t>
            </a:r>
            <a:r>
              <a:rPr lang="es-US" sz="2000" i="1" dirty="0"/>
              <a:t>: textos </a:t>
            </a:r>
            <a:r>
              <a:rPr lang="es-US" sz="2000" i="1" dirty="0" err="1"/>
              <a:t>universitaris</a:t>
            </a:r>
            <a:r>
              <a:rPr lang="es-US" sz="2000" i="1" dirty="0"/>
              <a:t> de </a:t>
            </a:r>
            <a:r>
              <a:rPr lang="es-US" sz="2000" i="1" dirty="0" err="1"/>
              <a:t>biblioteconomia</a:t>
            </a:r>
            <a:r>
              <a:rPr lang="es-US" sz="2000" i="1" dirty="0"/>
              <a:t> i </a:t>
            </a:r>
            <a:r>
              <a:rPr lang="es-US" sz="2000" i="1" dirty="0" err="1"/>
              <a:t>documentació</a:t>
            </a:r>
            <a:r>
              <a:rPr lang="es-US" sz="2000" dirty="0"/>
              <a:t>, n. 51. </a:t>
            </a:r>
            <a:r>
              <a:rPr lang="es-US" sz="2000" dirty="0">
                <a:hlinkClick r:id="rId6"/>
              </a:rPr>
              <a:t>https://doi.org/10.1344/BID2023.51.05</a:t>
            </a:r>
            <a:r>
              <a:rPr lang="es-US" sz="2000" dirty="0"/>
              <a:t> </a:t>
            </a:r>
          </a:p>
          <a:p>
            <a:pPr marL="0" indent="0">
              <a:spcBef>
                <a:spcPts val="0"/>
              </a:spcBef>
              <a:buNone/>
            </a:pPr>
            <a:endParaRPr lang="es-MX" sz="2000" dirty="0"/>
          </a:p>
          <a:p>
            <a:pPr marL="0" indent="0">
              <a:spcBef>
                <a:spcPts val="0"/>
              </a:spcBef>
              <a:buNone/>
            </a:pPr>
            <a:endParaRPr lang="es-ES" sz="2000" dirty="0">
              <a:solidFill>
                <a:srgbClr val="000000"/>
              </a:solidFill>
              <a:effectLst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0" indent="0">
              <a:buNone/>
            </a:pPr>
            <a:endParaRPr lang="es-MX" sz="2000" dirty="0"/>
          </a:p>
          <a:p>
            <a:pPr marL="0" indent="0">
              <a:buNone/>
            </a:pPr>
            <a:endParaRPr lang="es-MX" sz="2000" dirty="0"/>
          </a:p>
          <a:p>
            <a:pPr marL="0" indent="0">
              <a:spcBef>
                <a:spcPts val="0"/>
              </a:spcBef>
              <a:buNone/>
            </a:pPr>
            <a:endParaRPr lang="ca-ES" sz="2000" dirty="0">
              <a:effectLst/>
              <a:ea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s-ES" sz="2000" cap="small" dirty="0">
              <a:solidFill>
                <a:srgbClr val="000000"/>
              </a:solidFill>
              <a:effectLst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s-ES" sz="2000" cap="small" dirty="0">
              <a:solidFill>
                <a:srgbClr val="000000"/>
              </a:solidFill>
              <a:effectLst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252" name="Google Shape;252;p3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34</a:t>
            </a:fld>
            <a:endParaRPr/>
          </a:p>
        </p:txBody>
      </p:sp>
      <p:sp>
        <p:nvSpPr>
          <p:cNvPr id="2" name="Google Shape;90;p2">
            <a:extLst>
              <a:ext uri="{FF2B5EF4-FFF2-40B4-BE49-F238E27FC236}">
                <a16:creationId xmlns:a16="http://schemas.microsoft.com/office/drawing/2014/main" id="{F1F8157B-22D5-F0A0-DF4D-2C75389F62F8}"/>
              </a:ext>
            </a:extLst>
          </p:cNvPr>
          <p:cNvSpPr txBox="1">
            <a:spLocks/>
          </p:cNvSpPr>
          <p:nvPr/>
        </p:nvSpPr>
        <p:spPr>
          <a:xfrm>
            <a:off x="838199" y="788595"/>
            <a:ext cx="7586709" cy="70237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C00000"/>
              </a:buClr>
              <a:buSzPts val="3600"/>
            </a:pPr>
            <a:r>
              <a:rPr lang="es-E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Referencias</a:t>
            </a:r>
          </a:p>
        </p:txBody>
      </p:sp>
    </p:spTree>
    <p:extLst>
      <p:ext uri="{BB962C8B-B14F-4D97-AF65-F5344CB8AC3E}">
        <p14:creationId xmlns:p14="http://schemas.microsoft.com/office/powerpoint/2010/main" val="6375245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7"/>
          <p:cNvSpPr txBox="1">
            <a:spLocks noGrp="1"/>
          </p:cNvSpPr>
          <p:nvPr>
            <p:ph idx="1"/>
          </p:nvPr>
        </p:nvSpPr>
        <p:spPr>
          <a:xfrm>
            <a:off x="903513" y="1586205"/>
            <a:ext cx="10666446" cy="5271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lang="es-ES" sz="2000" dirty="0">
              <a:solidFill>
                <a:srgbClr val="000000"/>
              </a:solidFill>
              <a:effectLst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s-ES" sz="2000" dirty="0">
                <a:solidFill>
                  <a:srgbClr val="000000"/>
                </a:solidFill>
                <a:effectLst/>
                <a:ea typeface="Cambria" panose="02040503050406030204" pitchFamily="18" charset="0"/>
                <a:cs typeface="Cambria" panose="02040503050406030204" pitchFamily="18" charset="0"/>
              </a:rPr>
              <a:t>Gil, Lydia; Guallar, Javier (2023). “Científicos en redes sociales. Divulgación y curación de contenidos en Twitter: taxonomía y casos”. </a:t>
            </a:r>
            <a:r>
              <a:rPr lang="es-ES" sz="2000" i="1" dirty="0" err="1">
                <a:solidFill>
                  <a:srgbClr val="000000"/>
                </a:solidFill>
                <a:effectLst/>
                <a:ea typeface="Cambria" panose="02040503050406030204" pitchFamily="18" charset="0"/>
                <a:cs typeface="Cambria" panose="02040503050406030204" pitchFamily="18" charset="0"/>
              </a:rPr>
              <a:t>Index.comunicación</a:t>
            </a:r>
            <a:r>
              <a:rPr lang="es-ES" sz="2000" dirty="0">
                <a:solidFill>
                  <a:srgbClr val="000000"/>
                </a:solidFill>
                <a:effectLst/>
                <a:ea typeface="Cambria" panose="02040503050406030204" pitchFamily="18" charset="0"/>
                <a:cs typeface="Cambria" panose="02040503050406030204" pitchFamily="18" charset="0"/>
              </a:rPr>
              <a:t>, v. 13, n. 1, pp. 55-77. </a:t>
            </a:r>
            <a:r>
              <a:rPr lang="es-ES" sz="2000" u="none" strike="noStrike" dirty="0">
                <a:solidFill>
                  <a:srgbClr val="000000"/>
                </a:solidFill>
                <a:effectLst/>
                <a:ea typeface="Cambria" panose="02040503050406030204" pitchFamily="18" charset="0"/>
                <a:cs typeface="Cambria" panose="02040503050406030204" pitchFamily="18" charset="0"/>
                <a:hlinkClick r:id="rId3"/>
              </a:rPr>
              <a:t>https://doi.org/10.33732/ixc/13/01Cienti</a:t>
            </a:r>
            <a:endParaRPr lang="es-ES" sz="2000" u="none" strike="noStrike" dirty="0">
              <a:solidFill>
                <a:srgbClr val="000000"/>
              </a:solidFill>
              <a:effectLst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s-ES" sz="2000" dirty="0">
              <a:solidFill>
                <a:srgbClr val="000000"/>
              </a:solidFill>
              <a:ea typeface="Cambria" panose="020405030504060302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s-ES" sz="2000" dirty="0">
                <a:solidFill>
                  <a:srgbClr val="000000"/>
                </a:solidFill>
                <a:effectLst/>
                <a:ea typeface="Cambria" panose="02040503050406030204" pitchFamily="18" charset="0"/>
                <a:cs typeface="Cambria" panose="02040503050406030204" pitchFamily="18" charset="0"/>
              </a:rPr>
              <a:t>Guallar, Javier (2018). “</a:t>
            </a:r>
            <a:r>
              <a:rPr lang="es-ES" sz="2000" dirty="0">
                <a:effectLst/>
                <a:ea typeface="Times New Roman" panose="02020603050405020304" pitchFamily="18" charset="0"/>
              </a:rPr>
              <a:t>Uso de los medios sociales por revistas académicas: el caso de EPI”. En: </a:t>
            </a:r>
            <a:r>
              <a:rPr lang="es-ES" sz="2000" i="1" dirty="0">
                <a:effectLst/>
                <a:ea typeface="Times New Roman" panose="02020603050405020304" pitchFamily="18" charset="0"/>
              </a:rPr>
              <a:t>Profesionalización en la gestión de revistas: labores editoriales y </a:t>
            </a:r>
            <a:r>
              <a:rPr lang="es-ES" sz="2000" i="1" dirty="0" err="1">
                <a:effectLst/>
                <a:ea typeface="Times New Roman" panose="02020603050405020304" pitchFamily="18" charset="0"/>
              </a:rPr>
              <a:t>postpublicación</a:t>
            </a:r>
            <a:r>
              <a:rPr lang="es-ES" sz="2000" dirty="0">
                <a:effectLst/>
                <a:ea typeface="Times New Roman" panose="02020603050405020304" pitchFamily="18" charset="0"/>
              </a:rPr>
              <a:t>, </a:t>
            </a:r>
            <a:r>
              <a:rPr lang="es-ES" sz="2000" i="1" dirty="0">
                <a:solidFill>
                  <a:srgbClr val="000000"/>
                </a:solidFill>
                <a:ea typeface="Cambria" panose="02040503050406030204" pitchFamily="18" charset="0"/>
              </a:rPr>
              <a:t>8ª</a:t>
            </a:r>
            <a:r>
              <a:rPr lang="es-ES" sz="2000" i="1" dirty="0">
                <a:solidFill>
                  <a:srgbClr val="000000"/>
                </a:solidFill>
                <a:effectLst/>
                <a:ea typeface="Cambria" panose="02040503050406030204" pitchFamily="18" charset="0"/>
                <a:cs typeface="Cambria" panose="02040503050406030204" pitchFamily="18" charset="0"/>
              </a:rPr>
              <a:t> Conferencia internacional sobre revistas científicas CRECS</a:t>
            </a:r>
            <a:r>
              <a:rPr lang="es-ES" sz="2000" dirty="0">
                <a:solidFill>
                  <a:srgbClr val="000000"/>
                </a:solidFill>
                <a:effectLst/>
                <a:ea typeface="Cambria" panose="02040503050406030204" pitchFamily="18" charset="0"/>
                <a:cs typeface="Cambria" panose="02040503050406030204" pitchFamily="18" charset="0"/>
              </a:rPr>
              <a:t>, Barranquilla (Colombia), 2-4 de mayo 2018. </a:t>
            </a:r>
            <a:r>
              <a:rPr lang="es-ES" sz="2000" dirty="0">
                <a:solidFill>
                  <a:srgbClr val="000000"/>
                </a:solidFill>
                <a:effectLst/>
                <a:ea typeface="Cambria" panose="02040503050406030204" pitchFamily="18" charset="0"/>
                <a:cs typeface="Cambria" panose="02040503050406030204" pitchFamily="18" charset="0"/>
                <a:hlinkClick r:id="rId4"/>
              </a:rPr>
              <a:t>https://www.scimagoepi.com/wp-content/uploads/2024/01/J11_15_mesaGuallar.pdf</a:t>
            </a:r>
            <a:r>
              <a:rPr lang="es-ES" sz="2000" dirty="0">
                <a:solidFill>
                  <a:srgbClr val="000000"/>
                </a:solidFill>
                <a:effectLst/>
                <a:ea typeface="Cambria" panose="02040503050406030204" pitchFamily="18" charset="0"/>
                <a:cs typeface="Cambria" panose="02040503050406030204" pitchFamily="18" charset="0"/>
              </a:rPr>
              <a:t>  </a:t>
            </a:r>
            <a:endParaRPr lang="ca-ES" sz="2000" dirty="0">
              <a:effectLst/>
              <a:ea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s-ES" sz="2000" cap="small" dirty="0">
              <a:solidFill>
                <a:srgbClr val="000000"/>
              </a:solidFill>
              <a:effectLst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s-ES" sz="2000" dirty="0">
                <a:solidFill>
                  <a:srgbClr val="000000"/>
                </a:solidFill>
                <a:effectLst/>
                <a:ea typeface="Cambria" panose="02040503050406030204" pitchFamily="18" charset="0"/>
                <a:cs typeface="Cambria" panose="02040503050406030204" pitchFamily="18" charset="0"/>
              </a:rPr>
              <a:t>Guallar, Javier (2019). “Estrategia en medios sociales para revistas científicas. </a:t>
            </a:r>
            <a:r>
              <a:rPr lang="es-ES" sz="2000" i="1" dirty="0">
                <a:solidFill>
                  <a:srgbClr val="000000"/>
                </a:solidFill>
                <a:effectLst/>
                <a:ea typeface="Cambria" panose="02040503050406030204" pitchFamily="18" charset="0"/>
                <a:cs typeface="Cambria" panose="02040503050406030204" pitchFamily="18" charset="0"/>
              </a:rPr>
              <a:t>X Conferencia internacional sobre revistas científicas CRECS</a:t>
            </a:r>
            <a:r>
              <a:rPr lang="es-ES" sz="2000" dirty="0">
                <a:solidFill>
                  <a:srgbClr val="000000"/>
                </a:solidFill>
                <a:effectLst/>
                <a:ea typeface="Cambria" panose="02040503050406030204" pitchFamily="18" charset="0"/>
                <a:cs typeface="Cambria" panose="02040503050406030204" pitchFamily="18" charset="0"/>
              </a:rPr>
              <a:t>, Guadalajara (México), 22-24 octubre 2019 </a:t>
            </a:r>
            <a:r>
              <a:rPr lang="es-ES" sz="2000" u="none" strike="noStrike" dirty="0">
                <a:solidFill>
                  <a:srgbClr val="000000"/>
                </a:solidFill>
                <a:effectLst/>
                <a:ea typeface="Cambria" panose="02040503050406030204" pitchFamily="18" charset="0"/>
                <a:cs typeface="Cambria" panose="02040503050406030204" pitchFamily="18" charset="0"/>
                <a:hlinkClick r:id="rId5"/>
              </a:rPr>
              <a:t>http://eprints.rclis.org/39251/</a:t>
            </a:r>
            <a:r>
              <a:rPr lang="es-ES" sz="2000" u="none" strike="noStrike" dirty="0">
                <a:solidFill>
                  <a:srgbClr val="000000"/>
                </a:solidFill>
                <a:effectLst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endParaRPr lang="es-ES" sz="2000" cap="small" dirty="0">
              <a:solidFill>
                <a:srgbClr val="000000"/>
              </a:solidFill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s-ES" sz="2000" dirty="0">
                <a:solidFill>
                  <a:srgbClr val="000000"/>
                </a:solidFill>
                <a:effectLst/>
                <a:ea typeface="Cambria" panose="02040503050406030204" pitchFamily="18" charset="0"/>
                <a:cs typeface="Cambria" panose="02040503050406030204" pitchFamily="18" charset="0"/>
              </a:rPr>
              <a:t>Sanagustín, Eva (2017). </a:t>
            </a:r>
            <a:r>
              <a:rPr lang="es-ES" sz="2000" i="1" dirty="0">
                <a:solidFill>
                  <a:srgbClr val="000000"/>
                </a:solidFill>
                <a:effectLst/>
                <a:ea typeface="Cambria" panose="02040503050406030204" pitchFamily="18" charset="0"/>
                <a:cs typeface="Cambria" panose="02040503050406030204" pitchFamily="18" charset="0"/>
              </a:rPr>
              <a:t>Plan de contenidos para medios sociales</a:t>
            </a:r>
            <a:r>
              <a:rPr lang="es-ES" sz="2000" dirty="0">
                <a:solidFill>
                  <a:srgbClr val="000000"/>
                </a:solidFill>
                <a:effectLst/>
                <a:ea typeface="Cambria" panose="02040503050406030204" pitchFamily="18" charset="0"/>
                <a:cs typeface="Cambria" panose="02040503050406030204" pitchFamily="18" charset="0"/>
              </a:rPr>
              <a:t>. Barcelona: Editorial UOC, colección El profesional de la información, n. 41, 105 p. ISBN: 978-84-9029-349-2 1</a:t>
            </a:r>
          </a:p>
        </p:txBody>
      </p:sp>
      <p:sp>
        <p:nvSpPr>
          <p:cNvPr id="252" name="Google Shape;252;p3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35</a:t>
            </a:fld>
            <a:endParaRPr/>
          </a:p>
        </p:txBody>
      </p:sp>
      <p:sp>
        <p:nvSpPr>
          <p:cNvPr id="2" name="Google Shape;90;p2">
            <a:extLst>
              <a:ext uri="{FF2B5EF4-FFF2-40B4-BE49-F238E27FC236}">
                <a16:creationId xmlns:a16="http://schemas.microsoft.com/office/drawing/2014/main" id="{F1F8157B-22D5-F0A0-DF4D-2C75389F62F8}"/>
              </a:ext>
            </a:extLst>
          </p:cNvPr>
          <p:cNvSpPr txBox="1">
            <a:spLocks/>
          </p:cNvSpPr>
          <p:nvPr/>
        </p:nvSpPr>
        <p:spPr>
          <a:xfrm>
            <a:off x="838199" y="788595"/>
            <a:ext cx="7586709" cy="70237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C00000"/>
              </a:buClr>
              <a:buSzPts val="3600"/>
            </a:pPr>
            <a:r>
              <a:rPr lang="es-E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Referencias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ogo with text on it&#10;&#10;Description automatically generated">
            <a:extLst>
              <a:ext uri="{FF2B5EF4-FFF2-40B4-BE49-F238E27FC236}">
                <a16:creationId xmlns:a16="http://schemas.microsoft.com/office/drawing/2014/main" id="{7A35CE62-268B-414C-8A90-EC27A89FFD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675" y="503969"/>
            <a:ext cx="5708649" cy="224064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7AEA75D-E656-09F5-D8AA-F065997E2D69}"/>
              </a:ext>
            </a:extLst>
          </p:cNvPr>
          <p:cNvSpPr txBox="1"/>
          <p:nvPr/>
        </p:nvSpPr>
        <p:spPr>
          <a:xfrm>
            <a:off x="3531030" y="2945116"/>
            <a:ext cx="51299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¡Muchas gracias!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C352669-AC42-E1F8-4928-B625040BB86A}"/>
              </a:ext>
            </a:extLst>
          </p:cNvPr>
          <p:cNvSpPr txBox="1"/>
          <p:nvPr/>
        </p:nvSpPr>
        <p:spPr>
          <a:xfrm>
            <a:off x="6524839" y="4356974"/>
            <a:ext cx="48509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Javier Guallar</a:t>
            </a:r>
          </a:p>
          <a:p>
            <a:pPr algn="ctr"/>
            <a:r>
              <a:rPr lang="es-ES"/>
              <a:t>Universitat de Barcelona / Proyecto CUVICOM</a:t>
            </a:r>
          </a:p>
          <a:p>
            <a:pPr algn="ctr"/>
            <a:r>
              <a:rPr lang="es-ES">
                <a:hlinkClick r:id="rId3"/>
              </a:rPr>
              <a:t>@jguallar</a:t>
            </a:r>
            <a:r>
              <a:rPr lang="es-ES"/>
              <a:t> / </a:t>
            </a:r>
            <a:r>
              <a:rPr lang="es-ES">
                <a:hlinkClick r:id="rId4"/>
              </a:rPr>
              <a:t>jguallar@ub.edu</a:t>
            </a:r>
            <a:endParaRPr lang="es-ES"/>
          </a:p>
          <a:p>
            <a:pPr algn="ctr"/>
            <a:r>
              <a:rPr lang="es-ES" sz="1400" i="1"/>
              <a:t>13º Congreso CRECS, Universidad Católica de Santa María, Arequipa (Perú), 10 de mayo de 2024</a:t>
            </a:r>
            <a:endParaRPr lang="es-ES" sz="1400" i="1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D7F1DD2-96E3-38A1-D26B-A120E643E32B}"/>
              </a:ext>
            </a:extLst>
          </p:cNvPr>
          <p:cNvSpPr txBox="1"/>
          <p:nvPr/>
        </p:nvSpPr>
        <p:spPr>
          <a:xfrm>
            <a:off x="2612571" y="6008797"/>
            <a:ext cx="8881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Proyecto Parámetros y estrategias para incrementar la relevancia de los medios y la comunicación digital en la sociedad: curación, visualización y visibilidad (CUVICOM)” financiado por MICIU/AEI/PID2021-123579OB-I00 y por “FEDER/UE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4080737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CC745-727D-F7DC-C9C4-FDA6A94A9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54" y="365125"/>
            <a:ext cx="10666046" cy="1325563"/>
          </a:xfrm>
        </p:spPr>
        <p:txBody>
          <a:bodyPr/>
          <a:lstStyle/>
          <a:p>
            <a:r>
              <a:rPr lang="es-US" b="1" dirty="0">
                <a:solidFill>
                  <a:srgbClr val="C00000"/>
                </a:solidFill>
              </a:rPr>
              <a:t>1. La revista y su equipo</a:t>
            </a:r>
          </a:p>
        </p:txBody>
      </p:sp>
      <p:sp>
        <p:nvSpPr>
          <p:cNvPr id="6" name="QuadreDeText 5">
            <a:extLst>
              <a:ext uri="{FF2B5EF4-FFF2-40B4-BE49-F238E27FC236}">
                <a16:creationId xmlns:a16="http://schemas.microsoft.com/office/drawing/2014/main" id="{9E3CC948-F67C-4FE2-A43E-60DCB7022592}"/>
              </a:ext>
            </a:extLst>
          </p:cNvPr>
          <p:cNvSpPr txBox="1"/>
          <p:nvPr/>
        </p:nvSpPr>
        <p:spPr>
          <a:xfrm>
            <a:off x="773722" y="2164862"/>
            <a:ext cx="392226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 1</a:t>
            </a:r>
          </a:p>
          <a:p>
            <a:r>
              <a:rPr lang="ca-ES" sz="2400" dirty="0">
                <a:solidFill>
                  <a:srgbClr val="C00000"/>
                </a:solidFill>
              </a:rPr>
              <a:t>Fomentar </a:t>
            </a:r>
            <a:r>
              <a:rPr lang="ca-ES" sz="2400" dirty="0" err="1">
                <a:solidFill>
                  <a:srgbClr val="C00000"/>
                </a:solidFill>
              </a:rPr>
              <a:t>publicaciones</a:t>
            </a:r>
            <a:r>
              <a:rPr lang="ca-ES" sz="2400" dirty="0">
                <a:solidFill>
                  <a:srgbClr val="C00000"/>
                </a:solidFill>
              </a:rPr>
              <a:t> de los </a:t>
            </a:r>
            <a:r>
              <a:rPr lang="ca-ES" sz="2400" dirty="0" err="1">
                <a:solidFill>
                  <a:srgbClr val="C00000"/>
                </a:solidFill>
              </a:rPr>
              <a:t>miembros</a:t>
            </a:r>
            <a:r>
              <a:rPr lang="ca-ES" sz="2400" dirty="0">
                <a:solidFill>
                  <a:srgbClr val="C00000"/>
                </a:solidFill>
              </a:rPr>
              <a:t> del equipo</a:t>
            </a:r>
          </a:p>
          <a:p>
            <a:r>
              <a:rPr lang="ca-ES" sz="2400" dirty="0" err="1"/>
              <a:t>Humanizan</a:t>
            </a:r>
            <a:r>
              <a:rPr lang="ca-ES" sz="2400" dirty="0"/>
              <a:t> la revista</a:t>
            </a:r>
          </a:p>
          <a:p>
            <a:r>
              <a:rPr lang="ca-ES" sz="2400" dirty="0">
                <a:solidFill>
                  <a:srgbClr val="C00000"/>
                </a:solidFill>
              </a:rPr>
              <a:t>1: </a:t>
            </a:r>
            <a:r>
              <a:rPr lang="ca-ES" sz="2400" dirty="0" err="1">
                <a:solidFill>
                  <a:srgbClr val="C00000"/>
                </a:solidFill>
              </a:rPr>
              <a:t>Desde</a:t>
            </a:r>
            <a:r>
              <a:rPr lang="ca-ES" sz="2400" dirty="0">
                <a:solidFill>
                  <a:srgbClr val="C00000"/>
                </a:solidFill>
              </a:rPr>
              <a:t> el perfil de la revista</a:t>
            </a:r>
          </a:p>
          <a:p>
            <a:endParaRPr lang="ca-ES" sz="24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878BB76-39FE-E7EA-5DDA-8BC3CDEA7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4976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38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CC745-727D-F7DC-C9C4-FDA6A94A9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54" y="365125"/>
            <a:ext cx="10666046" cy="1325563"/>
          </a:xfrm>
        </p:spPr>
        <p:txBody>
          <a:bodyPr/>
          <a:lstStyle/>
          <a:p>
            <a:r>
              <a:rPr lang="es-US" b="1" dirty="0">
                <a:solidFill>
                  <a:srgbClr val="C00000"/>
                </a:solidFill>
              </a:rPr>
              <a:t>La revista y su equipo</a:t>
            </a:r>
          </a:p>
        </p:txBody>
      </p:sp>
      <p:sp>
        <p:nvSpPr>
          <p:cNvPr id="6" name="QuadreDeText 5">
            <a:extLst>
              <a:ext uri="{FF2B5EF4-FFF2-40B4-BE49-F238E27FC236}">
                <a16:creationId xmlns:a16="http://schemas.microsoft.com/office/drawing/2014/main" id="{9E3CC948-F67C-4FE2-A43E-60DCB7022592}"/>
              </a:ext>
            </a:extLst>
          </p:cNvPr>
          <p:cNvSpPr txBox="1"/>
          <p:nvPr/>
        </p:nvSpPr>
        <p:spPr>
          <a:xfrm>
            <a:off x="773722" y="2164862"/>
            <a:ext cx="378277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 2</a:t>
            </a:r>
          </a:p>
          <a:p>
            <a:r>
              <a:rPr lang="ca-ES" sz="2400" dirty="0">
                <a:solidFill>
                  <a:srgbClr val="C00000"/>
                </a:solidFill>
              </a:rPr>
              <a:t>Fomentar </a:t>
            </a:r>
            <a:r>
              <a:rPr lang="ca-ES" sz="2400" dirty="0" err="1">
                <a:solidFill>
                  <a:srgbClr val="C00000"/>
                </a:solidFill>
              </a:rPr>
              <a:t>publicaciones</a:t>
            </a:r>
            <a:r>
              <a:rPr lang="ca-ES" sz="2400" dirty="0">
                <a:solidFill>
                  <a:srgbClr val="C00000"/>
                </a:solidFill>
              </a:rPr>
              <a:t> de los </a:t>
            </a:r>
            <a:r>
              <a:rPr lang="ca-ES" sz="2400" dirty="0" err="1">
                <a:solidFill>
                  <a:srgbClr val="C00000"/>
                </a:solidFill>
              </a:rPr>
              <a:t>miembros</a:t>
            </a:r>
            <a:r>
              <a:rPr lang="ca-ES" sz="2400" dirty="0">
                <a:solidFill>
                  <a:srgbClr val="C00000"/>
                </a:solidFill>
              </a:rPr>
              <a:t> del equipo</a:t>
            </a:r>
          </a:p>
          <a:p>
            <a:r>
              <a:rPr lang="ca-ES" sz="2400" dirty="0" err="1"/>
              <a:t>Humanizan</a:t>
            </a:r>
            <a:r>
              <a:rPr lang="ca-ES" sz="2400" dirty="0"/>
              <a:t> la revista</a:t>
            </a:r>
          </a:p>
          <a:p>
            <a:r>
              <a:rPr lang="ca-ES" sz="2400" dirty="0">
                <a:solidFill>
                  <a:srgbClr val="C00000"/>
                </a:solidFill>
              </a:rPr>
              <a:t>2: </a:t>
            </a:r>
            <a:r>
              <a:rPr lang="ca-ES" sz="2400" dirty="0" err="1">
                <a:solidFill>
                  <a:srgbClr val="C00000"/>
                </a:solidFill>
              </a:rPr>
              <a:t>Desde</a:t>
            </a:r>
            <a:r>
              <a:rPr lang="ca-ES" sz="2400" dirty="0">
                <a:solidFill>
                  <a:srgbClr val="C00000"/>
                </a:solidFill>
              </a:rPr>
              <a:t> perfiles </a:t>
            </a:r>
            <a:r>
              <a:rPr lang="ca-ES" sz="2400" dirty="0" err="1">
                <a:solidFill>
                  <a:srgbClr val="C00000"/>
                </a:solidFill>
              </a:rPr>
              <a:t>personales</a:t>
            </a:r>
            <a:endParaRPr lang="ca-ES" sz="2400" dirty="0">
              <a:solidFill>
                <a:srgbClr val="C00000"/>
              </a:solidFill>
            </a:endParaRPr>
          </a:p>
          <a:p>
            <a:endParaRPr lang="ca-ES" sz="24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A66E9D1-D923-B51C-AB9F-B49943E4A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914" y="0"/>
            <a:ext cx="4817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87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CC745-727D-F7DC-C9C4-FDA6A94A9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54" y="365125"/>
            <a:ext cx="10666046" cy="1325563"/>
          </a:xfrm>
        </p:spPr>
        <p:txBody>
          <a:bodyPr/>
          <a:lstStyle/>
          <a:p>
            <a:r>
              <a:rPr lang="es-US" b="1" dirty="0">
                <a:solidFill>
                  <a:srgbClr val="C00000"/>
                </a:solidFill>
              </a:rPr>
              <a:t>La revista y su equipo</a:t>
            </a:r>
          </a:p>
        </p:txBody>
      </p:sp>
      <p:sp>
        <p:nvSpPr>
          <p:cNvPr id="6" name="QuadreDeText 5">
            <a:extLst>
              <a:ext uri="{FF2B5EF4-FFF2-40B4-BE49-F238E27FC236}">
                <a16:creationId xmlns:a16="http://schemas.microsoft.com/office/drawing/2014/main" id="{9E3CC948-F67C-4FE2-A43E-60DCB7022592}"/>
              </a:ext>
            </a:extLst>
          </p:cNvPr>
          <p:cNvSpPr txBox="1"/>
          <p:nvPr/>
        </p:nvSpPr>
        <p:spPr>
          <a:xfrm>
            <a:off x="773722" y="2164862"/>
            <a:ext cx="378277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 3</a:t>
            </a:r>
          </a:p>
          <a:p>
            <a:r>
              <a:rPr lang="ca-ES" sz="2400" dirty="0">
                <a:solidFill>
                  <a:srgbClr val="C00000"/>
                </a:solidFill>
              </a:rPr>
              <a:t>Mostrar el equipo completo o </a:t>
            </a:r>
            <a:r>
              <a:rPr lang="ca-ES" sz="2400" dirty="0" err="1">
                <a:solidFill>
                  <a:srgbClr val="C00000"/>
                </a:solidFill>
              </a:rPr>
              <a:t>parte</a:t>
            </a:r>
            <a:r>
              <a:rPr lang="ca-ES" sz="2400" dirty="0">
                <a:solidFill>
                  <a:srgbClr val="C00000"/>
                </a:solidFill>
              </a:rPr>
              <a:t> del equipo</a:t>
            </a:r>
          </a:p>
          <a:p>
            <a:r>
              <a:rPr lang="ca-ES" sz="2400" dirty="0" err="1"/>
              <a:t>Humaniza</a:t>
            </a:r>
            <a:r>
              <a:rPr lang="ca-ES" sz="2400" dirty="0"/>
              <a:t> la revista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0BDE3F5-12E3-782A-F275-164CE8EB1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8776" y="1610922"/>
            <a:ext cx="6279502" cy="523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052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CC745-727D-F7DC-C9C4-FDA6A94A9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015" y="365125"/>
            <a:ext cx="10634785" cy="1325563"/>
          </a:xfrm>
        </p:spPr>
        <p:txBody>
          <a:bodyPr/>
          <a:lstStyle/>
          <a:p>
            <a:r>
              <a:rPr lang="es-US" b="1" dirty="0">
                <a:solidFill>
                  <a:srgbClr val="C00000"/>
                </a:solidFill>
              </a:rPr>
              <a:t>2. Plataformas</a:t>
            </a:r>
          </a:p>
        </p:txBody>
      </p:sp>
      <p:pic>
        <p:nvPicPr>
          <p:cNvPr id="5" name="Imatge 4">
            <a:extLst>
              <a:ext uri="{FF2B5EF4-FFF2-40B4-BE49-F238E27FC236}">
                <a16:creationId xmlns:a16="http://schemas.microsoft.com/office/drawing/2014/main" id="{439C9753-E6F9-4574-923F-1330F0FDD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8386" y="0"/>
            <a:ext cx="6755921" cy="6858000"/>
          </a:xfrm>
          <a:prstGeom prst="rect">
            <a:avLst/>
          </a:prstGeom>
        </p:spPr>
      </p:pic>
      <p:sp>
        <p:nvSpPr>
          <p:cNvPr id="6" name="QuadreDeText 5">
            <a:extLst>
              <a:ext uri="{FF2B5EF4-FFF2-40B4-BE49-F238E27FC236}">
                <a16:creationId xmlns:a16="http://schemas.microsoft.com/office/drawing/2014/main" id="{79CD6782-EF4A-4255-81FA-46E61ACCBAF2}"/>
              </a:ext>
            </a:extLst>
          </p:cNvPr>
          <p:cNvSpPr txBox="1"/>
          <p:nvPr/>
        </p:nvSpPr>
        <p:spPr>
          <a:xfrm>
            <a:off x="719015" y="2055813"/>
            <a:ext cx="27432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 4</a:t>
            </a:r>
          </a:p>
          <a:p>
            <a:r>
              <a:rPr lang="ca-ES" sz="2400" dirty="0">
                <a:solidFill>
                  <a:srgbClr val="C00000"/>
                </a:solidFill>
              </a:rPr>
              <a:t>Benchmarking</a:t>
            </a:r>
            <a:r>
              <a:rPr lang="ca-ES" sz="2400" dirty="0"/>
              <a:t>: ¿En </a:t>
            </a:r>
            <a:r>
              <a:rPr lang="ca-ES" sz="2400" dirty="0" err="1"/>
              <a:t>qué</a:t>
            </a:r>
            <a:r>
              <a:rPr lang="ca-ES" sz="2400" dirty="0"/>
              <a:t> </a:t>
            </a:r>
            <a:r>
              <a:rPr lang="ca-ES" sz="2400" dirty="0" err="1"/>
              <a:t>plataformas</a:t>
            </a:r>
            <a:r>
              <a:rPr lang="ca-ES" sz="2400" dirty="0"/>
              <a:t> </a:t>
            </a:r>
            <a:r>
              <a:rPr lang="ca-ES" sz="2400" dirty="0" err="1"/>
              <a:t>están</a:t>
            </a:r>
            <a:r>
              <a:rPr lang="ca-ES" sz="2400" dirty="0"/>
              <a:t> las</a:t>
            </a:r>
            <a:r>
              <a:rPr lang="ca-ES" sz="2400" dirty="0">
                <a:solidFill>
                  <a:srgbClr val="C00000"/>
                </a:solidFill>
              </a:rPr>
              <a:t> </a:t>
            </a:r>
            <a:r>
              <a:rPr lang="ca-ES" sz="2400" dirty="0" err="1">
                <a:solidFill>
                  <a:srgbClr val="C00000"/>
                </a:solidFill>
              </a:rPr>
              <a:t>revistas</a:t>
            </a:r>
            <a:r>
              <a:rPr lang="ca-ES" sz="2400" dirty="0">
                <a:solidFill>
                  <a:srgbClr val="C00000"/>
                </a:solidFill>
              </a:rPr>
              <a:t> de </a:t>
            </a:r>
            <a:r>
              <a:rPr lang="ca-ES" sz="2400" dirty="0" err="1">
                <a:solidFill>
                  <a:srgbClr val="C00000"/>
                </a:solidFill>
              </a:rPr>
              <a:t>nuestra</a:t>
            </a:r>
            <a:r>
              <a:rPr lang="ca-ES" sz="2400" dirty="0">
                <a:solidFill>
                  <a:srgbClr val="C00000"/>
                </a:solidFill>
              </a:rPr>
              <a:t> </a:t>
            </a:r>
            <a:r>
              <a:rPr lang="ca-ES" sz="2400" dirty="0" err="1">
                <a:solidFill>
                  <a:srgbClr val="C00000"/>
                </a:solidFill>
              </a:rPr>
              <a:t>área</a:t>
            </a:r>
            <a:r>
              <a:rPr lang="ca-ES" sz="2400" dirty="0"/>
              <a:t>?</a:t>
            </a:r>
          </a:p>
          <a:p>
            <a:endParaRPr lang="ca-ES" dirty="0"/>
          </a:p>
          <a:p>
            <a:r>
              <a:rPr lang="ca-ES" dirty="0" err="1"/>
              <a:t>Ejemplo</a:t>
            </a:r>
            <a:r>
              <a:rPr lang="ca-ES" dirty="0"/>
              <a:t>: </a:t>
            </a:r>
            <a:r>
              <a:rPr lang="ca-ES" dirty="0" err="1"/>
              <a:t>Redes</a:t>
            </a:r>
            <a:r>
              <a:rPr lang="ca-ES" dirty="0"/>
              <a:t> </a:t>
            </a:r>
            <a:r>
              <a:rPr lang="ca-ES" dirty="0" err="1"/>
              <a:t>sociales</a:t>
            </a:r>
            <a:r>
              <a:rPr lang="ca-ES" dirty="0"/>
              <a:t> de </a:t>
            </a:r>
            <a:r>
              <a:rPr lang="ca-ES" dirty="0" err="1"/>
              <a:t>revistas</a:t>
            </a:r>
            <a:r>
              <a:rPr lang="ca-ES" dirty="0"/>
              <a:t> </a:t>
            </a:r>
            <a:r>
              <a:rPr lang="ca-ES" dirty="0" err="1"/>
              <a:t>iberoamericanas</a:t>
            </a:r>
            <a:r>
              <a:rPr lang="ca-ES" dirty="0"/>
              <a:t> LIS en SJR </a:t>
            </a:r>
          </a:p>
          <a:p>
            <a:r>
              <a:rPr lang="ca-ES" sz="1400" dirty="0"/>
              <a:t>(Cascón-</a:t>
            </a:r>
            <a:r>
              <a:rPr lang="ca-ES" sz="1400" dirty="0" err="1"/>
              <a:t>Katchadourian</a:t>
            </a:r>
            <a:r>
              <a:rPr lang="ca-ES" sz="1400" dirty="0"/>
              <a:t>, Artigas y Guallar, 2023)</a:t>
            </a:r>
          </a:p>
        </p:txBody>
      </p:sp>
    </p:spTree>
    <p:extLst>
      <p:ext uri="{BB962C8B-B14F-4D97-AF65-F5344CB8AC3E}">
        <p14:creationId xmlns:p14="http://schemas.microsoft.com/office/powerpoint/2010/main" val="368745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CC745-727D-F7DC-C9C4-FDA6A94A9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015" y="365125"/>
            <a:ext cx="10634785" cy="1325563"/>
          </a:xfrm>
        </p:spPr>
        <p:txBody>
          <a:bodyPr/>
          <a:lstStyle/>
          <a:p>
            <a:r>
              <a:rPr lang="es-US" b="1" dirty="0">
                <a:solidFill>
                  <a:srgbClr val="C00000"/>
                </a:solidFill>
              </a:rPr>
              <a:t>Plataformas</a:t>
            </a:r>
          </a:p>
        </p:txBody>
      </p:sp>
      <p:sp>
        <p:nvSpPr>
          <p:cNvPr id="6" name="QuadreDeText 5">
            <a:extLst>
              <a:ext uri="{FF2B5EF4-FFF2-40B4-BE49-F238E27FC236}">
                <a16:creationId xmlns:a16="http://schemas.microsoft.com/office/drawing/2014/main" id="{79CD6782-EF4A-4255-81FA-46E61ACCBAF2}"/>
              </a:ext>
            </a:extLst>
          </p:cNvPr>
          <p:cNvSpPr txBox="1"/>
          <p:nvPr/>
        </p:nvSpPr>
        <p:spPr>
          <a:xfrm>
            <a:off x="719015" y="1890612"/>
            <a:ext cx="2743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 5</a:t>
            </a:r>
          </a:p>
          <a:p>
            <a:r>
              <a:rPr lang="ca-ES" sz="2400" dirty="0" err="1"/>
              <a:t>Establecer</a:t>
            </a:r>
            <a:r>
              <a:rPr lang="ca-ES" sz="2400" dirty="0"/>
              <a:t> una</a:t>
            </a:r>
            <a:r>
              <a:rPr lang="ca-ES" sz="2400" dirty="0">
                <a:solidFill>
                  <a:srgbClr val="C00000"/>
                </a:solidFill>
              </a:rPr>
              <a:t> </a:t>
            </a:r>
            <a:r>
              <a:rPr lang="ca-ES" sz="2400" dirty="0" err="1">
                <a:solidFill>
                  <a:srgbClr val="C00000"/>
                </a:solidFill>
              </a:rPr>
              <a:t>Estrategia</a:t>
            </a:r>
            <a:r>
              <a:rPr lang="ca-ES" sz="2400" dirty="0">
                <a:solidFill>
                  <a:srgbClr val="C00000"/>
                </a:solidFill>
              </a:rPr>
              <a:t> de presencia en </a:t>
            </a:r>
            <a:r>
              <a:rPr lang="ca-ES" sz="2400" dirty="0" err="1">
                <a:solidFill>
                  <a:srgbClr val="C00000"/>
                </a:solidFill>
              </a:rPr>
              <a:t>Plataformas</a:t>
            </a:r>
            <a:r>
              <a:rPr lang="ca-ES" sz="2400" dirty="0">
                <a:solidFill>
                  <a:srgbClr val="C00000"/>
                </a:solidFill>
              </a:rPr>
              <a:t> </a:t>
            </a:r>
          </a:p>
          <a:p>
            <a:r>
              <a:rPr lang="ca-ES" sz="2400" dirty="0">
                <a:solidFill>
                  <a:srgbClr val="C00000"/>
                </a:solidFill>
              </a:rPr>
              <a:t>Alta, Media o </a:t>
            </a:r>
            <a:r>
              <a:rPr lang="ca-ES" sz="2400" dirty="0" err="1">
                <a:solidFill>
                  <a:srgbClr val="C00000"/>
                </a:solidFill>
              </a:rPr>
              <a:t>Baja</a:t>
            </a:r>
            <a:endParaRPr lang="ca-ES" sz="2400" dirty="0"/>
          </a:p>
          <a:p>
            <a:endParaRPr lang="ca-ES" dirty="0"/>
          </a:p>
          <a:p>
            <a:r>
              <a:rPr lang="ca-ES" dirty="0"/>
              <a:t>Decidir el tipo de presencia en </a:t>
            </a:r>
            <a:r>
              <a:rPr lang="ca-ES" dirty="0" err="1"/>
              <a:t>función</a:t>
            </a:r>
            <a:r>
              <a:rPr lang="ca-ES" dirty="0"/>
              <a:t> de </a:t>
            </a:r>
            <a:r>
              <a:rPr lang="ca-ES" dirty="0" err="1"/>
              <a:t>objetivos</a:t>
            </a:r>
            <a:r>
              <a:rPr lang="ca-ES" dirty="0"/>
              <a:t> y recursos disponibles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0046888-B560-D606-2707-CF90091FE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516" y="1564841"/>
            <a:ext cx="3409950" cy="446722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6AC716F-3C24-1204-2474-EE164A76D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8794" y="1499469"/>
            <a:ext cx="1791855" cy="229898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432A679-8815-EE5F-A3A4-0D7FF923E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9466" y="1471321"/>
            <a:ext cx="2778977" cy="1864159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06D0B5A-16D3-6568-0222-17350587FD37}"/>
              </a:ext>
            </a:extLst>
          </p:cNvPr>
          <p:cNvSpPr txBox="1"/>
          <p:nvPr/>
        </p:nvSpPr>
        <p:spPr>
          <a:xfrm>
            <a:off x="3781587" y="997527"/>
            <a:ext cx="7925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Mediterránea: Presencia Alta (8)        </a:t>
            </a:r>
            <a:r>
              <a:rPr lang="es-ES" dirty="0" err="1"/>
              <a:t>Trípodos</a:t>
            </a:r>
            <a:r>
              <a:rPr lang="es-ES" dirty="0"/>
              <a:t>: Media (3)                    REDC: Baja (1)</a:t>
            </a:r>
          </a:p>
        </p:txBody>
      </p:sp>
    </p:spTree>
    <p:extLst>
      <p:ext uri="{BB962C8B-B14F-4D97-AF65-F5344CB8AC3E}">
        <p14:creationId xmlns:p14="http://schemas.microsoft.com/office/powerpoint/2010/main" val="1993257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CC745-727D-F7DC-C9C4-FDA6A94A9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015" y="365125"/>
            <a:ext cx="10634785" cy="1325563"/>
          </a:xfrm>
        </p:spPr>
        <p:txBody>
          <a:bodyPr/>
          <a:lstStyle/>
          <a:p>
            <a:r>
              <a:rPr lang="es-US" b="1" dirty="0">
                <a:solidFill>
                  <a:srgbClr val="C00000"/>
                </a:solidFill>
              </a:rPr>
              <a:t>3. Estrategia de publicaciones</a:t>
            </a:r>
          </a:p>
        </p:txBody>
      </p:sp>
      <p:sp>
        <p:nvSpPr>
          <p:cNvPr id="6" name="QuadreDeText 5">
            <a:extLst>
              <a:ext uri="{FF2B5EF4-FFF2-40B4-BE49-F238E27FC236}">
                <a16:creationId xmlns:a16="http://schemas.microsoft.com/office/drawing/2014/main" id="{79CD6782-EF4A-4255-81FA-46E61ACCBAF2}"/>
              </a:ext>
            </a:extLst>
          </p:cNvPr>
          <p:cNvSpPr txBox="1"/>
          <p:nvPr/>
        </p:nvSpPr>
        <p:spPr>
          <a:xfrm>
            <a:off x="719015" y="1757234"/>
            <a:ext cx="1052437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 6</a:t>
            </a:r>
          </a:p>
          <a:p>
            <a:r>
              <a:rPr lang="ca-ES" sz="2400" dirty="0" err="1"/>
              <a:t>Establecer</a:t>
            </a:r>
            <a:r>
              <a:rPr lang="ca-ES" sz="2400" dirty="0"/>
              <a:t> un </a:t>
            </a:r>
            <a:r>
              <a:rPr lang="ca-ES" sz="2400" dirty="0" err="1">
                <a:solidFill>
                  <a:srgbClr val="C00000"/>
                </a:solidFill>
              </a:rPr>
              <a:t>Plan</a:t>
            </a:r>
            <a:r>
              <a:rPr lang="ca-ES" sz="2400" dirty="0">
                <a:solidFill>
                  <a:srgbClr val="C00000"/>
                </a:solidFill>
              </a:rPr>
              <a:t> de </a:t>
            </a:r>
            <a:r>
              <a:rPr lang="ca-ES" sz="2400" dirty="0" err="1">
                <a:solidFill>
                  <a:srgbClr val="C00000"/>
                </a:solidFill>
              </a:rPr>
              <a:t>Contenidos</a:t>
            </a:r>
            <a:r>
              <a:rPr lang="ca-ES" sz="2400" dirty="0">
                <a:solidFill>
                  <a:srgbClr val="C00000"/>
                </a:solidFill>
              </a:rPr>
              <a:t> Social Media con </a:t>
            </a:r>
            <a:r>
              <a:rPr lang="ca-ES" sz="2400" dirty="0" err="1">
                <a:solidFill>
                  <a:srgbClr val="C00000"/>
                </a:solidFill>
              </a:rPr>
              <a:t>Frecuencias</a:t>
            </a:r>
            <a:r>
              <a:rPr lang="ca-ES" sz="2400" dirty="0">
                <a:solidFill>
                  <a:srgbClr val="C00000"/>
                </a:solidFill>
              </a:rPr>
              <a:t> de `</a:t>
            </a:r>
            <a:r>
              <a:rPr lang="ca-ES" sz="2400" dirty="0" err="1">
                <a:solidFill>
                  <a:srgbClr val="C00000"/>
                </a:solidFill>
              </a:rPr>
              <a:t>publicación</a:t>
            </a:r>
            <a:r>
              <a:rPr lang="ca-ES" sz="2400" dirty="0">
                <a:solidFill>
                  <a:srgbClr val="C00000"/>
                </a:solidFill>
              </a:rPr>
              <a:t> </a:t>
            </a:r>
            <a:r>
              <a:rPr lang="ca-ES" sz="2400" dirty="0"/>
              <a:t>(Alta, Media, </a:t>
            </a:r>
            <a:r>
              <a:rPr lang="ca-ES" sz="2400" dirty="0" err="1"/>
              <a:t>Baja</a:t>
            </a:r>
            <a:r>
              <a:rPr lang="ca-ES" sz="2400" dirty="0"/>
              <a:t>), </a:t>
            </a:r>
            <a:r>
              <a:rPr lang="ca-ES" sz="2400" dirty="0">
                <a:solidFill>
                  <a:srgbClr val="C00000"/>
                </a:solidFill>
              </a:rPr>
              <a:t>y </a:t>
            </a:r>
            <a:r>
              <a:rPr lang="ca-ES" sz="2400" dirty="0" err="1">
                <a:solidFill>
                  <a:srgbClr val="C00000"/>
                </a:solidFill>
              </a:rPr>
              <a:t>Temáticas</a:t>
            </a:r>
            <a:r>
              <a:rPr lang="ca-ES" sz="2400" dirty="0">
                <a:solidFill>
                  <a:srgbClr val="C00000"/>
                </a:solidFill>
              </a:rPr>
              <a:t> para cada plataforma social</a:t>
            </a:r>
          </a:p>
          <a:p>
            <a:r>
              <a:rPr lang="ca-ES" sz="2400" dirty="0">
                <a:solidFill>
                  <a:srgbClr val="C00000"/>
                </a:solidFill>
              </a:rPr>
              <a:t>Revisar </a:t>
            </a:r>
            <a:r>
              <a:rPr lang="ca-ES" sz="2400" dirty="0"/>
              <a:t>cada 3 meses, 6 meses o 1 </a:t>
            </a:r>
            <a:r>
              <a:rPr lang="ca-ES" sz="2400" dirty="0" err="1"/>
              <a:t>año</a:t>
            </a:r>
            <a:r>
              <a:rPr lang="ca-ES" sz="2400" dirty="0"/>
              <a:t> en </a:t>
            </a:r>
            <a:r>
              <a:rPr lang="ca-ES" sz="2400" dirty="0" err="1"/>
              <a:t>función</a:t>
            </a:r>
            <a:r>
              <a:rPr lang="ca-ES" sz="2400" dirty="0"/>
              <a:t> de </a:t>
            </a:r>
            <a:r>
              <a:rPr lang="ca-ES" sz="2400" dirty="0" err="1"/>
              <a:t>resultados</a:t>
            </a:r>
            <a:r>
              <a:rPr lang="ca-ES" sz="2400" dirty="0"/>
              <a:t> (</a:t>
            </a:r>
            <a:r>
              <a:rPr lang="ca-ES" sz="2400" dirty="0" err="1">
                <a:solidFill>
                  <a:srgbClr val="C00000"/>
                </a:solidFill>
              </a:rPr>
              <a:t>métricas</a:t>
            </a:r>
            <a:r>
              <a:rPr lang="ca-ES" sz="2400" dirty="0"/>
              <a:t>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958BF73-71F5-A330-2EA8-338BF1917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742" y="3721555"/>
            <a:ext cx="10994270" cy="175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065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ici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2003</TotalTime>
  <Words>1406</Words>
  <Application>Microsoft Office PowerPoint</Application>
  <PresentationFormat>Panorámica</PresentationFormat>
  <Paragraphs>187</Paragraphs>
  <Slides>36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Cambria</vt:lpstr>
      <vt:lpstr>Times New Roman</vt:lpstr>
      <vt:lpstr>Tema de Office</vt:lpstr>
      <vt:lpstr>Presentación de PowerPoint</vt:lpstr>
      <vt:lpstr>Presentación</vt:lpstr>
      <vt:lpstr>Recomendaciones para revistas científicas en redes sociales</vt:lpstr>
      <vt:lpstr>1. La revista y su equipo</vt:lpstr>
      <vt:lpstr>La revista y su equipo</vt:lpstr>
      <vt:lpstr>La revista y su equipo</vt:lpstr>
      <vt:lpstr>2. Plataformas</vt:lpstr>
      <vt:lpstr>Plataformas</vt:lpstr>
      <vt:lpstr>3. Estrategia de publicaciones</vt:lpstr>
      <vt:lpstr>Estrategia de publicaciones</vt:lpstr>
      <vt:lpstr>4. Temáticas</vt:lpstr>
      <vt:lpstr>Artículos último número</vt:lpstr>
      <vt:lpstr>Artículos último número</vt:lpstr>
      <vt:lpstr>Presentación último número</vt:lpstr>
      <vt:lpstr>Artículos números anteriores</vt:lpstr>
      <vt:lpstr>Próximos números y Call for Papers</vt:lpstr>
      <vt:lpstr>Actividades de la revista</vt:lpstr>
      <vt:lpstr>Temas externos relacionados con la revista</vt:lpstr>
      <vt:lpstr>Temas externos relacionados con la revista</vt:lpstr>
      <vt:lpstr>4. Diversificar formatos visuales</vt:lpstr>
      <vt:lpstr>Diversificar formatos visuales</vt:lpstr>
      <vt:lpstr>Diversificar formatos visuales</vt:lpstr>
      <vt:lpstr>5. Curación de contenidos</vt:lpstr>
      <vt:lpstr>Extractar</vt:lpstr>
      <vt:lpstr>Resumir</vt:lpstr>
      <vt:lpstr>Comentar</vt:lpstr>
      <vt:lpstr>Citar</vt:lpstr>
      <vt:lpstr>5. Comunidad</vt:lpstr>
      <vt:lpstr>Mencionar (@) a los autores</vt:lpstr>
      <vt:lpstr>Conversar con la comunidad</vt:lpstr>
      <vt:lpstr>Promover la difusión por los autores</vt:lpstr>
      <vt:lpstr>Promover la difusión por los autores</vt:lpstr>
      <vt:lpstr>Actividades con autores y lectores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Arbitro</dc:creator>
  <cp:lastModifiedBy>Javier Guallar</cp:lastModifiedBy>
  <cp:revision>47</cp:revision>
  <dcterms:created xsi:type="dcterms:W3CDTF">2022-04-02T16:47:23Z</dcterms:created>
  <dcterms:modified xsi:type="dcterms:W3CDTF">2024-05-08T19:58:53Z</dcterms:modified>
</cp:coreProperties>
</file>