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" charset="1" panose="00000500000000000000"/>
      <p:regular r:id="rId10"/>
    </p:embeddedFont>
    <p:embeddedFont>
      <p:font typeface="Poppins Bold" charset="1" panose="00000800000000000000"/>
      <p:regular r:id="rId11"/>
    </p:embeddedFont>
    <p:embeddedFont>
      <p:font typeface="Poppins Italics" charset="1" panose="00000500000000000000"/>
      <p:regular r:id="rId12"/>
    </p:embeddedFont>
    <p:embeddedFont>
      <p:font typeface="Poppins Bold Italics" charset="1" panose="00000800000000000000"/>
      <p:regular r:id="rId13"/>
    </p:embeddedFont>
    <p:embeddedFont>
      <p:font typeface="Poppins Thin" charset="1" panose="00000300000000000000"/>
      <p:regular r:id="rId14"/>
    </p:embeddedFont>
    <p:embeddedFont>
      <p:font typeface="Poppins Thin Italics" charset="1" panose="00000300000000000000"/>
      <p:regular r:id="rId15"/>
    </p:embeddedFont>
    <p:embeddedFont>
      <p:font typeface="Poppins Extra-Light" charset="1" panose="00000300000000000000"/>
      <p:regular r:id="rId16"/>
    </p:embeddedFont>
    <p:embeddedFont>
      <p:font typeface="Poppins Extra-Light Italics" charset="1" panose="000003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 Light Italics" charset="1" panose="00000400000000000000"/>
      <p:regular r:id="rId19"/>
    </p:embeddedFont>
    <p:embeddedFont>
      <p:font typeface="Poppins Medium" charset="1" panose="00000600000000000000"/>
      <p:regular r:id="rId20"/>
    </p:embeddedFont>
    <p:embeddedFont>
      <p:font typeface="Poppins Medium Italics" charset="1" panose="00000600000000000000"/>
      <p:regular r:id="rId21"/>
    </p:embeddedFont>
    <p:embeddedFont>
      <p:font typeface="Poppins Semi-Bold" charset="1" panose="00000700000000000000"/>
      <p:regular r:id="rId22"/>
    </p:embeddedFont>
    <p:embeddedFont>
      <p:font typeface="Poppins Semi-Bold Italics" charset="1" panose="00000700000000000000"/>
      <p:regular r:id="rId23"/>
    </p:embeddedFont>
    <p:embeddedFont>
      <p:font typeface="Poppins Ultra-Bold" charset="1" panose="00000900000000000000"/>
      <p:regular r:id="rId24"/>
    </p:embeddedFont>
    <p:embeddedFont>
      <p:font typeface="Poppins Ultra-Bold Italics" charset="1" panose="00000900000000000000"/>
      <p:regular r:id="rId25"/>
    </p:embeddedFont>
    <p:embeddedFont>
      <p:font typeface="Poppins Heavy" charset="1" panose="00000A00000000000000"/>
      <p:regular r:id="rId26"/>
    </p:embeddedFont>
    <p:embeddedFont>
      <p:font typeface="Poppins Heavy Italics" charset="1" panose="00000A00000000000000"/>
      <p:regular r:id="rId27"/>
    </p:embeddedFont>
    <p:embeddedFont>
      <p:font typeface="Aileron" charset="1" panose="00000500000000000000"/>
      <p:regular r:id="rId28"/>
    </p:embeddedFont>
    <p:embeddedFont>
      <p:font typeface="Aileron Bold" charset="1" panose="00000800000000000000"/>
      <p:regular r:id="rId29"/>
    </p:embeddedFont>
    <p:embeddedFont>
      <p:font typeface="Aileron Italics" charset="1" panose="00000500000000000000"/>
      <p:regular r:id="rId30"/>
    </p:embeddedFont>
    <p:embeddedFont>
      <p:font typeface="Aileron Bold Italics" charset="1" panose="00000800000000000000"/>
      <p:regular r:id="rId31"/>
    </p:embeddedFont>
    <p:embeddedFont>
      <p:font typeface="Aileron Thin" charset="1" panose="00000300000000000000"/>
      <p:regular r:id="rId32"/>
    </p:embeddedFont>
    <p:embeddedFont>
      <p:font typeface="Aileron Thin Italics" charset="1" panose="00000300000000000000"/>
      <p:regular r:id="rId33"/>
    </p:embeddedFont>
    <p:embeddedFont>
      <p:font typeface="Aileron Light" charset="1" panose="00000400000000000000"/>
      <p:regular r:id="rId34"/>
    </p:embeddedFont>
    <p:embeddedFont>
      <p:font typeface="Aileron Light Italics" charset="1" panose="00000400000000000000"/>
      <p:regular r:id="rId35"/>
    </p:embeddedFont>
    <p:embeddedFont>
      <p:font typeface="Aileron Ultra-Bold" charset="1" panose="00000A00000000000000"/>
      <p:regular r:id="rId36"/>
    </p:embeddedFont>
    <p:embeddedFont>
      <p:font typeface="Aileron Ultra-Bold Italics" charset="1" panose="00000A00000000000000"/>
      <p:regular r:id="rId37"/>
    </p:embeddedFont>
    <p:embeddedFont>
      <p:font typeface="Aileron Heavy" charset="1" panose="00000A00000000000000"/>
      <p:regular r:id="rId38"/>
    </p:embeddedFont>
    <p:embeddedFont>
      <p:font typeface="Aileron Heavy Italics" charset="1" panose="00000A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54" Target="slides/slide15.xml" Type="http://schemas.openxmlformats.org/officeDocument/2006/relationships/slide"/><Relationship Id="rId55" Target="slides/slide16.xml" Type="http://schemas.openxmlformats.org/officeDocument/2006/relationships/slide"/><Relationship Id="rId56" Target="slides/slide17.xml" Type="http://schemas.openxmlformats.org/officeDocument/2006/relationships/slide"/><Relationship Id="rId57" Target="slides/slide18.xml" Type="http://schemas.openxmlformats.org/officeDocument/2006/relationships/slide"/><Relationship Id="rId58" Target="slides/slide19.xml" Type="http://schemas.openxmlformats.org/officeDocument/2006/relationships/slide"/><Relationship Id="rId59" Target="slides/slide20.xml" Type="http://schemas.openxmlformats.org/officeDocument/2006/relationships/slide"/><Relationship Id="rId6" Target="fonts/font6.fntdata" Type="http://schemas.openxmlformats.org/officeDocument/2006/relationships/font"/><Relationship Id="rId60" Target="slides/slide2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rominakippes.wixsite.com/micv" TargetMode="External" Type="http://schemas.openxmlformats.org/officeDocument/2006/relationships/hyperlink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jpeg" Type="http://schemas.openxmlformats.org/officeDocument/2006/relationships/image"/><Relationship Id="rId4" Target="../media/VAE-v6r_5A8.mp4" Type="http://schemas.openxmlformats.org/officeDocument/2006/relationships/video"/><Relationship Id="rId5" Target="../media/VAE-v6r_5A8.mp4" Type="http://schemas.microsoft.com/office/2007/relationships/media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https://doi.org/10.6084/m9.figshare.22325353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pn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8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23579" y="2029003"/>
            <a:ext cx="392207" cy="39220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388699" y="2029003"/>
            <a:ext cx="392207" cy="39220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15228563" y="9659519"/>
            <a:ext cx="540504" cy="0"/>
          </a:xfrm>
          <a:prstGeom prst="line">
            <a:avLst/>
          </a:prstGeom>
          <a:ln cap="flat" w="19050">
            <a:solidFill>
              <a:srgbClr val="242424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2" id="12"/>
          <p:cNvGrpSpPr/>
          <p:nvPr/>
        </p:nvGrpSpPr>
        <p:grpSpPr>
          <a:xfrm rot="0">
            <a:off x="2923579" y="6729216"/>
            <a:ext cx="4595003" cy="738714"/>
            <a:chOff x="0" y="0"/>
            <a:chExt cx="1210207" cy="19455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0207" cy="194559"/>
            </a:xfrm>
            <a:custGeom>
              <a:avLst/>
              <a:gdLst/>
              <a:ahLst/>
              <a:cxnLst/>
              <a:rect r="r" b="b" t="t" l="l"/>
              <a:pathLst>
                <a:path h="194559" w="1210207">
                  <a:moveTo>
                    <a:pt x="85928" y="0"/>
                  </a:moveTo>
                  <a:lnTo>
                    <a:pt x="1124279" y="0"/>
                  </a:lnTo>
                  <a:cubicBezTo>
                    <a:pt x="1171735" y="0"/>
                    <a:pt x="1210207" y="38471"/>
                    <a:pt x="1210207" y="85928"/>
                  </a:cubicBezTo>
                  <a:lnTo>
                    <a:pt x="1210207" y="108631"/>
                  </a:lnTo>
                  <a:cubicBezTo>
                    <a:pt x="1210207" y="156087"/>
                    <a:pt x="1171735" y="194559"/>
                    <a:pt x="1124279" y="194559"/>
                  </a:cubicBezTo>
                  <a:lnTo>
                    <a:pt x="85928" y="194559"/>
                  </a:lnTo>
                  <a:cubicBezTo>
                    <a:pt x="38471" y="194559"/>
                    <a:pt x="0" y="156087"/>
                    <a:pt x="0" y="108631"/>
                  </a:cubicBezTo>
                  <a:lnTo>
                    <a:pt x="0" y="85928"/>
                  </a:lnTo>
                  <a:cubicBezTo>
                    <a:pt x="0" y="38471"/>
                    <a:pt x="38471" y="0"/>
                    <a:pt x="85928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210207" cy="251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745064" y="6732919"/>
            <a:ext cx="735011" cy="73501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5400000">
            <a:off x="9001710" y="7035837"/>
            <a:ext cx="259819" cy="129174"/>
            <a:chOff x="0" y="0"/>
            <a:chExt cx="812800" cy="404099"/>
          </a:xfrm>
        </p:grpSpPr>
        <p:sp>
          <p:nvSpPr>
            <p:cNvPr name="Freeform 19" id="19">
              <a:hlinkClick r:id="rId2" tooltip="https://rominakippes.wixsite.com/micv"/>
            </p:cNvPr>
            <p:cNvSpPr/>
            <p:nvPr/>
          </p:nvSpPr>
          <p:spPr>
            <a:xfrm flipH="false" flipV="false" rot="0">
              <a:off x="0" y="0"/>
              <a:ext cx="812800" cy="404099"/>
            </a:xfrm>
            <a:custGeom>
              <a:avLst/>
              <a:gdLst/>
              <a:ahLst/>
              <a:cxnLst/>
              <a:rect r="r" b="b" t="t" l="l"/>
              <a:pathLst>
                <a:path h="404099" w="812800">
                  <a:moveTo>
                    <a:pt x="406400" y="404099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04099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27000" y="-28286"/>
              <a:ext cx="558800" cy="244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24" id="24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7" id="27"/>
          <p:cNvGrpSpPr/>
          <p:nvPr/>
        </p:nvGrpSpPr>
        <p:grpSpPr>
          <a:xfrm rot="0">
            <a:off x="3065821" y="6848607"/>
            <a:ext cx="499932" cy="49993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F8ED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3218618" y="7001404"/>
            <a:ext cx="194337" cy="194337"/>
          </a:xfrm>
          <a:custGeom>
            <a:avLst/>
            <a:gdLst/>
            <a:ahLst/>
            <a:cxnLst/>
            <a:rect r="r" b="b" t="t" l="l"/>
            <a:pathLst>
              <a:path h="194337" w="194337">
                <a:moveTo>
                  <a:pt x="0" y="0"/>
                </a:moveTo>
                <a:lnTo>
                  <a:pt x="194337" y="0"/>
                </a:lnTo>
                <a:lnTo>
                  <a:pt x="194337" y="194337"/>
                </a:lnTo>
                <a:lnTo>
                  <a:pt x="0" y="194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3971628" y="2044157"/>
            <a:ext cx="6074031" cy="424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 Semi-Bold"/>
              </a:rPr>
              <a:t>Postpublicación y digitalidades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923579" y="3631022"/>
            <a:ext cx="11077627" cy="2099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1"/>
              </a:lnSpc>
            </a:pPr>
            <a:r>
              <a:rPr lang="en-US" sz="3979">
                <a:solidFill>
                  <a:srgbClr val="242424"/>
                </a:solidFill>
                <a:latin typeface="Poppins Bold"/>
              </a:rPr>
              <a:t>La visibilidad del artículo científico en los nuevos entornos digitales y su relación con la comunicación de la ciencia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28700" y="9494135"/>
            <a:ext cx="4032593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 Semi-Bold"/>
              </a:rPr>
              <a:t>CRECS, 2024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432862" y="9494135"/>
            <a:ext cx="1678054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Arequipa, Perú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732902" y="6852828"/>
            <a:ext cx="2839477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242424"/>
                </a:solidFill>
                <a:latin typeface="Poppins Semi-Bold"/>
              </a:rPr>
              <a:t>Romina Kippes</a:t>
            </a:r>
          </a:p>
        </p:txBody>
      </p:sp>
      <p:sp>
        <p:nvSpPr>
          <p:cNvPr name="TextBox 39" id="39"/>
          <p:cNvSpPr txBox="true"/>
          <p:nvPr/>
        </p:nvSpPr>
        <p:spPr>
          <a:xfrm rot="5400000">
            <a:off x="16318832" y="3801190"/>
            <a:ext cx="1618328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3850" indent="-161925" lvl="1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242424"/>
                </a:solidFill>
                <a:latin typeface="Poppins Semi-Bold"/>
              </a:rPr>
              <a:t>Presentación</a:t>
            </a:r>
          </a:p>
        </p:txBody>
      </p:sp>
      <p:sp>
        <p:nvSpPr>
          <p:cNvPr name="TextBox 40" id="40"/>
          <p:cNvSpPr txBox="true"/>
          <p:nvPr/>
        </p:nvSpPr>
        <p:spPr>
          <a:xfrm rot="5400000">
            <a:off x="15957505" y="6027307"/>
            <a:ext cx="2331457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>
                <a:solidFill>
                  <a:srgbClr val="242424"/>
                </a:solidFill>
                <a:latin typeface="Poppins"/>
              </a:rPr>
              <a:t>Página 01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918209" y="4103025"/>
            <a:ext cx="3702291" cy="1659807"/>
            <a:chOff x="0" y="0"/>
            <a:chExt cx="1055403" cy="47315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55403" cy="473157"/>
            </a:xfrm>
            <a:custGeom>
              <a:avLst/>
              <a:gdLst/>
              <a:ahLst/>
              <a:cxnLst/>
              <a:rect r="r" b="b" t="t" l="l"/>
              <a:pathLst>
                <a:path h="473157" w="1055403">
                  <a:moveTo>
                    <a:pt x="71098" y="0"/>
                  </a:moveTo>
                  <a:lnTo>
                    <a:pt x="984305" y="0"/>
                  </a:lnTo>
                  <a:cubicBezTo>
                    <a:pt x="1023572" y="0"/>
                    <a:pt x="1055403" y="31832"/>
                    <a:pt x="1055403" y="71098"/>
                  </a:cubicBezTo>
                  <a:lnTo>
                    <a:pt x="1055403" y="402059"/>
                  </a:lnTo>
                  <a:cubicBezTo>
                    <a:pt x="1055403" y="441326"/>
                    <a:pt x="1023572" y="473157"/>
                    <a:pt x="984305" y="473157"/>
                  </a:cubicBezTo>
                  <a:lnTo>
                    <a:pt x="71098" y="473157"/>
                  </a:lnTo>
                  <a:cubicBezTo>
                    <a:pt x="31832" y="473157"/>
                    <a:pt x="0" y="441326"/>
                    <a:pt x="0" y="402059"/>
                  </a:cubicBezTo>
                  <a:lnTo>
                    <a:pt x="0" y="71098"/>
                  </a:lnTo>
                  <a:cubicBezTo>
                    <a:pt x="0" y="31832"/>
                    <a:pt x="31832" y="0"/>
                    <a:pt x="71098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055403" cy="530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003568" y="4103025"/>
            <a:ext cx="4255732" cy="1659807"/>
            <a:chOff x="0" y="0"/>
            <a:chExt cx="1213171" cy="47315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13171" cy="473157"/>
            </a:xfrm>
            <a:custGeom>
              <a:avLst/>
              <a:gdLst/>
              <a:ahLst/>
              <a:cxnLst/>
              <a:rect r="r" b="b" t="t" l="l"/>
              <a:pathLst>
                <a:path h="473157" w="1213171">
                  <a:moveTo>
                    <a:pt x="61852" y="0"/>
                  </a:moveTo>
                  <a:lnTo>
                    <a:pt x="1151319" y="0"/>
                  </a:lnTo>
                  <a:cubicBezTo>
                    <a:pt x="1167723" y="0"/>
                    <a:pt x="1183456" y="6517"/>
                    <a:pt x="1195055" y="18116"/>
                  </a:cubicBezTo>
                  <a:cubicBezTo>
                    <a:pt x="1206655" y="29716"/>
                    <a:pt x="1213171" y="45448"/>
                    <a:pt x="1213171" y="61852"/>
                  </a:cubicBezTo>
                  <a:lnTo>
                    <a:pt x="1213171" y="411305"/>
                  </a:lnTo>
                  <a:cubicBezTo>
                    <a:pt x="1213171" y="427710"/>
                    <a:pt x="1206655" y="443442"/>
                    <a:pt x="1195055" y="455041"/>
                  </a:cubicBezTo>
                  <a:cubicBezTo>
                    <a:pt x="1183456" y="466641"/>
                    <a:pt x="1167723" y="473157"/>
                    <a:pt x="1151319" y="473157"/>
                  </a:cubicBezTo>
                  <a:lnTo>
                    <a:pt x="61852" y="473157"/>
                  </a:lnTo>
                  <a:cubicBezTo>
                    <a:pt x="45448" y="473157"/>
                    <a:pt x="29716" y="466641"/>
                    <a:pt x="18116" y="455041"/>
                  </a:cubicBezTo>
                  <a:cubicBezTo>
                    <a:pt x="6517" y="443442"/>
                    <a:pt x="0" y="427710"/>
                    <a:pt x="0" y="411305"/>
                  </a:cubicBezTo>
                  <a:lnTo>
                    <a:pt x="0" y="61852"/>
                  </a:lnTo>
                  <a:cubicBezTo>
                    <a:pt x="0" y="45448"/>
                    <a:pt x="6517" y="29716"/>
                    <a:pt x="18116" y="18116"/>
                  </a:cubicBezTo>
                  <a:cubicBezTo>
                    <a:pt x="29716" y="6517"/>
                    <a:pt x="45448" y="0"/>
                    <a:pt x="61852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213171" cy="530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795763" y="2000170"/>
            <a:ext cx="3463537" cy="1659807"/>
            <a:chOff x="0" y="0"/>
            <a:chExt cx="987342" cy="47315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87342" cy="473157"/>
            </a:xfrm>
            <a:custGeom>
              <a:avLst/>
              <a:gdLst/>
              <a:ahLst/>
              <a:cxnLst/>
              <a:rect r="r" b="b" t="t" l="l"/>
              <a:pathLst>
                <a:path h="473157" w="987342">
                  <a:moveTo>
                    <a:pt x="75999" y="0"/>
                  </a:moveTo>
                  <a:lnTo>
                    <a:pt x="911343" y="0"/>
                  </a:lnTo>
                  <a:cubicBezTo>
                    <a:pt x="953316" y="0"/>
                    <a:pt x="987342" y="34026"/>
                    <a:pt x="987342" y="75999"/>
                  </a:cubicBezTo>
                  <a:lnTo>
                    <a:pt x="987342" y="397158"/>
                  </a:lnTo>
                  <a:cubicBezTo>
                    <a:pt x="987342" y="439131"/>
                    <a:pt x="953316" y="473157"/>
                    <a:pt x="911343" y="473157"/>
                  </a:cubicBezTo>
                  <a:lnTo>
                    <a:pt x="75999" y="473157"/>
                  </a:lnTo>
                  <a:cubicBezTo>
                    <a:pt x="34026" y="473157"/>
                    <a:pt x="0" y="439131"/>
                    <a:pt x="0" y="397158"/>
                  </a:cubicBezTo>
                  <a:lnTo>
                    <a:pt x="0" y="75999"/>
                  </a:lnTo>
                  <a:cubicBezTo>
                    <a:pt x="0" y="34026"/>
                    <a:pt x="34026" y="0"/>
                    <a:pt x="75999" y="0"/>
                  </a:cubicBezTo>
                  <a:close/>
                </a:path>
              </a:pathLst>
            </a:custGeom>
            <a:solidFill>
              <a:srgbClr val="F5FFDE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987342" cy="530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497107" y="5191216"/>
            <a:ext cx="392207" cy="39220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28700" y="5191216"/>
            <a:ext cx="392207" cy="39220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962227" y="5191216"/>
            <a:ext cx="392207" cy="392207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8844539" y="7336486"/>
            <a:ext cx="1578868" cy="836800"/>
          </a:xfrm>
          <a:custGeom>
            <a:avLst/>
            <a:gdLst/>
            <a:ahLst/>
            <a:cxnLst/>
            <a:rect r="r" b="b" t="t" l="l"/>
            <a:pathLst>
              <a:path h="836800" w="1578868">
                <a:moveTo>
                  <a:pt x="0" y="0"/>
                </a:moveTo>
                <a:lnTo>
                  <a:pt x="1578868" y="0"/>
                </a:lnTo>
                <a:lnTo>
                  <a:pt x="1578868" y="836800"/>
                </a:lnTo>
                <a:lnTo>
                  <a:pt x="0" y="83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28700" y="1715648"/>
            <a:ext cx="6661718" cy="322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42424"/>
                </a:solidFill>
                <a:latin typeface="Poppins Bold"/>
              </a:rPr>
              <a:t>Formatos y modos de edición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901661" y="4244574"/>
            <a:ext cx="25886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242424"/>
                </a:solidFill>
                <a:latin typeface="Poppins Bold"/>
              </a:rPr>
              <a:t>4%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475018" y="4244574"/>
            <a:ext cx="25886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242424"/>
                </a:solidFill>
                <a:latin typeface="Poppins Bold"/>
              </a:rPr>
              <a:t>24%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475018" y="5198873"/>
            <a:ext cx="2588672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42424"/>
                </a:solidFill>
                <a:latin typeface="Poppins"/>
              </a:rPr>
              <a:t>PDF y HTML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686145" y="7062736"/>
            <a:ext cx="5533036" cy="1317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42424"/>
                </a:solidFill>
                <a:latin typeface="Poppins"/>
              </a:rPr>
              <a:t>El 72% prefiere softwares de diseño para que la revista quede “como si fuese” papel.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570126" y="5198873"/>
            <a:ext cx="3251741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42424"/>
                </a:solidFill>
                <a:latin typeface="Poppins"/>
              </a:rPr>
              <a:t>PDF y ePub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233195" y="2137890"/>
            <a:ext cx="25886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242424"/>
                </a:solidFill>
                <a:latin typeface="Poppins Bold"/>
              </a:rPr>
              <a:t>72%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233195" y="3092189"/>
            <a:ext cx="2588672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42424"/>
                </a:solidFill>
                <a:latin typeface="Poppins"/>
              </a:rPr>
              <a:t>Formato PDF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972565" y="7062736"/>
            <a:ext cx="5195123" cy="1317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42424"/>
                </a:solidFill>
                <a:latin typeface="Poppins"/>
              </a:rPr>
              <a:t>Solo el 8% aprovecha las ventajas de los formatos derivados del marcado XML.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1727420"/>
            <a:ext cx="8115300" cy="2005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1"/>
              </a:lnSpc>
            </a:pPr>
            <a:r>
              <a:rPr lang="en-US" sz="6417">
                <a:solidFill>
                  <a:srgbClr val="242424"/>
                </a:solidFill>
                <a:latin typeface="Poppins Bold"/>
              </a:rPr>
              <a:t>Transiciones a la digitalidad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25788" y="4832570"/>
            <a:ext cx="4299884" cy="3264332"/>
            <a:chOff x="0" y="0"/>
            <a:chExt cx="1225758" cy="93055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25758" cy="930555"/>
            </a:xfrm>
            <a:custGeom>
              <a:avLst/>
              <a:gdLst/>
              <a:ahLst/>
              <a:cxnLst/>
              <a:rect r="r" b="b" t="t" l="l"/>
              <a:pathLst>
                <a:path h="930555" w="1225758">
                  <a:moveTo>
                    <a:pt x="61217" y="0"/>
                  </a:moveTo>
                  <a:lnTo>
                    <a:pt x="1164541" y="0"/>
                  </a:lnTo>
                  <a:cubicBezTo>
                    <a:pt x="1198350" y="0"/>
                    <a:pt x="1225758" y="27408"/>
                    <a:pt x="1225758" y="61217"/>
                  </a:cubicBezTo>
                  <a:lnTo>
                    <a:pt x="1225758" y="869339"/>
                  </a:lnTo>
                  <a:cubicBezTo>
                    <a:pt x="1225758" y="903148"/>
                    <a:pt x="1198350" y="930555"/>
                    <a:pt x="1164541" y="930555"/>
                  </a:cubicBezTo>
                  <a:lnTo>
                    <a:pt x="61217" y="930555"/>
                  </a:lnTo>
                  <a:cubicBezTo>
                    <a:pt x="27408" y="930555"/>
                    <a:pt x="0" y="903148"/>
                    <a:pt x="0" y="869339"/>
                  </a:cubicBezTo>
                  <a:lnTo>
                    <a:pt x="0" y="61217"/>
                  </a:lnTo>
                  <a:cubicBezTo>
                    <a:pt x="0" y="27408"/>
                    <a:pt x="27408" y="0"/>
                    <a:pt x="61217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225758" cy="987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144821" y="4832570"/>
            <a:ext cx="4299884" cy="3264332"/>
            <a:chOff x="0" y="0"/>
            <a:chExt cx="1225758" cy="93055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25758" cy="930555"/>
            </a:xfrm>
            <a:custGeom>
              <a:avLst/>
              <a:gdLst/>
              <a:ahLst/>
              <a:cxnLst/>
              <a:rect r="r" b="b" t="t" l="l"/>
              <a:pathLst>
                <a:path h="930555" w="1225758">
                  <a:moveTo>
                    <a:pt x="61217" y="0"/>
                  </a:moveTo>
                  <a:lnTo>
                    <a:pt x="1164541" y="0"/>
                  </a:lnTo>
                  <a:cubicBezTo>
                    <a:pt x="1198350" y="0"/>
                    <a:pt x="1225758" y="27408"/>
                    <a:pt x="1225758" y="61217"/>
                  </a:cubicBezTo>
                  <a:lnTo>
                    <a:pt x="1225758" y="869339"/>
                  </a:lnTo>
                  <a:cubicBezTo>
                    <a:pt x="1225758" y="903148"/>
                    <a:pt x="1198350" y="930555"/>
                    <a:pt x="1164541" y="930555"/>
                  </a:cubicBezTo>
                  <a:lnTo>
                    <a:pt x="61217" y="930555"/>
                  </a:lnTo>
                  <a:cubicBezTo>
                    <a:pt x="27408" y="930555"/>
                    <a:pt x="0" y="903148"/>
                    <a:pt x="0" y="869339"/>
                  </a:cubicBezTo>
                  <a:lnTo>
                    <a:pt x="0" y="61217"/>
                  </a:lnTo>
                  <a:cubicBezTo>
                    <a:pt x="0" y="27408"/>
                    <a:pt x="27408" y="0"/>
                    <a:pt x="61217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1225758" cy="987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263855" y="4832570"/>
            <a:ext cx="4299884" cy="3264332"/>
            <a:chOff x="0" y="0"/>
            <a:chExt cx="1225758" cy="93055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25758" cy="930555"/>
            </a:xfrm>
            <a:custGeom>
              <a:avLst/>
              <a:gdLst/>
              <a:ahLst/>
              <a:cxnLst/>
              <a:rect r="r" b="b" t="t" l="l"/>
              <a:pathLst>
                <a:path h="930555" w="1225758">
                  <a:moveTo>
                    <a:pt x="61217" y="0"/>
                  </a:moveTo>
                  <a:lnTo>
                    <a:pt x="1164541" y="0"/>
                  </a:lnTo>
                  <a:cubicBezTo>
                    <a:pt x="1198350" y="0"/>
                    <a:pt x="1225758" y="27408"/>
                    <a:pt x="1225758" y="61217"/>
                  </a:cubicBezTo>
                  <a:lnTo>
                    <a:pt x="1225758" y="869339"/>
                  </a:lnTo>
                  <a:cubicBezTo>
                    <a:pt x="1225758" y="903148"/>
                    <a:pt x="1198350" y="930555"/>
                    <a:pt x="1164541" y="930555"/>
                  </a:cubicBezTo>
                  <a:lnTo>
                    <a:pt x="61217" y="930555"/>
                  </a:lnTo>
                  <a:cubicBezTo>
                    <a:pt x="27408" y="930555"/>
                    <a:pt x="0" y="903148"/>
                    <a:pt x="0" y="869339"/>
                  </a:cubicBezTo>
                  <a:lnTo>
                    <a:pt x="0" y="61217"/>
                  </a:lnTo>
                  <a:cubicBezTo>
                    <a:pt x="0" y="27408"/>
                    <a:pt x="27408" y="0"/>
                    <a:pt x="61217" y="0"/>
                  </a:cubicBezTo>
                  <a:close/>
                </a:path>
              </a:pathLst>
            </a:custGeom>
            <a:solidFill>
              <a:srgbClr val="F5FFDE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225758" cy="987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512595" y="5856929"/>
            <a:ext cx="3326270" cy="200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42424"/>
                </a:solidFill>
                <a:latin typeface="Poppins"/>
              </a:rPr>
              <a:t>Primera puerta a la digitalización. Muchas revistas siguieron utilizando el mismo flujo editorial “como si fueran de papel”.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12595" y="5096187"/>
            <a:ext cx="3480992" cy="483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242424"/>
                </a:solidFill>
                <a:latin typeface="Poppins Bold"/>
              </a:rPr>
              <a:t>PORTAL OJS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899940" y="5300022"/>
            <a:ext cx="3021890" cy="483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242424"/>
                </a:solidFill>
                <a:latin typeface="Poppins Bold"/>
              </a:rPr>
              <a:t>MARCADO XML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684910" y="6407586"/>
            <a:ext cx="3426420" cy="100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42424"/>
                </a:solidFill>
                <a:latin typeface="Poppins Light"/>
              </a:rPr>
              <a:t>Se ve en el “nuevo” índice, el artículo como unidad y el uso del hiperlink.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749630" y="6168703"/>
            <a:ext cx="3242273" cy="167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42424"/>
                </a:solidFill>
                <a:latin typeface="Poppins"/>
              </a:rPr>
              <a:t>Permitió la integración de lenguajes hipermediales: hiperlinks internos y externos y navegación web. </a:t>
            </a:r>
          </a:p>
        </p:txBody>
      </p:sp>
      <p:sp>
        <p:nvSpPr>
          <p:cNvPr name="AutoShape 31" id="31"/>
          <p:cNvSpPr/>
          <p:nvPr/>
        </p:nvSpPr>
        <p:spPr>
          <a:xfrm>
            <a:off x="16727567" y="5063403"/>
            <a:ext cx="0" cy="2802667"/>
          </a:xfrm>
          <a:prstGeom prst="line">
            <a:avLst/>
          </a:prstGeom>
          <a:ln cap="flat" w="19050">
            <a:solidFill>
              <a:srgbClr val="24242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6684910" y="5265733"/>
            <a:ext cx="3021890" cy="96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242424"/>
                </a:solidFill>
                <a:latin typeface="Poppins Bold"/>
              </a:rPr>
              <a:t>ADAPTACIÓN EDITORIAL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933971" y="1939560"/>
            <a:ext cx="2127322" cy="3274592"/>
            <a:chOff x="0" y="0"/>
            <a:chExt cx="922376" cy="14198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22376" cy="1419816"/>
            </a:xfrm>
            <a:custGeom>
              <a:avLst/>
              <a:gdLst/>
              <a:ahLst/>
              <a:cxnLst/>
              <a:rect r="r" b="b" t="t" l="l"/>
              <a:pathLst>
                <a:path h="1419816" w="922376">
                  <a:moveTo>
                    <a:pt x="221996" y="0"/>
                  </a:moveTo>
                  <a:lnTo>
                    <a:pt x="700380" y="0"/>
                  </a:lnTo>
                  <a:cubicBezTo>
                    <a:pt x="759257" y="0"/>
                    <a:pt x="815723" y="23389"/>
                    <a:pt x="857355" y="65021"/>
                  </a:cubicBezTo>
                  <a:cubicBezTo>
                    <a:pt x="898987" y="106653"/>
                    <a:pt x="922376" y="163119"/>
                    <a:pt x="922376" y="221996"/>
                  </a:cubicBezTo>
                  <a:lnTo>
                    <a:pt x="922376" y="1197820"/>
                  </a:lnTo>
                  <a:cubicBezTo>
                    <a:pt x="922376" y="1256697"/>
                    <a:pt x="898987" y="1313163"/>
                    <a:pt x="857355" y="1354795"/>
                  </a:cubicBezTo>
                  <a:cubicBezTo>
                    <a:pt x="815723" y="1396427"/>
                    <a:pt x="759257" y="1419816"/>
                    <a:pt x="700380" y="1419816"/>
                  </a:cubicBezTo>
                  <a:lnTo>
                    <a:pt x="221996" y="1419816"/>
                  </a:lnTo>
                  <a:cubicBezTo>
                    <a:pt x="99391" y="1419816"/>
                    <a:pt x="0" y="1320425"/>
                    <a:pt x="0" y="1197820"/>
                  </a:cubicBezTo>
                  <a:lnTo>
                    <a:pt x="0" y="221996"/>
                  </a:lnTo>
                  <a:cubicBezTo>
                    <a:pt x="0" y="163119"/>
                    <a:pt x="23389" y="106653"/>
                    <a:pt x="65021" y="65021"/>
                  </a:cubicBezTo>
                  <a:cubicBezTo>
                    <a:pt x="106653" y="23389"/>
                    <a:pt x="163119" y="0"/>
                    <a:pt x="221996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922376" cy="1476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284183" y="6225987"/>
            <a:ext cx="570063" cy="394819"/>
            <a:chOff x="0" y="0"/>
            <a:chExt cx="346652" cy="24008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6652" cy="240087"/>
            </a:xfrm>
            <a:custGeom>
              <a:avLst/>
              <a:gdLst/>
              <a:ahLst/>
              <a:cxnLst/>
              <a:rect r="r" b="b" t="t" l="l"/>
              <a:pathLst>
                <a:path h="240087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240087"/>
                  </a:lnTo>
                  <a:lnTo>
                    <a:pt x="0" y="240087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46652" cy="2972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258659" y="6225987"/>
            <a:ext cx="1595587" cy="1708653"/>
            <a:chOff x="0" y="0"/>
            <a:chExt cx="922376" cy="9877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22376" cy="987737"/>
            </a:xfrm>
            <a:custGeom>
              <a:avLst/>
              <a:gdLst/>
              <a:ahLst/>
              <a:cxnLst/>
              <a:rect r="r" b="b" t="t" l="l"/>
              <a:pathLst>
                <a:path h="987737" w="922376">
                  <a:moveTo>
                    <a:pt x="295977" y="0"/>
                  </a:moveTo>
                  <a:lnTo>
                    <a:pt x="626399" y="0"/>
                  </a:lnTo>
                  <a:cubicBezTo>
                    <a:pt x="704897" y="0"/>
                    <a:pt x="780180" y="31183"/>
                    <a:pt x="835687" y="86690"/>
                  </a:cubicBezTo>
                  <a:cubicBezTo>
                    <a:pt x="891193" y="142196"/>
                    <a:pt x="922376" y="217479"/>
                    <a:pt x="922376" y="295977"/>
                  </a:cubicBezTo>
                  <a:lnTo>
                    <a:pt x="922376" y="691760"/>
                  </a:lnTo>
                  <a:cubicBezTo>
                    <a:pt x="922376" y="855224"/>
                    <a:pt x="789863" y="987737"/>
                    <a:pt x="626399" y="987737"/>
                  </a:cubicBezTo>
                  <a:lnTo>
                    <a:pt x="295977" y="987737"/>
                  </a:lnTo>
                  <a:cubicBezTo>
                    <a:pt x="217479" y="987737"/>
                    <a:pt x="142196" y="956554"/>
                    <a:pt x="86690" y="901047"/>
                  </a:cubicBezTo>
                  <a:cubicBezTo>
                    <a:pt x="31183" y="845541"/>
                    <a:pt x="0" y="770258"/>
                    <a:pt x="0" y="691760"/>
                  </a:cubicBezTo>
                  <a:lnTo>
                    <a:pt x="0" y="295977"/>
                  </a:lnTo>
                  <a:cubicBezTo>
                    <a:pt x="0" y="217479"/>
                    <a:pt x="31183" y="142196"/>
                    <a:pt x="86690" y="86690"/>
                  </a:cubicBezTo>
                  <a:cubicBezTo>
                    <a:pt x="142196" y="31183"/>
                    <a:pt x="217479" y="0"/>
                    <a:pt x="295977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922376" cy="10448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651249" y="4514827"/>
            <a:ext cx="410044" cy="772142"/>
            <a:chOff x="0" y="0"/>
            <a:chExt cx="187020" cy="35217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933971" y="1939560"/>
            <a:ext cx="760039" cy="756661"/>
            <a:chOff x="0" y="0"/>
            <a:chExt cx="346652" cy="34511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28700" y="2126927"/>
            <a:ext cx="3864992" cy="5927757"/>
            <a:chOff x="0" y="0"/>
            <a:chExt cx="860265" cy="131939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60265" cy="1319393"/>
            </a:xfrm>
            <a:custGeom>
              <a:avLst/>
              <a:gdLst/>
              <a:ahLst/>
              <a:cxnLst/>
              <a:rect r="r" b="b" t="t" l="l"/>
              <a:pathLst>
                <a:path h="1319393" w="860265">
                  <a:moveTo>
                    <a:pt x="100154" y="0"/>
                  </a:moveTo>
                  <a:lnTo>
                    <a:pt x="760111" y="0"/>
                  </a:lnTo>
                  <a:cubicBezTo>
                    <a:pt x="786673" y="0"/>
                    <a:pt x="812148" y="10552"/>
                    <a:pt x="830931" y="29335"/>
                  </a:cubicBezTo>
                  <a:cubicBezTo>
                    <a:pt x="849713" y="48117"/>
                    <a:pt x="860265" y="73592"/>
                    <a:pt x="860265" y="100154"/>
                  </a:cubicBezTo>
                  <a:lnTo>
                    <a:pt x="860265" y="1219239"/>
                  </a:lnTo>
                  <a:cubicBezTo>
                    <a:pt x="860265" y="1245801"/>
                    <a:pt x="849713" y="1271276"/>
                    <a:pt x="830931" y="1290059"/>
                  </a:cubicBezTo>
                  <a:cubicBezTo>
                    <a:pt x="812148" y="1308841"/>
                    <a:pt x="786673" y="1319393"/>
                    <a:pt x="760111" y="1319393"/>
                  </a:cubicBezTo>
                  <a:lnTo>
                    <a:pt x="100154" y="1319393"/>
                  </a:lnTo>
                  <a:cubicBezTo>
                    <a:pt x="73592" y="1319393"/>
                    <a:pt x="48117" y="1308841"/>
                    <a:pt x="29335" y="1290059"/>
                  </a:cubicBezTo>
                  <a:cubicBezTo>
                    <a:pt x="10552" y="1271276"/>
                    <a:pt x="0" y="1245801"/>
                    <a:pt x="0" y="1219239"/>
                  </a:cubicBezTo>
                  <a:lnTo>
                    <a:pt x="0" y="100154"/>
                  </a:lnTo>
                  <a:cubicBezTo>
                    <a:pt x="0" y="73592"/>
                    <a:pt x="10552" y="48117"/>
                    <a:pt x="29335" y="29335"/>
                  </a:cubicBezTo>
                  <a:cubicBezTo>
                    <a:pt x="48117" y="10552"/>
                    <a:pt x="73592" y="0"/>
                    <a:pt x="100154" y="0"/>
                  </a:cubicBezTo>
                  <a:close/>
                </a:path>
              </a:pathLst>
            </a:custGeom>
            <a:blipFill>
              <a:blip r:embed="rId2"/>
              <a:stretch>
                <a:fillRect l="-13729" t="0" r="-13729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5830582" y="2696221"/>
            <a:ext cx="392207" cy="392207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6295702" y="2696221"/>
            <a:ext cx="392207" cy="392207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5199126" y="6422091"/>
            <a:ext cx="1545424" cy="1632594"/>
            <a:chOff x="0" y="0"/>
            <a:chExt cx="542668" cy="573277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542668" cy="573277"/>
            </a:xfrm>
            <a:custGeom>
              <a:avLst/>
              <a:gdLst/>
              <a:ahLst/>
              <a:cxnLst/>
              <a:rect r="r" b="b" t="t" l="l"/>
              <a:pathLst>
                <a:path h="573277" w="542668">
                  <a:moveTo>
                    <a:pt x="255488" y="0"/>
                  </a:moveTo>
                  <a:lnTo>
                    <a:pt x="287180" y="0"/>
                  </a:lnTo>
                  <a:cubicBezTo>
                    <a:pt x="428282" y="0"/>
                    <a:pt x="542668" y="114386"/>
                    <a:pt x="542668" y="255488"/>
                  </a:cubicBezTo>
                  <a:lnTo>
                    <a:pt x="542668" y="317789"/>
                  </a:lnTo>
                  <a:cubicBezTo>
                    <a:pt x="542668" y="458891"/>
                    <a:pt x="428282" y="573277"/>
                    <a:pt x="287180" y="573277"/>
                  </a:cubicBezTo>
                  <a:lnTo>
                    <a:pt x="255488" y="573277"/>
                  </a:lnTo>
                  <a:cubicBezTo>
                    <a:pt x="114386" y="573277"/>
                    <a:pt x="0" y="458891"/>
                    <a:pt x="0" y="317789"/>
                  </a:cubicBezTo>
                  <a:lnTo>
                    <a:pt x="0" y="255488"/>
                  </a:lnTo>
                  <a:cubicBezTo>
                    <a:pt x="0" y="114386"/>
                    <a:pt x="114386" y="0"/>
                    <a:pt x="25548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57150"/>
              <a:ext cx="542668" cy="63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8821509" y="4756488"/>
            <a:ext cx="392207" cy="392207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8870011" y="6068811"/>
            <a:ext cx="392207" cy="392207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0">
            <a:off x="5283117" y="6618194"/>
            <a:ext cx="1316445" cy="1316445"/>
          </a:xfrm>
          <a:custGeom>
            <a:avLst/>
            <a:gdLst/>
            <a:ahLst/>
            <a:cxnLst/>
            <a:rect r="r" b="b" t="t" l="l"/>
            <a:pathLst>
              <a:path h="1316445" w="1316445">
                <a:moveTo>
                  <a:pt x="0" y="0"/>
                </a:moveTo>
                <a:lnTo>
                  <a:pt x="1316445" y="0"/>
                </a:lnTo>
                <a:lnTo>
                  <a:pt x="1316445" y="1316445"/>
                </a:lnTo>
                <a:lnTo>
                  <a:pt x="0" y="1316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8821509" y="2278071"/>
            <a:ext cx="8524050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20"/>
              </a:lnSpc>
            </a:pPr>
            <a:r>
              <a:rPr lang="en-US" sz="6100">
                <a:solidFill>
                  <a:srgbClr val="242424"/>
                </a:solidFill>
                <a:latin typeface="Poppins Bold"/>
              </a:rPr>
              <a:t>Recursos visuales: marca y miniaturas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12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956046" y="618904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8870011" y="5201244"/>
            <a:ext cx="786708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Marca adaptada a formatos circulares y pequeños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8870011" y="6508643"/>
            <a:ext cx="8012414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Miniaturas alusivas al contenido de cada artículo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8985810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13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580983" y="1311899"/>
            <a:ext cx="8875350" cy="1510199"/>
            <a:chOff x="0" y="0"/>
            <a:chExt cx="2337541" cy="3977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37541" cy="397748"/>
            </a:xfrm>
            <a:custGeom>
              <a:avLst/>
              <a:gdLst/>
              <a:ahLst/>
              <a:cxnLst/>
              <a:rect r="r" b="b" t="t" l="l"/>
              <a:pathLst>
                <a:path h="397748" w="2337541">
                  <a:moveTo>
                    <a:pt x="42742" y="0"/>
                  </a:moveTo>
                  <a:lnTo>
                    <a:pt x="2294798" y="0"/>
                  </a:lnTo>
                  <a:cubicBezTo>
                    <a:pt x="2306134" y="0"/>
                    <a:pt x="2317006" y="4503"/>
                    <a:pt x="2325022" y="12519"/>
                  </a:cubicBezTo>
                  <a:cubicBezTo>
                    <a:pt x="2333037" y="20535"/>
                    <a:pt x="2337541" y="31406"/>
                    <a:pt x="2337541" y="42742"/>
                  </a:cubicBezTo>
                  <a:lnTo>
                    <a:pt x="2337541" y="355006"/>
                  </a:lnTo>
                  <a:cubicBezTo>
                    <a:pt x="2337541" y="366342"/>
                    <a:pt x="2333037" y="377213"/>
                    <a:pt x="2325022" y="385229"/>
                  </a:cubicBezTo>
                  <a:cubicBezTo>
                    <a:pt x="2317006" y="393245"/>
                    <a:pt x="2306134" y="397748"/>
                    <a:pt x="2294798" y="397748"/>
                  </a:cubicBezTo>
                  <a:lnTo>
                    <a:pt x="42742" y="397748"/>
                  </a:lnTo>
                  <a:cubicBezTo>
                    <a:pt x="19136" y="397748"/>
                    <a:pt x="0" y="378612"/>
                    <a:pt x="0" y="355006"/>
                  </a:cubicBezTo>
                  <a:lnTo>
                    <a:pt x="0" y="42742"/>
                  </a:lnTo>
                  <a:cubicBezTo>
                    <a:pt x="0" y="31406"/>
                    <a:pt x="4503" y="20535"/>
                    <a:pt x="12519" y="12519"/>
                  </a:cubicBezTo>
                  <a:cubicBezTo>
                    <a:pt x="20535" y="4503"/>
                    <a:pt x="31406" y="0"/>
                    <a:pt x="42742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2337541" cy="4548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2885052" y="1612521"/>
            <a:ext cx="8571281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9"/>
              </a:lnSpc>
            </a:pPr>
            <a:r>
              <a:rPr lang="en-US" sz="4716">
                <a:solidFill>
                  <a:srgbClr val="242424"/>
                </a:solidFill>
                <a:latin typeface="Poppins Bold"/>
              </a:rPr>
              <a:t>Propuesta de videoartículo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6463750" y="3286802"/>
            <a:ext cx="2686217" cy="4498055"/>
            <a:chOff x="0" y="0"/>
            <a:chExt cx="1077749" cy="180468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77749" cy="1804685"/>
            </a:xfrm>
            <a:custGeom>
              <a:avLst/>
              <a:gdLst/>
              <a:ahLst/>
              <a:cxnLst/>
              <a:rect r="r" b="b" t="t" l="l"/>
              <a:pathLst>
                <a:path h="1804685" w="1077749">
                  <a:moveTo>
                    <a:pt x="175807" y="0"/>
                  </a:moveTo>
                  <a:lnTo>
                    <a:pt x="901942" y="0"/>
                  </a:lnTo>
                  <a:cubicBezTo>
                    <a:pt x="948569" y="0"/>
                    <a:pt x="993286" y="18523"/>
                    <a:pt x="1026256" y="51493"/>
                  </a:cubicBezTo>
                  <a:cubicBezTo>
                    <a:pt x="1059227" y="84463"/>
                    <a:pt x="1077749" y="129180"/>
                    <a:pt x="1077749" y="175807"/>
                  </a:cubicBezTo>
                  <a:lnTo>
                    <a:pt x="1077749" y="1628877"/>
                  </a:lnTo>
                  <a:cubicBezTo>
                    <a:pt x="1077749" y="1675504"/>
                    <a:pt x="1059227" y="1720222"/>
                    <a:pt x="1026256" y="1753192"/>
                  </a:cubicBezTo>
                  <a:cubicBezTo>
                    <a:pt x="993286" y="1786162"/>
                    <a:pt x="948569" y="1804685"/>
                    <a:pt x="901942" y="1804685"/>
                  </a:cubicBezTo>
                  <a:lnTo>
                    <a:pt x="175807" y="1804685"/>
                  </a:lnTo>
                  <a:cubicBezTo>
                    <a:pt x="129180" y="1804685"/>
                    <a:pt x="84463" y="1786162"/>
                    <a:pt x="51493" y="1753192"/>
                  </a:cubicBezTo>
                  <a:cubicBezTo>
                    <a:pt x="18523" y="1720222"/>
                    <a:pt x="0" y="1675504"/>
                    <a:pt x="0" y="1628877"/>
                  </a:cubicBezTo>
                  <a:lnTo>
                    <a:pt x="0" y="175807"/>
                  </a:lnTo>
                  <a:cubicBezTo>
                    <a:pt x="0" y="129180"/>
                    <a:pt x="18523" y="84463"/>
                    <a:pt x="51493" y="51493"/>
                  </a:cubicBezTo>
                  <a:cubicBezTo>
                    <a:pt x="84463" y="18523"/>
                    <a:pt x="129180" y="0"/>
                    <a:pt x="175807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1077749" cy="1861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463750" y="6950416"/>
            <a:ext cx="443128" cy="834441"/>
            <a:chOff x="0" y="0"/>
            <a:chExt cx="187020" cy="35217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7717493" y="3277241"/>
            <a:ext cx="1432474" cy="817710"/>
            <a:chOff x="0" y="0"/>
            <a:chExt cx="604570" cy="34511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04570" cy="345111"/>
            </a:xfrm>
            <a:custGeom>
              <a:avLst/>
              <a:gdLst/>
              <a:ahLst/>
              <a:cxnLst/>
              <a:rect r="r" b="b" t="t" l="l"/>
              <a:pathLst>
                <a:path h="345111" w="604570">
                  <a:moveTo>
                    <a:pt x="0" y="0"/>
                  </a:moveTo>
                  <a:lnTo>
                    <a:pt x="604570" y="0"/>
                  </a:lnTo>
                  <a:lnTo>
                    <a:pt x="60457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57150"/>
              <a:ext cx="60457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6714590" y="3470250"/>
            <a:ext cx="8273273" cy="5060418"/>
            <a:chOff x="0" y="0"/>
            <a:chExt cx="3507781" cy="214556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507781" cy="2145564"/>
            </a:xfrm>
            <a:custGeom>
              <a:avLst/>
              <a:gdLst/>
              <a:ahLst/>
              <a:cxnLst/>
              <a:rect r="r" b="b" t="t" l="l"/>
              <a:pathLst>
                <a:path h="2145564" w="3507781">
                  <a:moveTo>
                    <a:pt x="46789" y="0"/>
                  </a:moveTo>
                  <a:lnTo>
                    <a:pt x="3460992" y="0"/>
                  </a:lnTo>
                  <a:cubicBezTo>
                    <a:pt x="3486833" y="0"/>
                    <a:pt x="3507781" y="20948"/>
                    <a:pt x="3507781" y="46789"/>
                  </a:cubicBezTo>
                  <a:lnTo>
                    <a:pt x="3507781" y="2098775"/>
                  </a:lnTo>
                  <a:cubicBezTo>
                    <a:pt x="3507781" y="2111185"/>
                    <a:pt x="3502851" y="2123085"/>
                    <a:pt x="3494077" y="2131860"/>
                  </a:cubicBezTo>
                  <a:cubicBezTo>
                    <a:pt x="3485302" y="2140634"/>
                    <a:pt x="3473401" y="2145564"/>
                    <a:pt x="3460992" y="2145564"/>
                  </a:cubicBezTo>
                  <a:lnTo>
                    <a:pt x="46789" y="2145564"/>
                  </a:lnTo>
                  <a:cubicBezTo>
                    <a:pt x="20948" y="2145564"/>
                    <a:pt x="0" y="2124616"/>
                    <a:pt x="0" y="2098775"/>
                  </a:cubicBezTo>
                  <a:lnTo>
                    <a:pt x="0" y="46789"/>
                  </a:lnTo>
                  <a:cubicBezTo>
                    <a:pt x="0" y="34380"/>
                    <a:pt x="4930" y="22479"/>
                    <a:pt x="13704" y="13704"/>
                  </a:cubicBezTo>
                  <a:cubicBezTo>
                    <a:pt x="22479" y="4930"/>
                    <a:pt x="34380" y="0"/>
                    <a:pt x="46789" y="0"/>
                  </a:cubicBezTo>
                  <a:close/>
                </a:path>
              </a:pathLst>
            </a:custGeom>
            <a:blipFill>
              <a:blip r:embed="rId2"/>
              <a:stretch>
                <a:fillRect l="-4369" t="0" r="-4369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sp>
        <p:nvSpPr>
          <p:cNvPr name="TextBox 30" id="30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2580983" y="3753432"/>
            <a:ext cx="392207" cy="392207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2629485" y="5956384"/>
            <a:ext cx="392207" cy="392207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2629485" y="4212315"/>
            <a:ext cx="339086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Relato entrevista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629485" y="6333236"/>
            <a:ext cx="3548660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Frames gráficos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2629485" y="4874047"/>
            <a:ext cx="392207" cy="392207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2629485" y="5285304"/>
            <a:ext cx="403420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Estructura IMDyR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2629485" y="7030414"/>
            <a:ext cx="392207" cy="392207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2629485" y="7403571"/>
            <a:ext cx="3548660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Anclaje textual complementario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8417705" y="2204224"/>
            <a:ext cx="2892071" cy="4289100"/>
            <a:chOff x="0" y="0"/>
            <a:chExt cx="776541" cy="11516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76541" cy="1151653"/>
            </a:xfrm>
            <a:custGeom>
              <a:avLst/>
              <a:gdLst/>
              <a:ahLst/>
              <a:cxnLst/>
              <a:rect r="r" b="b" t="t" l="l"/>
              <a:pathLst>
                <a:path h="1151653" w="776541">
                  <a:moveTo>
                    <a:pt x="163294" y="0"/>
                  </a:moveTo>
                  <a:lnTo>
                    <a:pt x="613247" y="0"/>
                  </a:lnTo>
                  <a:cubicBezTo>
                    <a:pt x="656555" y="0"/>
                    <a:pt x="698090" y="17204"/>
                    <a:pt x="728713" y="47828"/>
                  </a:cubicBezTo>
                  <a:cubicBezTo>
                    <a:pt x="759337" y="78451"/>
                    <a:pt x="776541" y="119986"/>
                    <a:pt x="776541" y="163294"/>
                  </a:cubicBezTo>
                  <a:lnTo>
                    <a:pt x="776541" y="988359"/>
                  </a:lnTo>
                  <a:cubicBezTo>
                    <a:pt x="776541" y="1078544"/>
                    <a:pt x="703432" y="1151653"/>
                    <a:pt x="613247" y="1151653"/>
                  </a:cubicBezTo>
                  <a:lnTo>
                    <a:pt x="163294" y="1151653"/>
                  </a:lnTo>
                  <a:cubicBezTo>
                    <a:pt x="73109" y="1151653"/>
                    <a:pt x="0" y="1078544"/>
                    <a:pt x="0" y="988359"/>
                  </a:cubicBezTo>
                  <a:lnTo>
                    <a:pt x="0" y="163294"/>
                  </a:lnTo>
                  <a:cubicBezTo>
                    <a:pt x="0" y="73109"/>
                    <a:pt x="73109" y="0"/>
                    <a:pt x="163294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776541" cy="12088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417705" y="5381696"/>
            <a:ext cx="662141" cy="1246857"/>
            <a:chOff x="0" y="0"/>
            <a:chExt cx="187020" cy="3521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082464" y="2204224"/>
            <a:ext cx="1227312" cy="1221857"/>
            <a:chOff x="0" y="0"/>
            <a:chExt cx="346652" cy="34511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20" id="20"/>
          <p:cNvSpPr/>
          <p:nvPr/>
        </p:nvSpPr>
        <p:spPr>
          <a:xfrm>
            <a:off x="17007721" y="3690444"/>
            <a:ext cx="0" cy="2802667"/>
          </a:xfrm>
          <a:prstGeom prst="line">
            <a:avLst/>
          </a:prstGeom>
          <a:ln cap="flat" w="19050">
            <a:solidFill>
              <a:srgbClr val="24242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1" id="2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28700" y="2085126"/>
            <a:ext cx="2892071" cy="4289100"/>
            <a:chOff x="0" y="0"/>
            <a:chExt cx="776541" cy="115165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76541" cy="1151653"/>
            </a:xfrm>
            <a:custGeom>
              <a:avLst/>
              <a:gdLst/>
              <a:ahLst/>
              <a:cxnLst/>
              <a:rect r="r" b="b" t="t" l="l"/>
              <a:pathLst>
                <a:path h="1151653" w="776541">
                  <a:moveTo>
                    <a:pt x="163294" y="0"/>
                  </a:moveTo>
                  <a:lnTo>
                    <a:pt x="613247" y="0"/>
                  </a:lnTo>
                  <a:cubicBezTo>
                    <a:pt x="656555" y="0"/>
                    <a:pt x="698090" y="17204"/>
                    <a:pt x="728713" y="47828"/>
                  </a:cubicBezTo>
                  <a:cubicBezTo>
                    <a:pt x="759337" y="78451"/>
                    <a:pt x="776541" y="119986"/>
                    <a:pt x="776541" y="163294"/>
                  </a:cubicBezTo>
                  <a:lnTo>
                    <a:pt x="776541" y="988359"/>
                  </a:lnTo>
                  <a:cubicBezTo>
                    <a:pt x="776541" y="1078544"/>
                    <a:pt x="703432" y="1151653"/>
                    <a:pt x="613247" y="1151653"/>
                  </a:cubicBezTo>
                  <a:lnTo>
                    <a:pt x="163294" y="1151653"/>
                  </a:lnTo>
                  <a:cubicBezTo>
                    <a:pt x="73109" y="1151653"/>
                    <a:pt x="0" y="1078544"/>
                    <a:pt x="0" y="988359"/>
                  </a:cubicBezTo>
                  <a:lnTo>
                    <a:pt x="0" y="163294"/>
                  </a:lnTo>
                  <a:cubicBezTo>
                    <a:pt x="0" y="73109"/>
                    <a:pt x="73109" y="0"/>
                    <a:pt x="163294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776541" cy="12088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28700" y="5262598"/>
            <a:ext cx="662141" cy="1246857"/>
            <a:chOff x="0" y="0"/>
            <a:chExt cx="187020" cy="35217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2693459" y="2085126"/>
            <a:ext cx="1227312" cy="1221857"/>
            <a:chOff x="0" y="0"/>
            <a:chExt cx="346652" cy="34511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52841" y="2401715"/>
            <a:ext cx="5623520" cy="5473553"/>
            <a:chOff x="0" y="0"/>
            <a:chExt cx="1121948" cy="1092028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121948" cy="1092028"/>
            </a:xfrm>
            <a:custGeom>
              <a:avLst/>
              <a:gdLst/>
              <a:ahLst/>
              <a:cxnLst/>
              <a:rect r="r" b="b" t="t" l="l"/>
              <a:pathLst>
                <a:path h="1092028" w="1121948">
                  <a:moveTo>
                    <a:pt x="68835" y="0"/>
                  </a:moveTo>
                  <a:lnTo>
                    <a:pt x="1053113" y="0"/>
                  </a:lnTo>
                  <a:cubicBezTo>
                    <a:pt x="1091129" y="0"/>
                    <a:pt x="1121948" y="30819"/>
                    <a:pt x="1121948" y="68835"/>
                  </a:cubicBezTo>
                  <a:lnTo>
                    <a:pt x="1121948" y="1023193"/>
                  </a:lnTo>
                  <a:cubicBezTo>
                    <a:pt x="1121948" y="1041449"/>
                    <a:pt x="1114695" y="1058957"/>
                    <a:pt x="1101786" y="1071866"/>
                  </a:cubicBezTo>
                  <a:cubicBezTo>
                    <a:pt x="1088877" y="1084776"/>
                    <a:pt x="1071369" y="1092028"/>
                    <a:pt x="1053113" y="1092028"/>
                  </a:cubicBezTo>
                  <a:lnTo>
                    <a:pt x="68835" y="1092028"/>
                  </a:lnTo>
                  <a:cubicBezTo>
                    <a:pt x="30819" y="1092028"/>
                    <a:pt x="0" y="1061209"/>
                    <a:pt x="0" y="1023193"/>
                  </a:cubicBezTo>
                  <a:lnTo>
                    <a:pt x="0" y="68835"/>
                  </a:lnTo>
                  <a:cubicBezTo>
                    <a:pt x="0" y="30819"/>
                    <a:pt x="30819" y="0"/>
                    <a:pt x="68835" y="0"/>
                  </a:cubicBezTo>
                  <a:close/>
                </a:path>
              </a:pathLst>
            </a:custGeom>
            <a:blipFill>
              <a:blip r:embed="rId2"/>
              <a:stretch>
                <a:fillRect l="-658" t="0" r="0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5061293" y="7396191"/>
            <a:ext cx="891408" cy="891408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FDE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5301632" y="7636530"/>
            <a:ext cx="410730" cy="410730"/>
            <a:chOff x="0" y="0"/>
            <a:chExt cx="547640" cy="547640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540000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</p:grpSp>
      <p:pic>
        <p:nvPicPr>
          <p:cNvPr name="Picture 45" id="45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750723" y="2647026"/>
            <a:ext cx="8290560" cy="4663440"/>
          </a:xfrm>
          <a:prstGeom prst="rect">
            <a:avLst/>
          </a:prstGeom>
        </p:spPr>
      </p:pic>
      <p:grpSp>
        <p:nvGrpSpPr>
          <p:cNvPr name="Group 46" id="46"/>
          <p:cNvGrpSpPr/>
          <p:nvPr/>
        </p:nvGrpSpPr>
        <p:grpSpPr>
          <a:xfrm rot="0">
            <a:off x="9573693" y="6864762"/>
            <a:ext cx="891408" cy="891408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FDE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9814032" y="7105101"/>
            <a:ext cx="410730" cy="410730"/>
            <a:chOff x="0" y="0"/>
            <a:chExt cx="547640" cy="547640"/>
          </a:xfrm>
        </p:grpSpPr>
        <p:grpSp>
          <p:nvGrpSpPr>
            <p:cNvPr name="Group 50" id="50"/>
            <p:cNvGrpSpPr/>
            <p:nvPr/>
          </p:nvGrpSpPr>
          <p:grpSpPr>
            <a:xfrm rot="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grpSp>
          <p:nvGrpSpPr>
            <p:cNvPr name="Group 53" id="53"/>
            <p:cNvGrpSpPr/>
            <p:nvPr/>
          </p:nvGrpSpPr>
          <p:grpSpPr>
            <a:xfrm rot="540000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55" id="55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</p:grpSp>
      <p:sp>
        <p:nvSpPr>
          <p:cNvPr name="Freeform 56" id="56"/>
          <p:cNvSpPr/>
          <p:nvPr/>
        </p:nvSpPr>
        <p:spPr>
          <a:xfrm flipH="false" flipV="false" rot="-10800000">
            <a:off x="3532106" y="2441113"/>
            <a:ext cx="4068349" cy="2537632"/>
          </a:xfrm>
          <a:custGeom>
            <a:avLst/>
            <a:gdLst/>
            <a:ahLst/>
            <a:cxnLst/>
            <a:rect r="r" b="b" t="t" l="l"/>
            <a:pathLst>
              <a:path h="2537632" w="4068349">
                <a:moveTo>
                  <a:pt x="0" y="0"/>
                </a:moveTo>
                <a:lnTo>
                  <a:pt x="4068349" y="0"/>
                </a:lnTo>
                <a:lnTo>
                  <a:pt x="4068349" y="2537633"/>
                </a:lnTo>
                <a:lnTo>
                  <a:pt x="0" y="2537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7" id="57"/>
          <p:cNvGrpSpPr/>
          <p:nvPr/>
        </p:nvGrpSpPr>
        <p:grpSpPr>
          <a:xfrm rot="0">
            <a:off x="7201329" y="4087338"/>
            <a:ext cx="891408" cy="891408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60" id="60"/>
          <p:cNvSpPr/>
          <p:nvPr/>
        </p:nvSpPr>
        <p:spPr>
          <a:xfrm flipH="false" flipV="false" rot="-10800000">
            <a:off x="7364261" y="4388571"/>
            <a:ext cx="565544" cy="288942"/>
          </a:xfrm>
          <a:custGeom>
            <a:avLst/>
            <a:gdLst/>
            <a:ahLst/>
            <a:cxnLst/>
            <a:rect r="r" b="b" t="t" l="l"/>
            <a:pathLst>
              <a:path h="288942" w="565544">
                <a:moveTo>
                  <a:pt x="0" y="0"/>
                </a:moveTo>
                <a:lnTo>
                  <a:pt x="565544" y="0"/>
                </a:lnTo>
                <a:lnTo>
                  <a:pt x="565544" y="288942"/>
                </a:lnTo>
                <a:lnTo>
                  <a:pt x="0" y="288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14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896003" y="680809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3400827" y="7995785"/>
            <a:ext cx="5214286" cy="750643"/>
            <a:chOff x="0" y="0"/>
            <a:chExt cx="1472765" cy="2120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72765" cy="212018"/>
            </a:xfrm>
            <a:custGeom>
              <a:avLst/>
              <a:gdLst/>
              <a:ahLst/>
              <a:cxnLst/>
              <a:rect r="r" b="b" t="t" l="l"/>
              <a:pathLst>
                <a:path h="212018" w="1472765">
                  <a:moveTo>
                    <a:pt x="0" y="0"/>
                  </a:moveTo>
                  <a:lnTo>
                    <a:pt x="1472765" y="0"/>
                  </a:lnTo>
                  <a:lnTo>
                    <a:pt x="1472765" y="212018"/>
                  </a:lnTo>
                  <a:lnTo>
                    <a:pt x="0" y="212018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472765" cy="269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549463" y="7995785"/>
            <a:ext cx="2547286" cy="750643"/>
            <a:chOff x="0" y="0"/>
            <a:chExt cx="719476" cy="2120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9476" cy="212018"/>
            </a:xfrm>
            <a:custGeom>
              <a:avLst/>
              <a:gdLst/>
              <a:ahLst/>
              <a:cxnLst/>
              <a:rect r="r" b="b" t="t" l="l"/>
              <a:pathLst>
                <a:path h="212018" w="719476">
                  <a:moveTo>
                    <a:pt x="0" y="0"/>
                  </a:moveTo>
                  <a:lnTo>
                    <a:pt x="719476" y="0"/>
                  </a:lnTo>
                  <a:lnTo>
                    <a:pt x="719476" y="212018"/>
                  </a:lnTo>
                  <a:lnTo>
                    <a:pt x="0" y="212018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719476" cy="269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0" y="8501095"/>
            <a:ext cx="18949627" cy="2326851"/>
            <a:chOff x="0" y="0"/>
            <a:chExt cx="4990848" cy="6128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990848" cy="612833"/>
            </a:xfrm>
            <a:custGeom>
              <a:avLst/>
              <a:gdLst/>
              <a:ahLst/>
              <a:cxnLst/>
              <a:rect r="r" b="b" t="t" l="l"/>
              <a:pathLst>
                <a:path h="612833" w="4990848">
                  <a:moveTo>
                    <a:pt x="13891" y="0"/>
                  </a:moveTo>
                  <a:lnTo>
                    <a:pt x="4976957" y="0"/>
                  </a:lnTo>
                  <a:cubicBezTo>
                    <a:pt x="4984629" y="0"/>
                    <a:pt x="4990848" y="6219"/>
                    <a:pt x="4990848" y="13891"/>
                  </a:cubicBezTo>
                  <a:lnTo>
                    <a:pt x="4990848" y="598942"/>
                  </a:lnTo>
                  <a:cubicBezTo>
                    <a:pt x="4990848" y="606614"/>
                    <a:pt x="4984629" y="612833"/>
                    <a:pt x="4976957" y="612833"/>
                  </a:cubicBezTo>
                  <a:lnTo>
                    <a:pt x="13891" y="612833"/>
                  </a:lnTo>
                  <a:cubicBezTo>
                    <a:pt x="6219" y="612833"/>
                    <a:pt x="0" y="606614"/>
                    <a:pt x="0" y="598942"/>
                  </a:cubicBezTo>
                  <a:lnTo>
                    <a:pt x="0" y="13891"/>
                  </a:lnTo>
                  <a:cubicBezTo>
                    <a:pt x="0" y="6219"/>
                    <a:pt x="6219" y="0"/>
                    <a:pt x="1389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4990848" cy="669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126281" y="9051815"/>
            <a:ext cx="127466" cy="162283"/>
          </a:xfrm>
          <a:custGeom>
            <a:avLst/>
            <a:gdLst/>
            <a:ahLst/>
            <a:cxnLst/>
            <a:rect r="r" b="b" t="t" l="l"/>
            <a:pathLst>
              <a:path h="162283" w="127466">
                <a:moveTo>
                  <a:pt x="0" y="0"/>
                </a:moveTo>
                <a:lnTo>
                  <a:pt x="127465" y="0"/>
                </a:lnTo>
                <a:lnTo>
                  <a:pt x="127465" y="162283"/>
                </a:lnTo>
                <a:lnTo>
                  <a:pt x="0" y="162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526815" y="1401642"/>
            <a:ext cx="10045296" cy="8036237"/>
          </a:xfrm>
          <a:custGeom>
            <a:avLst/>
            <a:gdLst/>
            <a:ahLst/>
            <a:cxnLst/>
            <a:rect r="r" b="b" t="t" l="l"/>
            <a:pathLst>
              <a:path h="8036237" w="10045296">
                <a:moveTo>
                  <a:pt x="0" y="0"/>
                </a:moveTo>
                <a:lnTo>
                  <a:pt x="10045296" y="0"/>
                </a:lnTo>
                <a:lnTo>
                  <a:pt x="10045296" y="8036237"/>
                </a:lnTo>
                <a:lnTo>
                  <a:pt x="0" y="8036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882635" y="1449267"/>
            <a:ext cx="5467028" cy="2109908"/>
            <a:chOff x="0" y="0"/>
            <a:chExt cx="1439876" cy="55569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9876" cy="555696"/>
            </a:xfrm>
            <a:custGeom>
              <a:avLst/>
              <a:gdLst/>
              <a:ahLst/>
              <a:cxnLst/>
              <a:rect r="r" b="b" t="t" l="l"/>
              <a:pathLst>
                <a:path h="555696" w="1439876">
                  <a:moveTo>
                    <a:pt x="69389" y="0"/>
                  </a:moveTo>
                  <a:lnTo>
                    <a:pt x="1370486" y="0"/>
                  </a:lnTo>
                  <a:cubicBezTo>
                    <a:pt x="1388890" y="0"/>
                    <a:pt x="1406539" y="7311"/>
                    <a:pt x="1419552" y="20324"/>
                  </a:cubicBezTo>
                  <a:cubicBezTo>
                    <a:pt x="1432565" y="33337"/>
                    <a:pt x="1439876" y="50986"/>
                    <a:pt x="1439876" y="69389"/>
                  </a:cubicBezTo>
                  <a:lnTo>
                    <a:pt x="1439876" y="486307"/>
                  </a:lnTo>
                  <a:cubicBezTo>
                    <a:pt x="1439876" y="524629"/>
                    <a:pt x="1408809" y="555696"/>
                    <a:pt x="1370486" y="555696"/>
                  </a:cubicBezTo>
                  <a:lnTo>
                    <a:pt x="69389" y="555696"/>
                  </a:lnTo>
                  <a:cubicBezTo>
                    <a:pt x="31067" y="555696"/>
                    <a:pt x="0" y="524629"/>
                    <a:pt x="0" y="486307"/>
                  </a:cubicBezTo>
                  <a:lnTo>
                    <a:pt x="0" y="69389"/>
                  </a:lnTo>
                  <a:cubicBezTo>
                    <a:pt x="0" y="31067"/>
                    <a:pt x="31067" y="0"/>
                    <a:pt x="69389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1439876" cy="612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154447" y="1708416"/>
            <a:ext cx="5195216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9"/>
              </a:lnSpc>
            </a:pPr>
            <a:r>
              <a:rPr lang="en-US" sz="4716">
                <a:solidFill>
                  <a:srgbClr val="242424"/>
                </a:solidFill>
                <a:latin typeface="Poppins Bold"/>
              </a:rPr>
              <a:t>Recursos organizativos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253746" y="4283075"/>
            <a:ext cx="392207" cy="39220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302248" y="4799108"/>
            <a:ext cx="339086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Storyboard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302248" y="5595398"/>
            <a:ext cx="392207" cy="39220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302248" y="6035230"/>
            <a:ext cx="403420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u="sng">
                <a:solidFill>
                  <a:srgbClr val="242424"/>
                </a:solidFill>
                <a:latin typeface="Poppins"/>
                <a:hlinkClick r:id="rId5" tooltip="https://doi.org/10.6084/m9.figshare.22325353"/>
              </a:rPr>
              <a:t>Plantilla de guionado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235361" y="9381310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462857" y="1843250"/>
            <a:ext cx="3475719" cy="5350182"/>
            <a:chOff x="0" y="0"/>
            <a:chExt cx="922376" cy="14198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22376" cy="1419816"/>
            </a:xfrm>
            <a:custGeom>
              <a:avLst/>
              <a:gdLst/>
              <a:ahLst/>
              <a:cxnLst/>
              <a:rect r="r" b="b" t="t" l="l"/>
              <a:pathLst>
                <a:path h="1419816" w="922376">
                  <a:moveTo>
                    <a:pt x="135873" y="0"/>
                  </a:moveTo>
                  <a:lnTo>
                    <a:pt x="786503" y="0"/>
                  </a:lnTo>
                  <a:cubicBezTo>
                    <a:pt x="861544" y="0"/>
                    <a:pt x="922376" y="60833"/>
                    <a:pt x="922376" y="135873"/>
                  </a:cubicBezTo>
                  <a:lnTo>
                    <a:pt x="922376" y="1283943"/>
                  </a:lnTo>
                  <a:cubicBezTo>
                    <a:pt x="922376" y="1358984"/>
                    <a:pt x="861544" y="1419816"/>
                    <a:pt x="786503" y="1419816"/>
                  </a:cubicBezTo>
                  <a:lnTo>
                    <a:pt x="135873" y="1419816"/>
                  </a:lnTo>
                  <a:cubicBezTo>
                    <a:pt x="60833" y="1419816"/>
                    <a:pt x="0" y="1358984"/>
                    <a:pt x="0" y="1283943"/>
                  </a:cubicBezTo>
                  <a:lnTo>
                    <a:pt x="0" y="135873"/>
                  </a:lnTo>
                  <a:cubicBezTo>
                    <a:pt x="0" y="60833"/>
                    <a:pt x="60833" y="0"/>
                    <a:pt x="135873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922376" cy="1476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462857" y="6050842"/>
            <a:ext cx="669950" cy="1261562"/>
            <a:chOff x="0" y="0"/>
            <a:chExt cx="187020" cy="35217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024829" y="1843250"/>
            <a:ext cx="1241787" cy="1236267"/>
            <a:chOff x="0" y="0"/>
            <a:chExt cx="346652" cy="3451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516393" y="6410997"/>
            <a:ext cx="905128" cy="1393266"/>
            <a:chOff x="0" y="0"/>
            <a:chExt cx="922376" cy="141981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22376" cy="1419816"/>
            </a:xfrm>
            <a:custGeom>
              <a:avLst/>
              <a:gdLst/>
              <a:ahLst/>
              <a:cxnLst/>
              <a:rect r="r" b="b" t="t" l="l"/>
              <a:pathLst>
                <a:path h="1419816" w="922376">
                  <a:moveTo>
                    <a:pt x="461188" y="0"/>
                  </a:moveTo>
                  <a:lnTo>
                    <a:pt x="461188" y="0"/>
                  </a:lnTo>
                  <a:cubicBezTo>
                    <a:pt x="583503" y="0"/>
                    <a:pt x="700808" y="48589"/>
                    <a:pt x="787297" y="135079"/>
                  </a:cubicBezTo>
                  <a:cubicBezTo>
                    <a:pt x="873787" y="221568"/>
                    <a:pt x="922376" y="338873"/>
                    <a:pt x="922376" y="461188"/>
                  </a:cubicBezTo>
                  <a:lnTo>
                    <a:pt x="922376" y="958628"/>
                  </a:lnTo>
                  <a:cubicBezTo>
                    <a:pt x="922376" y="1080943"/>
                    <a:pt x="873787" y="1198248"/>
                    <a:pt x="787297" y="1284737"/>
                  </a:cubicBezTo>
                  <a:cubicBezTo>
                    <a:pt x="700808" y="1371227"/>
                    <a:pt x="583503" y="1419816"/>
                    <a:pt x="461188" y="1419816"/>
                  </a:cubicBezTo>
                  <a:lnTo>
                    <a:pt x="461188" y="1419816"/>
                  </a:lnTo>
                  <a:cubicBezTo>
                    <a:pt x="206481" y="1419816"/>
                    <a:pt x="0" y="1213335"/>
                    <a:pt x="0" y="958628"/>
                  </a:cubicBezTo>
                  <a:lnTo>
                    <a:pt x="0" y="461188"/>
                  </a:lnTo>
                  <a:cubicBezTo>
                    <a:pt x="0" y="206481"/>
                    <a:pt x="206481" y="0"/>
                    <a:pt x="461188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922376" cy="1476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098141" y="6410997"/>
            <a:ext cx="323379" cy="321942"/>
            <a:chOff x="0" y="0"/>
            <a:chExt cx="346652" cy="34511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667029" y="2014392"/>
            <a:ext cx="4376138" cy="6258215"/>
            <a:chOff x="0" y="0"/>
            <a:chExt cx="630962" cy="90232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0962" cy="902324"/>
            </a:xfrm>
            <a:custGeom>
              <a:avLst/>
              <a:gdLst/>
              <a:ahLst/>
              <a:cxnLst/>
              <a:rect r="r" b="b" t="t" l="l"/>
              <a:pathLst>
                <a:path h="902324" w="630962">
                  <a:moveTo>
                    <a:pt x="88456" y="0"/>
                  </a:moveTo>
                  <a:lnTo>
                    <a:pt x="542506" y="0"/>
                  </a:lnTo>
                  <a:cubicBezTo>
                    <a:pt x="565966" y="0"/>
                    <a:pt x="588465" y="9319"/>
                    <a:pt x="605054" y="25908"/>
                  </a:cubicBezTo>
                  <a:cubicBezTo>
                    <a:pt x="621642" y="42497"/>
                    <a:pt x="630962" y="64996"/>
                    <a:pt x="630962" y="88456"/>
                  </a:cubicBezTo>
                  <a:lnTo>
                    <a:pt x="630962" y="813868"/>
                  </a:lnTo>
                  <a:cubicBezTo>
                    <a:pt x="630962" y="837328"/>
                    <a:pt x="621642" y="859827"/>
                    <a:pt x="605054" y="876416"/>
                  </a:cubicBezTo>
                  <a:cubicBezTo>
                    <a:pt x="588465" y="893005"/>
                    <a:pt x="565966" y="902324"/>
                    <a:pt x="542506" y="902324"/>
                  </a:cubicBezTo>
                  <a:lnTo>
                    <a:pt x="88456" y="902324"/>
                  </a:lnTo>
                  <a:cubicBezTo>
                    <a:pt x="64996" y="902324"/>
                    <a:pt x="42497" y="893005"/>
                    <a:pt x="25908" y="876416"/>
                  </a:cubicBezTo>
                  <a:cubicBezTo>
                    <a:pt x="9319" y="859827"/>
                    <a:pt x="0" y="837328"/>
                    <a:pt x="0" y="813868"/>
                  </a:cubicBezTo>
                  <a:lnTo>
                    <a:pt x="0" y="88456"/>
                  </a:lnTo>
                  <a:cubicBezTo>
                    <a:pt x="0" y="64996"/>
                    <a:pt x="9319" y="42497"/>
                    <a:pt x="25908" y="25908"/>
                  </a:cubicBezTo>
                  <a:cubicBezTo>
                    <a:pt x="42497" y="9319"/>
                    <a:pt x="64996" y="0"/>
                    <a:pt x="88456" y="0"/>
                  </a:cubicBezTo>
                  <a:close/>
                </a:path>
              </a:pathLst>
            </a:custGeom>
            <a:blipFill>
              <a:blip r:embed="rId2"/>
              <a:stretch>
                <a:fillRect l="-8425" t="0" r="-8425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9616857" y="6500020"/>
            <a:ext cx="1662778" cy="1627674"/>
            <a:chOff x="0" y="0"/>
            <a:chExt cx="388680" cy="3804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88680" cy="380475"/>
            </a:xfrm>
            <a:custGeom>
              <a:avLst/>
              <a:gdLst/>
              <a:ahLst/>
              <a:cxnLst/>
              <a:rect r="r" b="b" t="t" l="l"/>
              <a:pathLst>
                <a:path h="380475" w="388680">
                  <a:moveTo>
                    <a:pt x="190237" y="0"/>
                  </a:moveTo>
                  <a:lnTo>
                    <a:pt x="198443" y="0"/>
                  </a:lnTo>
                  <a:cubicBezTo>
                    <a:pt x="303508" y="0"/>
                    <a:pt x="388680" y="85172"/>
                    <a:pt x="388680" y="190237"/>
                  </a:cubicBezTo>
                  <a:lnTo>
                    <a:pt x="388680" y="190237"/>
                  </a:lnTo>
                  <a:cubicBezTo>
                    <a:pt x="388680" y="240691"/>
                    <a:pt x="368638" y="289079"/>
                    <a:pt x="332961" y="324756"/>
                  </a:cubicBezTo>
                  <a:cubicBezTo>
                    <a:pt x="297285" y="360432"/>
                    <a:pt x="248897" y="380475"/>
                    <a:pt x="198443" y="380475"/>
                  </a:cubicBezTo>
                  <a:lnTo>
                    <a:pt x="190237" y="380475"/>
                  </a:lnTo>
                  <a:cubicBezTo>
                    <a:pt x="85172" y="380475"/>
                    <a:pt x="0" y="295303"/>
                    <a:pt x="0" y="190237"/>
                  </a:cubicBezTo>
                  <a:lnTo>
                    <a:pt x="0" y="190237"/>
                  </a:lnTo>
                  <a:cubicBezTo>
                    <a:pt x="0" y="85172"/>
                    <a:pt x="85172" y="0"/>
                    <a:pt x="190237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078" r="0" b="-1078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9761957" y="5143500"/>
            <a:ext cx="659563" cy="659563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9961245" y="5323753"/>
            <a:ext cx="260989" cy="299057"/>
          </a:xfrm>
          <a:custGeom>
            <a:avLst/>
            <a:gdLst/>
            <a:ahLst/>
            <a:cxnLst/>
            <a:rect r="r" b="b" t="t" l="l"/>
            <a:pathLst>
              <a:path h="299057" w="260989">
                <a:moveTo>
                  <a:pt x="0" y="0"/>
                </a:moveTo>
                <a:lnTo>
                  <a:pt x="260988" y="0"/>
                </a:lnTo>
                <a:lnTo>
                  <a:pt x="260988" y="299057"/>
                </a:lnTo>
                <a:lnTo>
                  <a:pt x="0" y="299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1497107" y="2790278"/>
            <a:ext cx="392207" cy="392207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28700" y="2790278"/>
            <a:ext cx="392207" cy="392207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962227" y="2790278"/>
            <a:ext cx="392207" cy="392207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16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28700" y="4578375"/>
            <a:ext cx="6419427" cy="1918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6163">
                <a:solidFill>
                  <a:srgbClr val="242424"/>
                </a:solidFill>
                <a:latin typeface="Poppins Bold"/>
              </a:rPr>
              <a:t>Integración </a:t>
            </a:r>
          </a:p>
          <a:p>
            <a:pPr algn="l">
              <a:lnSpc>
                <a:spcPts val="7395"/>
              </a:lnSpc>
            </a:pPr>
            <a:r>
              <a:rPr lang="en-US" sz="6163">
                <a:solidFill>
                  <a:srgbClr val="242424"/>
                </a:solidFill>
                <a:latin typeface="Poppins Bold"/>
              </a:rPr>
              <a:t>de lenguajes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693211" y="7144995"/>
            <a:ext cx="870480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"/>
              </a:rPr>
              <a:t>QR como “puente” digital entre formatos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grpSp>
        <p:nvGrpSpPr>
          <p:cNvPr name="Group 50" id="50"/>
          <p:cNvGrpSpPr/>
          <p:nvPr/>
        </p:nvGrpSpPr>
        <p:grpSpPr>
          <a:xfrm rot="0">
            <a:off x="1204877" y="7177603"/>
            <a:ext cx="392207" cy="392207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462857" y="1843250"/>
            <a:ext cx="3475719" cy="5350182"/>
            <a:chOff x="0" y="0"/>
            <a:chExt cx="922376" cy="14198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22376" cy="1419816"/>
            </a:xfrm>
            <a:custGeom>
              <a:avLst/>
              <a:gdLst/>
              <a:ahLst/>
              <a:cxnLst/>
              <a:rect r="r" b="b" t="t" l="l"/>
              <a:pathLst>
                <a:path h="1419816" w="922376">
                  <a:moveTo>
                    <a:pt x="135873" y="0"/>
                  </a:moveTo>
                  <a:lnTo>
                    <a:pt x="786503" y="0"/>
                  </a:lnTo>
                  <a:cubicBezTo>
                    <a:pt x="861544" y="0"/>
                    <a:pt x="922376" y="60833"/>
                    <a:pt x="922376" y="135873"/>
                  </a:cubicBezTo>
                  <a:lnTo>
                    <a:pt x="922376" y="1283943"/>
                  </a:lnTo>
                  <a:cubicBezTo>
                    <a:pt x="922376" y="1358984"/>
                    <a:pt x="861544" y="1419816"/>
                    <a:pt x="786503" y="1419816"/>
                  </a:cubicBezTo>
                  <a:lnTo>
                    <a:pt x="135873" y="1419816"/>
                  </a:lnTo>
                  <a:cubicBezTo>
                    <a:pt x="60833" y="1419816"/>
                    <a:pt x="0" y="1358984"/>
                    <a:pt x="0" y="1283943"/>
                  </a:cubicBezTo>
                  <a:lnTo>
                    <a:pt x="0" y="135873"/>
                  </a:lnTo>
                  <a:cubicBezTo>
                    <a:pt x="0" y="60833"/>
                    <a:pt x="60833" y="0"/>
                    <a:pt x="135873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922376" cy="1476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462857" y="6050842"/>
            <a:ext cx="669950" cy="1261562"/>
            <a:chOff x="0" y="0"/>
            <a:chExt cx="187020" cy="35217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024829" y="1843250"/>
            <a:ext cx="1241787" cy="1236267"/>
            <a:chOff x="0" y="0"/>
            <a:chExt cx="346652" cy="3451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178184" y="6410997"/>
            <a:ext cx="905128" cy="1393266"/>
            <a:chOff x="0" y="0"/>
            <a:chExt cx="922376" cy="141981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22376" cy="1419816"/>
            </a:xfrm>
            <a:custGeom>
              <a:avLst/>
              <a:gdLst/>
              <a:ahLst/>
              <a:cxnLst/>
              <a:rect r="r" b="b" t="t" l="l"/>
              <a:pathLst>
                <a:path h="1419816" w="922376">
                  <a:moveTo>
                    <a:pt x="461188" y="0"/>
                  </a:moveTo>
                  <a:lnTo>
                    <a:pt x="461188" y="0"/>
                  </a:lnTo>
                  <a:cubicBezTo>
                    <a:pt x="583503" y="0"/>
                    <a:pt x="700808" y="48589"/>
                    <a:pt x="787297" y="135079"/>
                  </a:cubicBezTo>
                  <a:cubicBezTo>
                    <a:pt x="873787" y="221568"/>
                    <a:pt x="922376" y="338873"/>
                    <a:pt x="922376" y="461188"/>
                  </a:cubicBezTo>
                  <a:lnTo>
                    <a:pt x="922376" y="958628"/>
                  </a:lnTo>
                  <a:cubicBezTo>
                    <a:pt x="922376" y="1080943"/>
                    <a:pt x="873787" y="1198248"/>
                    <a:pt x="787297" y="1284737"/>
                  </a:cubicBezTo>
                  <a:cubicBezTo>
                    <a:pt x="700808" y="1371227"/>
                    <a:pt x="583503" y="1419816"/>
                    <a:pt x="461188" y="1419816"/>
                  </a:cubicBezTo>
                  <a:lnTo>
                    <a:pt x="461188" y="1419816"/>
                  </a:lnTo>
                  <a:cubicBezTo>
                    <a:pt x="206481" y="1419816"/>
                    <a:pt x="0" y="1213335"/>
                    <a:pt x="0" y="958628"/>
                  </a:cubicBezTo>
                  <a:lnTo>
                    <a:pt x="0" y="461188"/>
                  </a:lnTo>
                  <a:cubicBezTo>
                    <a:pt x="0" y="206481"/>
                    <a:pt x="206481" y="0"/>
                    <a:pt x="461188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922376" cy="1476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759933" y="6410997"/>
            <a:ext cx="323379" cy="321942"/>
            <a:chOff x="0" y="0"/>
            <a:chExt cx="346652" cy="34511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46652" cy="345111"/>
            </a:xfrm>
            <a:custGeom>
              <a:avLst/>
              <a:gdLst/>
              <a:ahLst/>
              <a:cxnLst/>
              <a:rect r="r" b="b" t="t" l="l"/>
              <a:pathLst>
                <a:path h="345111" w="346652">
                  <a:moveTo>
                    <a:pt x="0" y="0"/>
                  </a:moveTo>
                  <a:lnTo>
                    <a:pt x="346652" y="0"/>
                  </a:lnTo>
                  <a:lnTo>
                    <a:pt x="346652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346652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667029" y="2014392"/>
            <a:ext cx="4376138" cy="6258215"/>
            <a:chOff x="0" y="0"/>
            <a:chExt cx="630962" cy="90232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0962" cy="902324"/>
            </a:xfrm>
            <a:custGeom>
              <a:avLst/>
              <a:gdLst/>
              <a:ahLst/>
              <a:cxnLst/>
              <a:rect r="r" b="b" t="t" l="l"/>
              <a:pathLst>
                <a:path h="902324" w="630962">
                  <a:moveTo>
                    <a:pt x="88456" y="0"/>
                  </a:moveTo>
                  <a:lnTo>
                    <a:pt x="542506" y="0"/>
                  </a:lnTo>
                  <a:cubicBezTo>
                    <a:pt x="565966" y="0"/>
                    <a:pt x="588465" y="9319"/>
                    <a:pt x="605054" y="25908"/>
                  </a:cubicBezTo>
                  <a:cubicBezTo>
                    <a:pt x="621642" y="42497"/>
                    <a:pt x="630962" y="64996"/>
                    <a:pt x="630962" y="88456"/>
                  </a:cubicBezTo>
                  <a:lnTo>
                    <a:pt x="630962" y="813868"/>
                  </a:lnTo>
                  <a:cubicBezTo>
                    <a:pt x="630962" y="837328"/>
                    <a:pt x="621642" y="859827"/>
                    <a:pt x="605054" y="876416"/>
                  </a:cubicBezTo>
                  <a:cubicBezTo>
                    <a:pt x="588465" y="893005"/>
                    <a:pt x="565966" y="902324"/>
                    <a:pt x="542506" y="902324"/>
                  </a:cubicBezTo>
                  <a:lnTo>
                    <a:pt x="88456" y="902324"/>
                  </a:lnTo>
                  <a:cubicBezTo>
                    <a:pt x="64996" y="902324"/>
                    <a:pt x="42497" y="893005"/>
                    <a:pt x="25908" y="876416"/>
                  </a:cubicBezTo>
                  <a:cubicBezTo>
                    <a:pt x="9319" y="859827"/>
                    <a:pt x="0" y="837328"/>
                    <a:pt x="0" y="813868"/>
                  </a:cubicBezTo>
                  <a:lnTo>
                    <a:pt x="0" y="88456"/>
                  </a:lnTo>
                  <a:cubicBezTo>
                    <a:pt x="0" y="64996"/>
                    <a:pt x="9319" y="42497"/>
                    <a:pt x="25908" y="25908"/>
                  </a:cubicBezTo>
                  <a:cubicBezTo>
                    <a:pt x="42497" y="9319"/>
                    <a:pt x="64996" y="0"/>
                    <a:pt x="88456" y="0"/>
                  </a:cubicBezTo>
                  <a:close/>
                </a:path>
              </a:pathLst>
            </a:custGeom>
            <a:blipFill>
              <a:blip r:embed="rId2"/>
              <a:stretch>
                <a:fillRect l="-5252" t="0" r="-5252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9278649" y="6500020"/>
            <a:ext cx="1662778" cy="1627674"/>
            <a:chOff x="0" y="0"/>
            <a:chExt cx="388680" cy="3804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88680" cy="380475"/>
            </a:xfrm>
            <a:custGeom>
              <a:avLst/>
              <a:gdLst/>
              <a:ahLst/>
              <a:cxnLst/>
              <a:rect r="r" b="b" t="t" l="l"/>
              <a:pathLst>
                <a:path h="380475" w="388680">
                  <a:moveTo>
                    <a:pt x="190237" y="0"/>
                  </a:moveTo>
                  <a:lnTo>
                    <a:pt x="198443" y="0"/>
                  </a:lnTo>
                  <a:cubicBezTo>
                    <a:pt x="303508" y="0"/>
                    <a:pt x="388680" y="85172"/>
                    <a:pt x="388680" y="190237"/>
                  </a:cubicBezTo>
                  <a:lnTo>
                    <a:pt x="388680" y="190237"/>
                  </a:lnTo>
                  <a:cubicBezTo>
                    <a:pt x="388680" y="240691"/>
                    <a:pt x="368638" y="289079"/>
                    <a:pt x="332961" y="324756"/>
                  </a:cubicBezTo>
                  <a:cubicBezTo>
                    <a:pt x="297285" y="360432"/>
                    <a:pt x="248897" y="380475"/>
                    <a:pt x="198443" y="380475"/>
                  </a:cubicBezTo>
                  <a:lnTo>
                    <a:pt x="190237" y="380475"/>
                  </a:lnTo>
                  <a:cubicBezTo>
                    <a:pt x="85172" y="380475"/>
                    <a:pt x="0" y="295303"/>
                    <a:pt x="0" y="190237"/>
                  </a:cubicBezTo>
                  <a:lnTo>
                    <a:pt x="0" y="190237"/>
                  </a:lnTo>
                  <a:cubicBezTo>
                    <a:pt x="0" y="85172"/>
                    <a:pt x="85172" y="0"/>
                    <a:pt x="190237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078" r="0" b="-1078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0259831" y="2131603"/>
            <a:ext cx="659563" cy="659563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0459118" y="2311855"/>
            <a:ext cx="260989" cy="299057"/>
          </a:xfrm>
          <a:custGeom>
            <a:avLst/>
            <a:gdLst/>
            <a:ahLst/>
            <a:cxnLst/>
            <a:rect r="r" b="b" t="t" l="l"/>
            <a:pathLst>
              <a:path h="299057" w="260989">
                <a:moveTo>
                  <a:pt x="0" y="0"/>
                </a:moveTo>
                <a:lnTo>
                  <a:pt x="260989" y="0"/>
                </a:lnTo>
                <a:lnTo>
                  <a:pt x="260989" y="299058"/>
                </a:lnTo>
                <a:lnTo>
                  <a:pt x="0" y="299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1497107" y="2790278"/>
            <a:ext cx="392207" cy="392207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28700" y="2790278"/>
            <a:ext cx="392207" cy="392207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962227" y="2790278"/>
            <a:ext cx="392207" cy="392207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04877" y="7177603"/>
            <a:ext cx="392207" cy="392207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17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028700" y="4578375"/>
            <a:ext cx="6419427" cy="1918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6163">
                <a:solidFill>
                  <a:srgbClr val="242424"/>
                </a:solidFill>
                <a:latin typeface="Poppins Bold"/>
              </a:rPr>
              <a:t>Integración </a:t>
            </a:r>
          </a:p>
          <a:p>
            <a:pPr algn="l">
              <a:lnSpc>
                <a:spcPts val="7395"/>
              </a:lnSpc>
            </a:pPr>
            <a:r>
              <a:rPr lang="en-US" sz="6163">
                <a:solidFill>
                  <a:srgbClr val="242424"/>
                </a:solidFill>
                <a:latin typeface="Poppins Bold"/>
              </a:rPr>
              <a:t>de lenguajes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693211" y="7144995"/>
            <a:ext cx="6525697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"/>
              </a:rPr>
              <a:t>QR como “puente” digital entre formatos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8218908" y="3230111"/>
            <a:ext cx="1740523" cy="1685461"/>
            <a:chOff x="0" y="0"/>
            <a:chExt cx="772206" cy="747777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772206" cy="747777"/>
            </a:xfrm>
            <a:custGeom>
              <a:avLst/>
              <a:gdLst/>
              <a:ahLst/>
              <a:cxnLst/>
              <a:rect r="r" b="b" t="t" l="l"/>
              <a:pathLst>
                <a:path h="747777" w="772206">
                  <a:moveTo>
                    <a:pt x="0" y="0"/>
                  </a:moveTo>
                  <a:lnTo>
                    <a:pt x="772206" y="0"/>
                  </a:lnTo>
                  <a:lnTo>
                    <a:pt x="772206" y="747777"/>
                  </a:lnTo>
                  <a:lnTo>
                    <a:pt x="0" y="747777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55" id="55"/>
            <p:cNvSpPr txBox="true"/>
            <p:nvPr/>
          </p:nvSpPr>
          <p:spPr>
            <a:xfrm>
              <a:off x="0" y="-57150"/>
              <a:ext cx="772206" cy="8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8357618" y="3342982"/>
            <a:ext cx="2561776" cy="2561776"/>
            <a:chOff x="0" y="0"/>
            <a:chExt cx="3282950" cy="328295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5" t="0" r="-295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025099" y="3050817"/>
            <a:ext cx="392207" cy="39220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490218" y="3050817"/>
            <a:ext cx="392207" cy="39220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5858486" y="9494135"/>
            <a:ext cx="878606" cy="559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18</a:t>
            </a:r>
          </a:p>
          <a:p>
            <a:pPr algn="r">
              <a:lnSpc>
                <a:spcPts val="223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7737986" y="7766341"/>
            <a:ext cx="339911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"/>
              </a:rPr>
              <a:t>- multimedialidad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sp>
        <p:nvSpPr>
          <p:cNvPr name="AutoShape 23" id="23"/>
          <p:cNvSpPr/>
          <p:nvPr/>
        </p:nvSpPr>
        <p:spPr>
          <a:xfrm>
            <a:off x="4985690" y="4879206"/>
            <a:ext cx="7715734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 flipV="true">
            <a:off x="9144000" y="2524651"/>
            <a:ext cx="19050" cy="496539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0">
            <a:off x="7568269" y="1717423"/>
            <a:ext cx="339911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"/>
              </a:rPr>
              <a:t>+ multimedialidad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18193" y="4633461"/>
            <a:ext cx="339911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"/>
              </a:rPr>
              <a:t>+ interactividad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254924" y="4633461"/>
            <a:ext cx="241644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"/>
              </a:rPr>
              <a:t>- interactividad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985690" y="7078789"/>
            <a:ext cx="2227904" cy="26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1517">
                <a:solidFill>
                  <a:srgbClr val="666666"/>
                </a:solidFill>
                <a:latin typeface="Aileron"/>
              </a:rPr>
              <a:t>Revista </a:t>
            </a:r>
            <a:r>
              <a:rPr lang="en-US" sz="1517">
                <a:solidFill>
                  <a:srgbClr val="666666"/>
                </a:solidFill>
                <a:latin typeface="Aileron"/>
              </a:rPr>
              <a:t>impresa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455079" y="3649775"/>
            <a:ext cx="1682020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Videoartículo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 Italics"/>
              </a:rPr>
              <a:t>Videoabstract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Audioartículo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896976" y="5554180"/>
            <a:ext cx="168202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Revista electrónica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Revista en CD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119040" y="2713738"/>
            <a:ext cx="168202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Artículo hipervinculado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610839" y="5707881"/>
            <a:ext cx="168202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Web-revista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666666"/>
                </a:solidFill>
                <a:latin typeface="Aileron"/>
              </a:rPr>
              <a:t>(revista en PDF)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030771" y="4217633"/>
            <a:ext cx="1682020" cy="232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1"/>
              </a:lnSpc>
            </a:pPr>
            <a:r>
              <a:rPr lang="en-US" sz="1301">
                <a:solidFill>
                  <a:srgbClr val="666666"/>
                </a:solidFill>
                <a:latin typeface="Aileron"/>
              </a:rPr>
              <a:t>Blog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297017" y="2710385"/>
            <a:ext cx="1404406" cy="53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1517">
                <a:solidFill>
                  <a:srgbClr val="403C35"/>
                </a:solidFill>
                <a:latin typeface="Aileron"/>
              </a:rPr>
              <a:t>Revista </a:t>
            </a:r>
            <a:r>
              <a:rPr lang="en-US" sz="1517">
                <a:solidFill>
                  <a:srgbClr val="403C35"/>
                </a:solidFill>
                <a:latin typeface="Aileron"/>
              </a:rPr>
              <a:t>de</a:t>
            </a:r>
          </a:p>
          <a:p>
            <a:pPr algn="ctr">
              <a:lnSpc>
                <a:spcPts val="2124"/>
              </a:lnSpc>
            </a:pPr>
            <a:r>
              <a:rPr lang="en-US" sz="1517">
                <a:solidFill>
                  <a:srgbClr val="403C35"/>
                </a:solidFill>
                <a:latin typeface="Aileron"/>
              </a:rPr>
              <a:t>plataforma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025099" y="3050817"/>
            <a:ext cx="392207" cy="39220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490218" y="3050817"/>
            <a:ext cx="392207" cy="39220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835974" y="4189841"/>
            <a:ext cx="3052433" cy="4114800"/>
          </a:xfrm>
          <a:custGeom>
            <a:avLst/>
            <a:gdLst/>
            <a:ahLst/>
            <a:cxnLst/>
            <a:rect r="r" b="b" t="t" l="l"/>
            <a:pathLst>
              <a:path h="4114800" w="3052433">
                <a:moveTo>
                  <a:pt x="0" y="0"/>
                </a:moveTo>
                <a:lnTo>
                  <a:pt x="3052434" y="0"/>
                </a:lnTo>
                <a:lnTo>
                  <a:pt x="3052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03105">
            <a:off x="5492899" y="4126406"/>
            <a:ext cx="2975993" cy="840718"/>
          </a:xfrm>
          <a:custGeom>
            <a:avLst/>
            <a:gdLst/>
            <a:ahLst/>
            <a:cxnLst/>
            <a:rect r="r" b="b" t="t" l="l"/>
            <a:pathLst>
              <a:path h="840718" w="2975993">
                <a:moveTo>
                  <a:pt x="0" y="0"/>
                </a:moveTo>
                <a:lnTo>
                  <a:pt x="2975993" y="0"/>
                </a:lnTo>
                <a:lnTo>
                  <a:pt x="2975993" y="840718"/>
                </a:lnTo>
                <a:lnTo>
                  <a:pt x="0" y="840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5858486" y="9494135"/>
            <a:ext cx="878606" cy="559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19</a:t>
            </a:r>
          </a:p>
          <a:p>
            <a:pPr algn="r">
              <a:lnSpc>
                <a:spcPts val="2239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139761" y="1944259"/>
            <a:ext cx="1973782" cy="192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4163">
                <a:solidFill>
                  <a:srgbClr val="242424"/>
                </a:solidFill>
                <a:latin typeface="Poppins Bold"/>
              </a:rPr>
              <a:t>Inserte su foto aquí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228763"/>
            <a:ext cx="5010962" cy="437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4100">
                <a:solidFill>
                  <a:srgbClr val="242424"/>
                </a:solidFill>
                <a:latin typeface="Poppins Bold"/>
              </a:rPr>
              <a:t>El artículo es un soporte privilegiado para la circulación del conocimiento científico desde hace 350 años.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10" id="10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919872" y="1542916"/>
            <a:ext cx="2542108" cy="4266422"/>
            <a:chOff x="0" y="0"/>
            <a:chExt cx="636479" cy="106820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6479" cy="1068204"/>
            </a:xfrm>
            <a:custGeom>
              <a:avLst/>
              <a:gdLst/>
              <a:ahLst/>
              <a:cxnLst/>
              <a:rect r="r" b="b" t="t" l="l"/>
              <a:pathLst>
                <a:path h="1068204" w="636479">
                  <a:moveTo>
                    <a:pt x="252774" y="0"/>
                  </a:moveTo>
                  <a:lnTo>
                    <a:pt x="383705" y="0"/>
                  </a:lnTo>
                  <a:cubicBezTo>
                    <a:pt x="450745" y="0"/>
                    <a:pt x="515039" y="26631"/>
                    <a:pt x="562444" y="74036"/>
                  </a:cubicBezTo>
                  <a:cubicBezTo>
                    <a:pt x="609848" y="121440"/>
                    <a:pt x="636479" y="185734"/>
                    <a:pt x="636479" y="252774"/>
                  </a:cubicBezTo>
                  <a:lnTo>
                    <a:pt x="636479" y="815430"/>
                  </a:lnTo>
                  <a:cubicBezTo>
                    <a:pt x="636479" y="955033"/>
                    <a:pt x="523309" y="1068204"/>
                    <a:pt x="383705" y="1068204"/>
                  </a:cubicBezTo>
                  <a:lnTo>
                    <a:pt x="252774" y="1068204"/>
                  </a:lnTo>
                  <a:cubicBezTo>
                    <a:pt x="113171" y="1068204"/>
                    <a:pt x="0" y="955033"/>
                    <a:pt x="0" y="815430"/>
                  </a:cubicBezTo>
                  <a:lnTo>
                    <a:pt x="0" y="252774"/>
                  </a:lnTo>
                  <a:cubicBezTo>
                    <a:pt x="0" y="113171"/>
                    <a:pt x="113171" y="0"/>
                    <a:pt x="252774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636479" cy="11253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751887" y="4948433"/>
            <a:ext cx="710093" cy="2066358"/>
            <a:chOff x="0" y="0"/>
            <a:chExt cx="187020" cy="54422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87020" cy="544226"/>
            </a:xfrm>
            <a:custGeom>
              <a:avLst/>
              <a:gdLst/>
              <a:ahLst/>
              <a:cxnLst/>
              <a:rect r="r" b="b" t="t" l="l"/>
              <a:pathLst>
                <a:path h="544226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544226"/>
                  </a:lnTo>
                  <a:lnTo>
                    <a:pt x="0" y="544226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187020" cy="601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881772" y="1542916"/>
            <a:ext cx="842821" cy="1310344"/>
            <a:chOff x="0" y="0"/>
            <a:chExt cx="221978" cy="34511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1978" cy="345111"/>
            </a:xfrm>
            <a:custGeom>
              <a:avLst/>
              <a:gdLst/>
              <a:ahLst/>
              <a:cxnLst/>
              <a:rect r="r" b="b" t="t" l="l"/>
              <a:pathLst>
                <a:path h="345111" w="221978">
                  <a:moveTo>
                    <a:pt x="0" y="0"/>
                  </a:moveTo>
                  <a:lnTo>
                    <a:pt x="221978" y="0"/>
                  </a:lnTo>
                  <a:lnTo>
                    <a:pt x="221978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221978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6461799" y="1733135"/>
            <a:ext cx="4839947" cy="9576666"/>
            <a:chOff x="0" y="0"/>
            <a:chExt cx="2620010" cy="51841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30931" t="0" r="-30931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FFFCF7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FFFCF7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6401973" y="3175871"/>
            <a:ext cx="392207" cy="392207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5933566" y="3175871"/>
            <a:ext cx="392207" cy="392207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6867093" y="3175871"/>
            <a:ext cx="392207" cy="392207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2121437" y="5771238"/>
            <a:ext cx="5010962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4100">
                <a:solidFill>
                  <a:srgbClr val="242424"/>
                </a:solidFill>
                <a:latin typeface="Poppins"/>
              </a:rPr>
              <a:t>¿Cambió el formato de artículo científico?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956046" y="656215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2280074" y="3425281"/>
            <a:ext cx="3644124" cy="2324739"/>
            <a:chOff x="0" y="0"/>
            <a:chExt cx="928463" cy="59230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28463" cy="592305"/>
            </a:xfrm>
            <a:custGeom>
              <a:avLst/>
              <a:gdLst/>
              <a:ahLst/>
              <a:cxnLst/>
              <a:rect r="r" b="b" t="t" l="l"/>
              <a:pathLst>
                <a:path h="592305" w="928463">
                  <a:moveTo>
                    <a:pt x="129594" y="0"/>
                  </a:moveTo>
                  <a:lnTo>
                    <a:pt x="798869" y="0"/>
                  </a:lnTo>
                  <a:cubicBezTo>
                    <a:pt x="870442" y="0"/>
                    <a:pt x="928463" y="58021"/>
                    <a:pt x="928463" y="129594"/>
                  </a:cubicBezTo>
                  <a:lnTo>
                    <a:pt x="928463" y="462711"/>
                  </a:lnTo>
                  <a:cubicBezTo>
                    <a:pt x="928463" y="534284"/>
                    <a:pt x="870442" y="592305"/>
                    <a:pt x="798869" y="592305"/>
                  </a:cubicBezTo>
                  <a:lnTo>
                    <a:pt x="129594" y="592305"/>
                  </a:lnTo>
                  <a:cubicBezTo>
                    <a:pt x="58021" y="592305"/>
                    <a:pt x="0" y="534284"/>
                    <a:pt x="0" y="462711"/>
                  </a:cubicBezTo>
                  <a:lnTo>
                    <a:pt x="0" y="129594"/>
                  </a:lnTo>
                  <a:cubicBezTo>
                    <a:pt x="0" y="58021"/>
                    <a:pt x="58021" y="0"/>
                    <a:pt x="129594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928463" cy="649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280074" y="4540301"/>
            <a:ext cx="662141" cy="1246857"/>
            <a:chOff x="0" y="0"/>
            <a:chExt cx="187020" cy="3521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261268" y="3425281"/>
            <a:ext cx="781899" cy="1287670"/>
            <a:chOff x="0" y="0"/>
            <a:chExt cx="209559" cy="34511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9559" cy="345111"/>
            </a:xfrm>
            <a:custGeom>
              <a:avLst/>
              <a:gdLst/>
              <a:ahLst/>
              <a:cxnLst/>
              <a:rect r="r" b="b" t="t" l="l"/>
              <a:pathLst>
                <a:path h="345111" w="209559">
                  <a:moveTo>
                    <a:pt x="0" y="0"/>
                  </a:moveTo>
                  <a:lnTo>
                    <a:pt x="209559" y="0"/>
                  </a:lnTo>
                  <a:lnTo>
                    <a:pt x="209559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09559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506970" y="3633410"/>
            <a:ext cx="3417228" cy="2843238"/>
            <a:chOff x="0" y="0"/>
            <a:chExt cx="1312485" cy="109202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12485" cy="1092028"/>
            </a:xfrm>
            <a:custGeom>
              <a:avLst/>
              <a:gdLst/>
              <a:ahLst/>
              <a:cxnLst/>
              <a:rect r="r" b="b" t="t" l="l"/>
              <a:pathLst>
                <a:path h="1092028" w="1312485">
                  <a:moveTo>
                    <a:pt x="113278" y="0"/>
                  </a:moveTo>
                  <a:lnTo>
                    <a:pt x="1199208" y="0"/>
                  </a:lnTo>
                  <a:cubicBezTo>
                    <a:pt x="1229251" y="0"/>
                    <a:pt x="1258063" y="11935"/>
                    <a:pt x="1279307" y="33178"/>
                  </a:cubicBezTo>
                  <a:cubicBezTo>
                    <a:pt x="1300551" y="54422"/>
                    <a:pt x="1312485" y="83235"/>
                    <a:pt x="1312485" y="113278"/>
                  </a:cubicBezTo>
                  <a:lnTo>
                    <a:pt x="1312485" y="978750"/>
                  </a:lnTo>
                  <a:cubicBezTo>
                    <a:pt x="1312485" y="1008793"/>
                    <a:pt x="1300551" y="1037606"/>
                    <a:pt x="1279307" y="1058850"/>
                  </a:cubicBezTo>
                  <a:cubicBezTo>
                    <a:pt x="1258063" y="1080093"/>
                    <a:pt x="1229251" y="1092028"/>
                    <a:pt x="1199208" y="1092028"/>
                  </a:cubicBezTo>
                  <a:lnTo>
                    <a:pt x="113278" y="1092028"/>
                  </a:lnTo>
                  <a:cubicBezTo>
                    <a:pt x="83235" y="1092028"/>
                    <a:pt x="54422" y="1080093"/>
                    <a:pt x="33178" y="1058850"/>
                  </a:cubicBezTo>
                  <a:cubicBezTo>
                    <a:pt x="11935" y="1037606"/>
                    <a:pt x="0" y="1008793"/>
                    <a:pt x="0" y="978750"/>
                  </a:cubicBezTo>
                  <a:lnTo>
                    <a:pt x="0" y="113278"/>
                  </a:lnTo>
                  <a:cubicBezTo>
                    <a:pt x="0" y="83235"/>
                    <a:pt x="11935" y="54422"/>
                    <a:pt x="33178" y="33178"/>
                  </a:cubicBezTo>
                  <a:cubicBezTo>
                    <a:pt x="54422" y="11935"/>
                    <a:pt x="83235" y="0"/>
                    <a:pt x="113278" y="0"/>
                  </a:cubicBezTo>
                  <a:close/>
                </a:path>
              </a:pathLst>
            </a:custGeom>
            <a:blipFill>
              <a:blip r:embed="rId2"/>
              <a:stretch>
                <a:fillRect l="-20644" t="0" r="-20644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2732588" y="3727834"/>
            <a:ext cx="192291" cy="19229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2051985"/>
            <a:ext cx="392207" cy="392207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493820" y="2051985"/>
            <a:ext cx="392207" cy="392207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-334514" y="8995993"/>
            <a:ext cx="17593814" cy="1583069"/>
            <a:chOff x="0" y="0"/>
            <a:chExt cx="4633762" cy="4169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3708922" y="7473429"/>
            <a:ext cx="891408" cy="891408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FDE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3949261" y="7713768"/>
            <a:ext cx="410730" cy="410730"/>
            <a:chOff x="0" y="0"/>
            <a:chExt cx="547640" cy="547640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540000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</p:grpSp>
      <p:grpSp>
        <p:nvGrpSpPr>
          <p:cNvPr name="Group 44" id="44"/>
          <p:cNvGrpSpPr/>
          <p:nvPr/>
        </p:nvGrpSpPr>
        <p:grpSpPr>
          <a:xfrm rot="0">
            <a:off x="2732588" y="5694101"/>
            <a:ext cx="192291" cy="192291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2736401" y="7227929"/>
            <a:ext cx="192291" cy="192291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49" id="4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3163428" y="4121725"/>
            <a:ext cx="3066743" cy="386079"/>
            <a:chOff x="0" y="0"/>
            <a:chExt cx="807702" cy="101683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07702" cy="101683"/>
            </a:xfrm>
            <a:custGeom>
              <a:avLst/>
              <a:gdLst/>
              <a:ahLst/>
              <a:cxnLst/>
              <a:rect r="r" b="b" t="t" l="l"/>
              <a:pathLst>
                <a:path h="101683" w="807702">
                  <a:moveTo>
                    <a:pt x="0" y="0"/>
                  </a:moveTo>
                  <a:lnTo>
                    <a:pt x="807702" y="0"/>
                  </a:lnTo>
                  <a:lnTo>
                    <a:pt x="807702" y="101683"/>
                  </a:lnTo>
                  <a:lnTo>
                    <a:pt x="0" y="101683"/>
                  </a:lnTo>
                  <a:close/>
                </a:path>
              </a:pathLst>
            </a:custGeom>
            <a:solidFill>
              <a:srgbClr val="FFCFA1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57150"/>
              <a:ext cx="807702" cy="158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3251269" y="1572446"/>
            <a:ext cx="7231841" cy="127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77"/>
              </a:lnSpc>
            </a:pPr>
            <a:r>
              <a:rPr lang="en-US" sz="7897">
                <a:solidFill>
                  <a:srgbClr val="242424"/>
                </a:solidFill>
                <a:latin typeface="Poppins Bold"/>
              </a:rPr>
              <a:t>Desafíos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9453892" y="3630940"/>
            <a:ext cx="1609512" cy="386079"/>
            <a:chOff x="0" y="0"/>
            <a:chExt cx="423904" cy="101683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423904" cy="101683"/>
            </a:xfrm>
            <a:custGeom>
              <a:avLst/>
              <a:gdLst/>
              <a:ahLst/>
              <a:cxnLst/>
              <a:rect r="r" b="b" t="t" l="l"/>
              <a:pathLst>
                <a:path h="101683" w="423904">
                  <a:moveTo>
                    <a:pt x="0" y="0"/>
                  </a:moveTo>
                  <a:lnTo>
                    <a:pt x="423904" y="0"/>
                  </a:lnTo>
                  <a:lnTo>
                    <a:pt x="423904" y="101683"/>
                  </a:lnTo>
                  <a:lnTo>
                    <a:pt x="0" y="101683"/>
                  </a:lnTo>
                  <a:close/>
                </a:path>
              </a:pathLst>
            </a:custGeom>
            <a:solidFill>
              <a:srgbClr val="FFCFA1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57150"/>
              <a:ext cx="423904" cy="158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3163428" y="3564265"/>
            <a:ext cx="7928551" cy="1372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242424"/>
                </a:solidFill>
                <a:latin typeface="Poppins"/>
              </a:rPr>
              <a:t>Empezar a mirar las revistas como un producto de comunicación además de como un instrumento de evaluación y prestigio. 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20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grpSp>
        <p:nvGrpSpPr>
          <p:cNvPr name="Group 60" id="60"/>
          <p:cNvGrpSpPr/>
          <p:nvPr/>
        </p:nvGrpSpPr>
        <p:grpSpPr>
          <a:xfrm rot="0">
            <a:off x="3163428" y="5597206"/>
            <a:ext cx="3502618" cy="386079"/>
            <a:chOff x="0" y="0"/>
            <a:chExt cx="922500" cy="101683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922500" cy="101683"/>
            </a:xfrm>
            <a:custGeom>
              <a:avLst/>
              <a:gdLst/>
              <a:ahLst/>
              <a:cxnLst/>
              <a:rect r="r" b="b" t="t" l="l"/>
              <a:pathLst>
                <a:path h="101683" w="922500">
                  <a:moveTo>
                    <a:pt x="0" y="0"/>
                  </a:moveTo>
                  <a:lnTo>
                    <a:pt x="922500" y="0"/>
                  </a:lnTo>
                  <a:lnTo>
                    <a:pt x="922500" y="101683"/>
                  </a:lnTo>
                  <a:lnTo>
                    <a:pt x="0" y="101683"/>
                  </a:lnTo>
                  <a:close/>
                </a:path>
              </a:pathLst>
            </a:custGeom>
            <a:solidFill>
              <a:srgbClr val="FFCFA1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57150"/>
              <a:ext cx="922500" cy="158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63" id="63"/>
          <p:cNvSpPr txBox="true"/>
          <p:nvPr/>
        </p:nvSpPr>
        <p:spPr>
          <a:xfrm rot="0">
            <a:off x="3251269" y="5538079"/>
            <a:ext cx="8019155" cy="91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242424"/>
                </a:solidFill>
                <a:latin typeface="Poppins"/>
              </a:rPr>
              <a:t>Pensar en el usuario, incluso más allá del público estrictamente científico (interactividad).</a:t>
            </a:r>
          </a:p>
        </p:txBody>
      </p:sp>
      <p:grpSp>
        <p:nvGrpSpPr>
          <p:cNvPr name="Group 64" id="64"/>
          <p:cNvGrpSpPr/>
          <p:nvPr/>
        </p:nvGrpSpPr>
        <p:grpSpPr>
          <a:xfrm rot="0">
            <a:off x="3163428" y="7110340"/>
            <a:ext cx="3551450" cy="386079"/>
            <a:chOff x="0" y="0"/>
            <a:chExt cx="935361" cy="101683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935361" cy="101683"/>
            </a:xfrm>
            <a:custGeom>
              <a:avLst/>
              <a:gdLst/>
              <a:ahLst/>
              <a:cxnLst/>
              <a:rect r="r" b="b" t="t" l="l"/>
              <a:pathLst>
                <a:path h="101683" w="935361">
                  <a:moveTo>
                    <a:pt x="0" y="0"/>
                  </a:moveTo>
                  <a:lnTo>
                    <a:pt x="935361" y="0"/>
                  </a:lnTo>
                  <a:lnTo>
                    <a:pt x="935361" y="101683"/>
                  </a:lnTo>
                  <a:lnTo>
                    <a:pt x="0" y="101683"/>
                  </a:lnTo>
                  <a:close/>
                </a:path>
              </a:pathLst>
            </a:custGeom>
            <a:solidFill>
              <a:srgbClr val="FFCFA1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-57150"/>
              <a:ext cx="935361" cy="158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67" id="67"/>
          <p:cNvSpPr txBox="true"/>
          <p:nvPr/>
        </p:nvSpPr>
        <p:spPr>
          <a:xfrm rot="0">
            <a:off x="3251269" y="7043665"/>
            <a:ext cx="8019155" cy="1372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242424"/>
                </a:solidFill>
                <a:latin typeface="Poppins"/>
              </a:rPr>
              <a:t>Extender la narrativa en nuevas plataformas, que permitan ampliar la circulación del artículo científico.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3400827" y="7995785"/>
            <a:ext cx="5214286" cy="750643"/>
            <a:chOff x="0" y="0"/>
            <a:chExt cx="1472765" cy="2120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72765" cy="212018"/>
            </a:xfrm>
            <a:custGeom>
              <a:avLst/>
              <a:gdLst/>
              <a:ahLst/>
              <a:cxnLst/>
              <a:rect r="r" b="b" t="t" l="l"/>
              <a:pathLst>
                <a:path h="212018" w="1472765">
                  <a:moveTo>
                    <a:pt x="0" y="0"/>
                  </a:moveTo>
                  <a:lnTo>
                    <a:pt x="1472765" y="0"/>
                  </a:lnTo>
                  <a:lnTo>
                    <a:pt x="1472765" y="212018"/>
                  </a:lnTo>
                  <a:lnTo>
                    <a:pt x="0" y="212018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472765" cy="269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549463" y="7995785"/>
            <a:ext cx="2547286" cy="750643"/>
            <a:chOff x="0" y="0"/>
            <a:chExt cx="719476" cy="2120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9476" cy="212018"/>
            </a:xfrm>
            <a:custGeom>
              <a:avLst/>
              <a:gdLst/>
              <a:ahLst/>
              <a:cxnLst/>
              <a:rect r="r" b="b" t="t" l="l"/>
              <a:pathLst>
                <a:path h="212018" w="719476">
                  <a:moveTo>
                    <a:pt x="0" y="0"/>
                  </a:moveTo>
                  <a:lnTo>
                    <a:pt x="719476" y="0"/>
                  </a:lnTo>
                  <a:lnTo>
                    <a:pt x="719476" y="212018"/>
                  </a:lnTo>
                  <a:lnTo>
                    <a:pt x="0" y="212018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719476" cy="269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0" y="8501095"/>
            <a:ext cx="18949627" cy="2326851"/>
            <a:chOff x="0" y="0"/>
            <a:chExt cx="4990848" cy="6128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990848" cy="612833"/>
            </a:xfrm>
            <a:custGeom>
              <a:avLst/>
              <a:gdLst/>
              <a:ahLst/>
              <a:cxnLst/>
              <a:rect r="r" b="b" t="t" l="l"/>
              <a:pathLst>
                <a:path h="612833" w="4990848">
                  <a:moveTo>
                    <a:pt x="13891" y="0"/>
                  </a:moveTo>
                  <a:lnTo>
                    <a:pt x="4976957" y="0"/>
                  </a:lnTo>
                  <a:cubicBezTo>
                    <a:pt x="4984629" y="0"/>
                    <a:pt x="4990848" y="6219"/>
                    <a:pt x="4990848" y="13891"/>
                  </a:cubicBezTo>
                  <a:lnTo>
                    <a:pt x="4990848" y="598942"/>
                  </a:lnTo>
                  <a:cubicBezTo>
                    <a:pt x="4990848" y="606614"/>
                    <a:pt x="4984629" y="612833"/>
                    <a:pt x="4976957" y="612833"/>
                  </a:cubicBezTo>
                  <a:lnTo>
                    <a:pt x="13891" y="612833"/>
                  </a:lnTo>
                  <a:cubicBezTo>
                    <a:pt x="6219" y="612833"/>
                    <a:pt x="0" y="606614"/>
                    <a:pt x="0" y="598942"/>
                  </a:cubicBezTo>
                  <a:lnTo>
                    <a:pt x="0" y="13891"/>
                  </a:lnTo>
                  <a:cubicBezTo>
                    <a:pt x="0" y="6219"/>
                    <a:pt x="6219" y="0"/>
                    <a:pt x="1389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4990848" cy="669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126281" y="9051815"/>
            <a:ext cx="127466" cy="162283"/>
          </a:xfrm>
          <a:custGeom>
            <a:avLst/>
            <a:gdLst/>
            <a:ahLst/>
            <a:cxnLst/>
            <a:rect r="r" b="b" t="t" l="l"/>
            <a:pathLst>
              <a:path h="162283" w="127466">
                <a:moveTo>
                  <a:pt x="0" y="0"/>
                </a:moveTo>
                <a:lnTo>
                  <a:pt x="127465" y="0"/>
                </a:lnTo>
                <a:lnTo>
                  <a:pt x="127465" y="162283"/>
                </a:lnTo>
                <a:lnTo>
                  <a:pt x="0" y="162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686344" y="3256261"/>
            <a:ext cx="1576938" cy="1576938"/>
          </a:xfrm>
          <a:custGeom>
            <a:avLst/>
            <a:gdLst/>
            <a:ahLst/>
            <a:cxnLst/>
            <a:rect r="r" b="b" t="t" l="l"/>
            <a:pathLst>
              <a:path h="1576938" w="1576938">
                <a:moveTo>
                  <a:pt x="0" y="0"/>
                </a:moveTo>
                <a:lnTo>
                  <a:pt x="1576939" y="0"/>
                </a:lnTo>
                <a:lnTo>
                  <a:pt x="1576939" y="1576938"/>
                </a:lnTo>
                <a:lnTo>
                  <a:pt x="0" y="1576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994515" y="8968584"/>
            <a:ext cx="366845" cy="366845"/>
          </a:xfrm>
          <a:custGeom>
            <a:avLst/>
            <a:gdLst/>
            <a:ahLst/>
            <a:cxnLst/>
            <a:rect r="r" b="b" t="t" l="l"/>
            <a:pathLst>
              <a:path h="366845" w="366845">
                <a:moveTo>
                  <a:pt x="0" y="0"/>
                </a:moveTo>
                <a:lnTo>
                  <a:pt x="366845" y="0"/>
                </a:lnTo>
                <a:lnTo>
                  <a:pt x="366845" y="366845"/>
                </a:lnTo>
                <a:lnTo>
                  <a:pt x="0" y="366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106650" y="8949534"/>
            <a:ext cx="435668" cy="435668"/>
          </a:xfrm>
          <a:custGeom>
            <a:avLst/>
            <a:gdLst/>
            <a:ahLst/>
            <a:cxnLst/>
            <a:rect r="r" b="b" t="t" l="l"/>
            <a:pathLst>
              <a:path h="435668" w="435668">
                <a:moveTo>
                  <a:pt x="0" y="0"/>
                </a:moveTo>
                <a:lnTo>
                  <a:pt x="435668" y="0"/>
                </a:lnTo>
                <a:lnTo>
                  <a:pt x="435668" y="435668"/>
                </a:lnTo>
                <a:lnTo>
                  <a:pt x="0" y="435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28700" y="8949534"/>
            <a:ext cx="421682" cy="421682"/>
          </a:xfrm>
          <a:custGeom>
            <a:avLst/>
            <a:gdLst/>
            <a:ahLst/>
            <a:cxnLst/>
            <a:rect r="r" b="b" t="t" l="l"/>
            <a:pathLst>
              <a:path h="421682" w="421682">
                <a:moveTo>
                  <a:pt x="0" y="0"/>
                </a:moveTo>
                <a:lnTo>
                  <a:pt x="421682" y="0"/>
                </a:lnTo>
                <a:lnTo>
                  <a:pt x="421682" y="421683"/>
                </a:lnTo>
                <a:lnTo>
                  <a:pt x="0" y="4216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106650" y="9399837"/>
            <a:ext cx="2037350" cy="283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2"/>
              </a:lnSpc>
              <a:spcBef>
                <a:spcPct val="0"/>
              </a:spcBef>
            </a:pPr>
            <a:r>
              <a:rPr lang="en-US" sz="1580">
                <a:solidFill>
                  <a:srgbClr val="242424"/>
                </a:solidFill>
                <a:latin typeface="Poppins Light"/>
              </a:rPr>
              <a:t>+54 342 6 112952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324484" y="5076825"/>
            <a:ext cx="4667603" cy="40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5"/>
              </a:lnSpc>
              <a:spcBef>
                <a:spcPct val="0"/>
              </a:spcBef>
            </a:pPr>
            <a:r>
              <a:rPr lang="en-US" sz="2232">
                <a:solidFill>
                  <a:srgbClr val="242424"/>
                </a:solidFill>
                <a:latin typeface="Poppins"/>
              </a:rPr>
              <a:t>rominakippes@conicet.gov.ar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09650" y="9380862"/>
            <a:ext cx="3337290" cy="283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5"/>
              </a:lnSpc>
              <a:spcBef>
                <a:spcPct val="0"/>
              </a:spcBef>
            </a:pPr>
            <a:r>
              <a:rPr lang="en-US" sz="1582">
                <a:solidFill>
                  <a:srgbClr val="242424"/>
                </a:solidFill>
                <a:latin typeface="Poppins"/>
              </a:rPr>
              <a:t>/RominaKippes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975465" y="9418887"/>
            <a:ext cx="2429079" cy="283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5"/>
              </a:lnSpc>
              <a:spcBef>
                <a:spcPct val="0"/>
              </a:spcBef>
            </a:pPr>
            <a:r>
              <a:rPr lang="en-US" sz="1582">
                <a:solidFill>
                  <a:srgbClr val="242424"/>
                </a:solidFill>
                <a:latin typeface="Poppins"/>
              </a:rPr>
              <a:t>/romina-kippes/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8985810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99763" y="713021"/>
            <a:ext cx="153078" cy="153078"/>
          </a:xfrm>
          <a:custGeom>
            <a:avLst/>
            <a:gdLst/>
            <a:ahLst/>
            <a:cxnLst/>
            <a:rect r="r" b="b" t="t" l="l"/>
            <a:pathLst>
              <a:path h="153078" w="153078">
                <a:moveTo>
                  <a:pt x="0" y="0"/>
                </a:moveTo>
                <a:lnTo>
                  <a:pt x="153078" y="0"/>
                </a:lnTo>
                <a:lnTo>
                  <a:pt x="153078" y="153077"/>
                </a:lnTo>
                <a:lnTo>
                  <a:pt x="0" y="153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196532"/>
            <a:ext cx="3284749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59"/>
              </a:lnSpc>
            </a:pPr>
            <a:r>
              <a:rPr lang="en-US" sz="3716">
                <a:solidFill>
                  <a:srgbClr val="242424"/>
                </a:solidFill>
                <a:latin typeface="Poppins Bold"/>
              </a:rPr>
              <a:t>¿Diferencias?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0399" y="3423026"/>
            <a:ext cx="3473579" cy="293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2"/>
              </a:lnSpc>
            </a:pPr>
            <a:r>
              <a:rPr lang="en-US" sz="2409">
                <a:solidFill>
                  <a:srgbClr val="242424"/>
                </a:solidFill>
                <a:latin typeface="Poppins Light"/>
              </a:rPr>
              <a:t>Izquierda: un artículo de </a:t>
            </a:r>
            <a:r>
              <a:rPr lang="en-US" sz="2409">
                <a:solidFill>
                  <a:srgbClr val="242424"/>
                </a:solidFill>
                <a:latin typeface="Poppins Light Italics"/>
              </a:rPr>
              <a:t>Philosophical Transactions</a:t>
            </a:r>
            <a:r>
              <a:rPr lang="en-US" sz="2409">
                <a:solidFill>
                  <a:srgbClr val="242424"/>
                </a:solidFill>
                <a:latin typeface="Poppins Light"/>
              </a:rPr>
              <a:t> de 1665; derecha: un artículo de una revista de la Universidad Nacional del Litoral, 2023.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358836" y="791241"/>
            <a:ext cx="2686217" cy="5986715"/>
            <a:chOff x="0" y="0"/>
            <a:chExt cx="1077749" cy="24019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77749" cy="2401956"/>
            </a:xfrm>
            <a:custGeom>
              <a:avLst/>
              <a:gdLst/>
              <a:ahLst/>
              <a:cxnLst/>
              <a:rect r="r" b="b" t="t" l="l"/>
              <a:pathLst>
                <a:path h="2401956" w="1077749">
                  <a:moveTo>
                    <a:pt x="175807" y="0"/>
                  </a:moveTo>
                  <a:lnTo>
                    <a:pt x="901942" y="0"/>
                  </a:lnTo>
                  <a:cubicBezTo>
                    <a:pt x="948569" y="0"/>
                    <a:pt x="993286" y="18523"/>
                    <a:pt x="1026256" y="51493"/>
                  </a:cubicBezTo>
                  <a:cubicBezTo>
                    <a:pt x="1059227" y="84463"/>
                    <a:pt x="1077749" y="129180"/>
                    <a:pt x="1077749" y="175807"/>
                  </a:cubicBezTo>
                  <a:lnTo>
                    <a:pt x="1077749" y="2226149"/>
                  </a:lnTo>
                  <a:cubicBezTo>
                    <a:pt x="1077749" y="2272776"/>
                    <a:pt x="1059227" y="2317493"/>
                    <a:pt x="1026256" y="2350463"/>
                  </a:cubicBezTo>
                  <a:cubicBezTo>
                    <a:pt x="993286" y="2383434"/>
                    <a:pt x="948569" y="2401956"/>
                    <a:pt x="901942" y="2401956"/>
                  </a:cubicBezTo>
                  <a:lnTo>
                    <a:pt x="175807" y="2401956"/>
                  </a:lnTo>
                  <a:cubicBezTo>
                    <a:pt x="129180" y="2401956"/>
                    <a:pt x="84463" y="2383434"/>
                    <a:pt x="51493" y="2350463"/>
                  </a:cubicBezTo>
                  <a:cubicBezTo>
                    <a:pt x="18523" y="2317493"/>
                    <a:pt x="0" y="2272776"/>
                    <a:pt x="0" y="2226149"/>
                  </a:cubicBezTo>
                  <a:lnTo>
                    <a:pt x="0" y="175807"/>
                  </a:lnTo>
                  <a:cubicBezTo>
                    <a:pt x="0" y="129180"/>
                    <a:pt x="18523" y="84463"/>
                    <a:pt x="51493" y="51493"/>
                  </a:cubicBezTo>
                  <a:cubicBezTo>
                    <a:pt x="84463" y="18523"/>
                    <a:pt x="129180" y="0"/>
                    <a:pt x="175807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077749" cy="24591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358836" y="5667351"/>
            <a:ext cx="443128" cy="1110605"/>
            <a:chOff x="0" y="0"/>
            <a:chExt cx="187020" cy="46872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7020" cy="468726"/>
            </a:xfrm>
            <a:custGeom>
              <a:avLst/>
              <a:gdLst/>
              <a:ahLst/>
              <a:cxnLst/>
              <a:rect r="r" b="b" t="t" l="l"/>
              <a:pathLst>
                <a:path h="468726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468726"/>
                  </a:lnTo>
                  <a:lnTo>
                    <a:pt x="0" y="468726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87020" cy="5258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612579" y="2787082"/>
            <a:ext cx="1432474" cy="817710"/>
            <a:chOff x="0" y="0"/>
            <a:chExt cx="604570" cy="34511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04570" cy="345111"/>
            </a:xfrm>
            <a:custGeom>
              <a:avLst/>
              <a:gdLst/>
              <a:ahLst/>
              <a:cxnLst/>
              <a:rect r="r" b="b" t="t" l="l"/>
              <a:pathLst>
                <a:path h="345111" w="604570">
                  <a:moveTo>
                    <a:pt x="0" y="0"/>
                  </a:moveTo>
                  <a:lnTo>
                    <a:pt x="604570" y="0"/>
                  </a:lnTo>
                  <a:lnTo>
                    <a:pt x="60457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60457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235944" y="791241"/>
            <a:ext cx="5597341" cy="7554911"/>
            <a:chOff x="0" y="0"/>
            <a:chExt cx="2373214" cy="320320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73214" cy="3203203"/>
            </a:xfrm>
            <a:custGeom>
              <a:avLst/>
              <a:gdLst/>
              <a:ahLst/>
              <a:cxnLst/>
              <a:rect r="r" b="b" t="t" l="l"/>
              <a:pathLst>
                <a:path h="3203203" w="2373214">
                  <a:moveTo>
                    <a:pt x="69157" y="0"/>
                  </a:moveTo>
                  <a:lnTo>
                    <a:pt x="2304057" y="0"/>
                  </a:lnTo>
                  <a:cubicBezTo>
                    <a:pt x="2322398" y="0"/>
                    <a:pt x="2339989" y="7286"/>
                    <a:pt x="2352958" y="20256"/>
                  </a:cubicBezTo>
                  <a:cubicBezTo>
                    <a:pt x="2365928" y="33225"/>
                    <a:pt x="2373214" y="50816"/>
                    <a:pt x="2373214" y="69157"/>
                  </a:cubicBezTo>
                  <a:lnTo>
                    <a:pt x="2373214" y="3134046"/>
                  </a:lnTo>
                  <a:cubicBezTo>
                    <a:pt x="2373214" y="3172240"/>
                    <a:pt x="2342251" y="3203203"/>
                    <a:pt x="2304057" y="3203203"/>
                  </a:cubicBezTo>
                  <a:lnTo>
                    <a:pt x="69157" y="3203203"/>
                  </a:lnTo>
                  <a:cubicBezTo>
                    <a:pt x="30963" y="3203203"/>
                    <a:pt x="0" y="3172240"/>
                    <a:pt x="0" y="3134046"/>
                  </a:cubicBezTo>
                  <a:lnTo>
                    <a:pt x="0" y="69157"/>
                  </a:lnTo>
                  <a:cubicBezTo>
                    <a:pt x="0" y="30963"/>
                    <a:pt x="30963" y="0"/>
                    <a:pt x="69157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175" r="0" b="-2175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1661959" y="1052356"/>
            <a:ext cx="4496664" cy="7075917"/>
            <a:chOff x="0" y="0"/>
            <a:chExt cx="2373214" cy="373447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373214" cy="3734472"/>
            </a:xfrm>
            <a:custGeom>
              <a:avLst/>
              <a:gdLst/>
              <a:ahLst/>
              <a:cxnLst/>
              <a:rect r="r" b="b" t="t" l="l"/>
              <a:pathLst>
                <a:path h="3734472" w="2373214">
                  <a:moveTo>
                    <a:pt x="86085" y="0"/>
                  </a:moveTo>
                  <a:lnTo>
                    <a:pt x="2287129" y="0"/>
                  </a:lnTo>
                  <a:cubicBezTo>
                    <a:pt x="2309960" y="0"/>
                    <a:pt x="2331856" y="9070"/>
                    <a:pt x="2348000" y="25214"/>
                  </a:cubicBezTo>
                  <a:cubicBezTo>
                    <a:pt x="2364144" y="41358"/>
                    <a:pt x="2373214" y="63254"/>
                    <a:pt x="2373214" y="86085"/>
                  </a:cubicBezTo>
                  <a:lnTo>
                    <a:pt x="2373214" y="3648387"/>
                  </a:lnTo>
                  <a:cubicBezTo>
                    <a:pt x="2373214" y="3671218"/>
                    <a:pt x="2364144" y="3693114"/>
                    <a:pt x="2348000" y="3709258"/>
                  </a:cubicBezTo>
                  <a:cubicBezTo>
                    <a:pt x="2331856" y="3725402"/>
                    <a:pt x="2309960" y="3734472"/>
                    <a:pt x="2287129" y="3734472"/>
                  </a:cubicBezTo>
                  <a:lnTo>
                    <a:pt x="86085" y="3734472"/>
                  </a:lnTo>
                  <a:cubicBezTo>
                    <a:pt x="63254" y="3734472"/>
                    <a:pt x="41358" y="3725402"/>
                    <a:pt x="25214" y="3709258"/>
                  </a:cubicBezTo>
                  <a:cubicBezTo>
                    <a:pt x="9070" y="3693114"/>
                    <a:pt x="0" y="3671218"/>
                    <a:pt x="0" y="3648387"/>
                  </a:cubicBezTo>
                  <a:lnTo>
                    <a:pt x="0" y="86085"/>
                  </a:lnTo>
                  <a:cubicBezTo>
                    <a:pt x="0" y="63254"/>
                    <a:pt x="9070" y="41358"/>
                    <a:pt x="25214" y="25214"/>
                  </a:cubicBezTo>
                  <a:cubicBezTo>
                    <a:pt x="41358" y="9070"/>
                    <a:pt x="63254" y="0"/>
                    <a:pt x="86085" y="0"/>
                  </a:cubicBezTo>
                  <a:close/>
                </a:path>
              </a:pathLst>
            </a:custGeom>
            <a:blipFill>
              <a:blip r:embed="rId5"/>
              <a:stretch>
                <a:fillRect l="-5636" t="0" r="-5636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4783522" y="7799677"/>
            <a:ext cx="904843" cy="904843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5060075" y="8034286"/>
            <a:ext cx="351737" cy="351737"/>
          </a:xfrm>
          <a:custGeom>
            <a:avLst/>
            <a:gdLst/>
            <a:ahLst/>
            <a:cxnLst/>
            <a:rect r="r" b="b" t="t" l="l"/>
            <a:pathLst>
              <a:path h="351737" w="351737">
                <a:moveTo>
                  <a:pt x="0" y="0"/>
                </a:moveTo>
                <a:lnTo>
                  <a:pt x="351737" y="0"/>
                </a:lnTo>
                <a:lnTo>
                  <a:pt x="351737" y="351737"/>
                </a:lnTo>
                <a:lnTo>
                  <a:pt x="0" y="35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8985810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99763" y="713021"/>
            <a:ext cx="153078" cy="153078"/>
          </a:xfrm>
          <a:custGeom>
            <a:avLst/>
            <a:gdLst/>
            <a:ahLst/>
            <a:cxnLst/>
            <a:rect r="r" b="b" t="t" l="l"/>
            <a:pathLst>
              <a:path h="153078" w="153078">
                <a:moveTo>
                  <a:pt x="0" y="0"/>
                </a:moveTo>
                <a:lnTo>
                  <a:pt x="153078" y="0"/>
                </a:lnTo>
                <a:lnTo>
                  <a:pt x="153078" y="153077"/>
                </a:lnTo>
                <a:lnTo>
                  <a:pt x="0" y="153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899581" y="573428"/>
            <a:ext cx="2686217" cy="5986715"/>
            <a:chOff x="0" y="0"/>
            <a:chExt cx="1077749" cy="24019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77749" cy="2401956"/>
            </a:xfrm>
            <a:custGeom>
              <a:avLst/>
              <a:gdLst/>
              <a:ahLst/>
              <a:cxnLst/>
              <a:rect r="r" b="b" t="t" l="l"/>
              <a:pathLst>
                <a:path h="2401956" w="1077749">
                  <a:moveTo>
                    <a:pt x="175807" y="0"/>
                  </a:moveTo>
                  <a:lnTo>
                    <a:pt x="901942" y="0"/>
                  </a:lnTo>
                  <a:cubicBezTo>
                    <a:pt x="948569" y="0"/>
                    <a:pt x="993286" y="18523"/>
                    <a:pt x="1026256" y="51493"/>
                  </a:cubicBezTo>
                  <a:cubicBezTo>
                    <a:pt x="1059227" y="84463"/>
                    <a:pt x="1077749" y="129180"/>
                    <a:pt x="1077749" y="175807"/>
                  </a:cubicBezTo>
                  <a:lnTo>
                    <a:pt x="1077749" y="2226149"/>
                  </a:lnTo>
                  <a:cubicBezTo>
                    <a:pt x="1077749" y="2272776"/>
                    <a:pt x="1059227" y="2317493"/>
                    <a:pt x="1026256" y="2350463"/>
                  </a:cubicBezTo>
                  <a:cubicBezTo>
                    <a:pt x="993286" y="2383434"/>
                    <a:pt x="948569" y="2401956"/>
                    <a:pt x="901942" y="2401956"/>
                  </a:cubicBezTo>
                  <a:lnTo>
                    <a:pt x="175807" y="2401956"/>
                  </a:lnTo>
                  <a:cubicBezTo>
                    <a:pt x="129180" y="2401956"/>
                    <a:pt x="84463" y="2383434"/>
                    <a:pt x="51493" y="2350463"/>
                  </a:cubicBezTo>
                  <a:cubicBezTo>
                    <a:pt x="18523" y="2317493"/>
                    <a:pt x="0" y="2272776"/>
                    <a:pt x="0" y="2226149"/>
                  </a:cubicBezTo>
                  <a:lnTo>
                    <a:pt x="0" y="175807"/>
                  </a:lnTo>
                  <a:cubicBezTo>
                    <a:pt x="0" y="129180"/>
                    <a:pt x="18523" y="84463"/>
                    <a:pt x="51493" y="51493"/>
                  </a:cubicBezTo>
                  <a:cubicBezTo>
                    <a:pt x="84463" y="18523"/>
                    <a:pt x="129180" y="0"/>
                    <a:pt x="175807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077749" cy="24591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899581" y="5449538"/>
            <a:ext cx="443128" cy="1110605"/>
            <a:chOff x="0" y="0"/>
            <a:chExt cx="187020" cy="4687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020" cy="468726"/>
            </a:xfrm>
            <a:custGeom>
              <a:avLst/>
              <a:gdLst/>
              <a:ahLst/>
              <a:cxnLst/>
              <a:rect r="r" b="b" t="t" l="l"/>
              <a:pathLst>
                <a:path h="468726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468726"/>
                  </a:lnTo>
                  <a:lnTo>
                    <a:pt x="0" y="468726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87020" cy="5258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153323" y="2569269"/>
            <a:ext cx="1432474" cy="817710"/>
            <a:chOff x="0" y="0"/>
            <a:chExt cx="604570" cy="3451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04570" cy="345111"/>
            </a:xfrm>
            <a:custGeom>
              <a:avLst/>
              <a:gdLst/>
              <a:ahLst/>
              <a:cxnLst/>
              <a:rect r="r" b="b" t="t" l="l"/>
              <a:pathLst>
                <a:path h="345111" w="604570">
                  <a:moveTo>
                    <a:pt x="0" y="0"/>
                  </a:moveTo>
                  <a:lnTo>
                    <a:pt x="604570" y="0"/>
                  </a:lnTo>
                  <a:lnTo>
                    <a:pt x="60457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60457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235944" y="791241"/>
            <a:ext cx="5597341" cy="7554911"/>
            <a:chOff x="0" y="0"/>
            <a:chExt cx="2373214" cy="320320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73214" cy="3203203"/>
            </a:xfrm>
            <a:custGeom>
              <a:avLst/>
              <a:gdLst/>
              <a:ahLst/>
              <a:cxnLst/>
              <a:rect r="r" b="b" t="t" l="l"/>
              <a:pathLst>
                <a:path h="3203203" w="2373214">
                  <a:moveTo>
                    <a:pt x="69157" y="0"/>
                  </a:moveTo>
                  <a:lnTo>
                    <a:pt x="2304057" y="0"/>
                  </a:lnTo>
                  <a:cubicBezTo>
                    <a:pt x="2322398" y="0"/>
                    <a:pt x="2339989" y="7286"/>
                    <a:pt x="2352958" y="20256"/>
                  </a:cubicBezTo>
                  <a:cubicBezTo>
                    <a:pt x="2365928" y="33225"/>
                    <a:pt x="2373214" y="50816"/>
                    <a:pt x="2373214" y="69157"/>
                  </a:cubicBezTo>
                  <a:lnTo>
                    <a:pt x="2373214" y="3134046"/>
                  </a:lnTo>
                  <a:cubicBezTo>
                    <a:pt x="2373214" y="3172240"/>
                    <a:pt x="2342251" y="3203203"/>
                    <a:pt x="2304057" y="3203203"/>
                  </a:cubicBezTo>
                  <a:lnTo>
                    <a:pt x="69157" y="3203203"/>
                  </a:lnTo>
                  <a:cubicBezTo>
                    <a:pt x="30963" y="3203203"/>
                    <a:pt x="0" y="3172240"/>
                    <a:pt x="0" y="3134046"/>
                  </a:cubicBezTo>
                  <a:lnTo>
                    <a:pt x="0" y="69157"/>
                  </a:lnTo>
                  <a:cubicBezTo>
                    <a:pt x="0" y="30963"/>
                    <a:pt x="30963" y="0"/>
                    <a:pt x="69157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-16127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4754448" y="7612759"/>
            <a:ext cx="904843" cy="90484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5031001" y="7847367"/>
            <a:ext cx="351737" cy="351737"/>
          </a:xfrm>
          <a:custGeom>
            <a:avLst/>
            <a:gdLst/>
            <a:ahLst/>
            <a:cxnLst/>
            <a:rect r="r" b="b" t="t" l="l"/>
            <a:pathLst>
              <a:path h="351737" w="351737">
                <a:moveTo>
                  <a:pt x="0" y="0"/>
                </a:moveTo>
                <a:lnTo>
                  <a:pt x="351737" y="0"/>
                </a:lnTo>
                <a:lnTo>
                  <a:pt x="351737" y="351737"/>
                </a:lnTo>
                <a:lnTo>
                  <a:pt x="0" y="351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1642909" y="1945511"/>
            <a:ext cx="6530791" cy="5246370"/>
            <a:chOff x="0" y="0"/>
            <a:chExt cx="4086685" cy="32829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086685" cy="3282950"/>
            </a:xfrm>
            <a:custGeom>
              <a:avLst/>
              <a:gdLst/>
              <a:ahLst/>
              <a:cxnLst/>
              <a:rect r="r" b="b" t="t" l="l"/>
              <a:pathLst>
                <a:path h="3282950" w="4086685">
                  <a:moveTo>
                    <a:pt x="0" y="0"/>
                  </a:moveTo>
                  <a:lnTo>
                    <a:pt x="3152359" y="0"/>
                  </a:lnTo>
                  <a:cubicBezTo>
                    <a:pt x="3667740" y="0"/>
                    <a:pt x="4086685" y="336550"/>
                    <a:pt x="4086685" y="750570"/>
                  </a:cubicBezTo>
                  <a:lnTo>
                    <a:pt x="4086685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579" t="0" r="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2196532"/>
            <a:ext cx="3284749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59"/>
              </a:lnSpc>
            </a:pPr>
            <a:r>
              <a:rPr lang="en-US" sz="3716">
                <a:solidFill>
                  <a:srgbClr val="242424"/>
                </a:solidFill>
                <a:latin typeface="Poppins Bold"/>
              </a:rPr>
              <a:t>¡Diferencias!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30399" y="3423026"/>
            <a:ext cx="3473579" cy="1681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2"/>
              </a:lnSpc>
            </a:pPr>
            <a:r>
              <a:rPr lang="en-US" sz="2409">
                <a:solidFill>
                  <a:srgbClr val="242424"/>
                </a:solidFill>
                <a:latin typeface="Poppins Light"/>
              </a:rPr>
              <a:t>Izquierda: </a:t>
            </a:r>
            <a:r>
              <a:rPr lang="en-US" sz="2409">
                <a:solidFill>
                  <a:srgbClr val="242424"/>
                </a:solidFill>
                <a:latin typeface="Poppins Light"/>
              </a:rPr>
              <a:t>portada del New York Times,</a:t>
            </a:r>
            <a:r>
              <a:rPr lang="en-US" sz="2409">
                <a:solidFill>
                  <a:srgbClr val="242424"/>
                </a:solidFill>
                <a:latin typeface="Poppins Light"/>
              </a:rPr>
              <a:t> 1851; derecha: website del New York Times, 2024.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29" id="29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129674" y="1633217"/>
            <a:ext cx="3930201" cy="6206626"/>
            <a:chOff x="0" y="0"/>
            <a:chExt cx="984023" cy="155398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84023" cy="1553982"/>
            </a:xfrm>
            <a:custGeom>
              <a:avLst/>
              <a:gdLst/>
              <a:ahLst/>
              <a:cxnLst/>
              <a:rect r="r" b="b" t="t" l="l"/>
              <a:pathLst>
                <a:path h="1553982" w="984023">
                  <a:moveTo>
                    <a:pt x="120161" y="0"/>
                  </a:moveTo>
                  <a:lnTo>
                    <a:pt x="863862" y="0"/>
                  </a:lnTo>
                  <a:cubicBezTo>
                    <a:pt x="930225" y="0"/>
                    <a:pt x="984023" y="53798"/>
                    <a:pt x="984023" y="120161"/>
                  </a:cubicBezTo>
                  <a:lnTo>
                    <a:pt x="984023" y="1433821"/>
                  </a:lnTo>
                  <a:cubicBezTo>
                    <a:pt x="984023" y="1500184"/>
                    <a:pt x="930225" y="1553982"/>
                    <a:pt x="863862" y="1553982"/>
                  </a:cubicBezTo>
                  <a:lnTo>
                    <a:pt x="120161" y="1553982"/>
                  </a:lnTo>
                  <a:cubicBezTo>
                    <a:pt x="53798" y="1553982"/>
                    <a:pt x="0" y="1500184"/>
                    <a:pt x="0" y="1433821"/>
                  </a:cubicBezTo>
                  <a:lnTo>
                    <a:pt x="0" y="120161"/>
                  </a:lnTo>
                  <a:cubicBezTo>
                    <a:pt x="0" y="53798"/>
                    <a:pt x="53798" y="0"/>
                    <a:pt x="120161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984023" cy="1611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349782" y="6502688"/>
            <a:ext cx="710093" cy="1337155"/>
            <a:chOff x="0" y="0"/>
            <a:chExt cx="187020" cy="35217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818814" y="1633217"/>
            <a:ext cx="1153681" cy="1310344"/>
            <a:chOff x="0" y="0"/>
            <a:chExt cx="303850" cy="3451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03850" cy="345111"/>
            </a:xfrm>
            <a:custGeom>
              <a:avLst/>
              <a:gdLst/>
              <a:ahLst/>
              <a:cxnLst/>
              <a:rect r="r" b="b" t="t" l="l"/>
              <a:pathLst>
                <a:path h="345111" w="303850">
                  <a:moveTo>
                    <a:pt x="0" y="0"/>
                  </a:moveTo>
                  <a:lnTo>
                    <a:pt x="303850" y="0"/>
                  </a:lnTo>
                  <a:lnTo>
                    <a:pt x="30385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30385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7034335" y="1824653"/>
            <a:ext cx="6792971" cy="9413221"/>
            <a:chOff x="0" y="0"/>
            <a:chExt cx="4734560" cy="65608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2"/>
              <a:stretch>
                <a:fillRect l="-228502" t="0" r="-13604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FFFCF7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6075523" y="2667874"/>
            <a:ext cx="192291" cy="192291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38" id="38"/>
          <p:cNvSpPr/>
          <p:nvPr/>
        </p:nvSpPr>
        <p:spPr>
          <a:xfrm flipH="true">
            <a:off x="16171668" y="6203933"/>
            <a:ext cx="0" cy="2270537"/>
          </a:xfrm>
          <a:prstGeom prst="line">
            <a:avLst/>
          </a:prstGeom>
          <a:ln cap="flat" w="19050">
            <a:solidFill>
              <a:srgbClr val="24242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9" id="39"/>
          <p:cNvGrpSpPr/>
          <p:nvPr/>
        </p:nvGrpSpPr>
        <p:grpSpPr>
          <a:xfrm rot="0">
            <a:off x="1099763" y="8254491"/>
            <a:ext cx="3513832" cy="439959"/>
            <a:chOff x="0" y="0"/>
            <a:chExt cx="925454" cy="115874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25454" cy="115874"/>
            </a:xfrm>
            <a:custGeom>
              <a:avLst/>
              <a:gdLst/>
              <a:ahLst/>
              <a:cxnLst/>
              <a:rect r="r" b="b" t="t" l="l"/>
              <a:pathLst>
                <a:path h="115874" w="925454">
                  <a:moveTo>
                    <a:pt x="0" y="0"/>
                  </a:moveTo>
                  <a:lnTo>
                    <a:pt x="925454" y="0"/>
                  </a:lnTo>
                  <a:lnTo>
                    <a:pt x="925454" y="115874"/>
                  </a:lnTo>
                  <a:lnTo>
                    <a:pt x="0" y="115874"/>
                  </a:lnTo>
                  <a:close/>
                </a:path>
              </a:pathLst>
            </a:custGeom>
            <a:solidFill>
              <a:srgbClr val="CAF1D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57150"/>
              <a:ext cx="925454" cy="173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1028700" y="1925820"/>
            <a:ext cx="5369522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242424"/>
                </a:solidFill>
                <a:latin typeface="Poppins Bold"/>
              </a:rPr>
              <a:t>Videoartículo y videoabstract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99763" y="4911457"/>
            <a:ext cx="5369522" cy="119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242424"/>
                </a:solidFill>
                <a:latin typeface="Poppins Light"/>
              </a:rPr>
              <a:t>Se usan como complemento del artículo y en algunas revistas como reemplazo al artículo mismo.</a:t>
            </a:r>
            <a:r>
              <a:rPr lang="en-US" sz="2299">
                <a:solidFill>
                  <a:srgbClr val="242424"/>
                </a:solidFill>
                <a:latin typeface="Poppins Light"/>
              </a:rPr>
              <a:t>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287711" y="9494135"/>
            <a:ext cx="1449381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05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1028700" y="7394673"/>
            <a:ext cx="4441677" cy="439959"/>
            <a:chOff x="0" y="0"/>
            <a:chExt cx="1169824" cy="115874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169824" cy="115874"/>
            </a:xfrm>
            <a:custGeom>
              <a:avLst/>
              <a:gdLst/>
              <a:ahLst/>
              <a:cxnLst/>
              <a:rect r="r" b="b" t="t" l="l"/>
              <a:pathLst>
                <a:path h="115874" w="1169824">
                  <a:moveTo>
                    <a:pt x="0" y="0"/>
                  </a:moveTo>
                  <a:lnTo>
                    <a:pt x="1169824" y="0"/>
                  </a:lnTo>
                  <a:lnTo>
                    <a:pt x="1169824" y="115874"/>
                  </a:lnTo>
                  <a:lnTo>
                    <a:pt x="0" y="115874"/>
                  </a:lnTo>
                  <a:close/>
                </a:path>
              </a:pathLst>
            </a:custGeom>
            <a:solidFill>
              <a:srgbClr val="CAF1DF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57150"/>
              <a:ext cx="1169824" cy="173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1099763" y="6586587"/>
            <a:ext cx="5369522" cy="199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242424"/>
                </a:solidFill>
                <a:latin typeface="Poppins Light"/>
              </a:rPr>
              <a:t>Aceleran la circulación y la visibilidad. Son una potente herramienta de divulgación.</a:t>
            </a:r>
            <a:r>
              <a:rPr lang="en-US" sz="2299">
                <a:solidFill>
                  <a:srgbClr val="242424"/>
                </a:solidFill>
                <a:latin typeface="Poppins Light"/>
              </a:rPr>
              <a:t> También como estrategia de visibilidad de la marca.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874931" y="8737484"/>
            <a:ext cx="1551723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 Semi-Bold"/>
              </a:rPr>
              <a:t>Revista JoVe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2829925" y="677447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503932" y="1580877"/>
            <a:ext cx="2911397" cy="5605637"/>
            <a:chOff x="0" y="0"/>
            <a:chExt cx="779356" cy="150058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79356" cy="1500581"/>
            </a:xfrm>
            <a:custGeom>
              <a:avLst/>
              <a:gdLst/>
              <a:ahLst/>
              <a:cxnLst/>
              <a:rect r="r" b="b" t="t" l="l"/>
              <a:pathLst>
                <a:path h="1500581" w="779356">
                  <a:moveTo>
                    <a:pt x="162210" y="0"/>
                  </a:moveTo>
                  <a:lnTo>
                    <a:pt x="617146" y="0"/>
                  </a:lnTo>
                  <a:cubicBezTo>
                    <a:pt x="660167" y="0"/>
                    <a:pt x="701425" y="17090"/>
                    <a:pt x="731846" y="47510"/>
                  </a:cubicBezTo>
                  <a:cubicBezTo>
                    <a:pt x="762266" y="77930"/>
                    <a:pt x="779356" y="119189"/>
                    <a:pt x="779356" y="162210"/>
                  </a:cubicBezTo>
                  <a:lnTo>
                    <a:pt x="779356" y="1338371"/>
                  </a:lnTo>
                  <a:cubicBezTo>
                    <a:pt x="779356" y="1381392"/>
                    <a:pt x="762266" y="1422650"/>
                    <a:pt x="731846" y="1453071"/>
                  </a:cubicBezTo>
                  <a:cubicBezTo>
                    <a:pt x="701425" y="1483491"/>
                    <a:pt x="660167" y="1500581"/>
                    <a:pt x="617146" y="1500581"/>
                  </a:cubicBezTo>
                  <a:lnTo>
                    <a:pt x="162210" y="1500581"/>
                  </a:lnTo>
                  <a:cubicBezTo>
                    <a:pt x="119189" y="1500581"/>
                    <a:pt x="77930" y="1483491"/>
                    <a:pt x="47510" y="1453071"/>
                  </a:cubicBezTo>
                  <a:cubicBezTo>
                    <a:pt x="17090" y="1422650"/>
                    <a:pt x="0" y="1381392"/>
                    <a:pt x="0" y="1338371"/>
                  </a:cubicBezTo>
                  <a:lnTo>
                    <a:pt x="0" y="162210"/>
                  </a:lnTo>
                  <a:cubicBezTo>
                    <a:pt x="0" y="119189"/>
                    <a:pt x="17090" y="77930"/>
                    <a:pt x="47510" y="47510"/>
                  </a:cubicBezTo>
                  <a:cubicBezTo>
                    <a:pt x="77930" y="17090"/>
                    <a:pt x="119189" y="0"/>
                    <a:pt x="162210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779356" cy="155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751171" y="5168111"/>
            <a:ext cx="664158" cy="2018402"/>
            <a:chOff x="0" y="0"/>
            <a:chExt cx="187020" cy="56836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7020" cy="568363"/>
            </a:xfrm>
            <a:custGeom>
              <a:avLst/>
              <a:gdLst/>
              <a:ahLst/>
              <a:cxnLst/>
              <a:rect r="r" b="b" t="t" l="l"/>
              <a:pathLst>
                <a:path h="568363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568363"/>
                  </a:lnTo>
                  <a:lnTo>
                    <a:pt x="0" y="568363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87020" cy="6255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503932" y="1580877"/>
            <a:ext cx="1237216" cy="1225579"/>
            <a:chOff x="0" y="0"/>
            <a:chExt cx="348388" cy="3451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48388" cy="345111"/>
            </a:xfrm>
            <a:custGeom>
              <a:avLst/>
              <a:gdLst/>
              <a:ahLst/>
              <a:cxnLst/>
              <a:rect r="r" b="b" t="t" l="l"/>
              <a:pathLst>
                <a:path h="345111" w="348388">
                  <a:moveTo>
                    <a:pt x="0" y="0"/>
                  </a:moveTo>
                  <a:lnTo>
                    <a:pt x="348388" y="0"/>
                  </a:lnTo>
                  <a:lnTo>
                    <a:pt x="348388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348388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28700" y="1740561"/>
            <a:ext cx="5187544" cy="6659550"/>
            <a:chOff x="0" y="0"/>
            <a:chExt cx="1354248" cy="173852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354248" cy="1738526"/>
            </a:xfrm>
            <a:custGeom>
              <a:avLst/>
              <a:gdLst/>
              <a:ahLst/>
              <a:cxnLst/>
              <a:rect r="r" b="b" t="t" l="l"/>
              <a:pathLst>
                <a:path h="1738526" w="1354248">
                  <a:moveTo>
                    <a:pt x="74620" y="0"/>
                  </a:moveTo>
                  <a:lnTo>
                    <a:pt x="1279628" y="0"/>
                  </a:lnTo>
                  <a:cubicBezTo>
                    <a:pt x="1320839" y="0"/>
                    <a:pt x="1354248" y="33409"/>
                    <a:pt x="1354248" y="74620"/>
                  </a:cubicBezTo>
                  <a:lnTo>
                    <a:pt x="1354248" y="1663906"/>
                  </a:lnTo>
                  <a:cubicBezTo>
                    <a:pt x="1354248" y="1705118"/>
                    <a:pt x="1320839" y="1738526"/>
                    <a:pt x="1279628" y="1738526"/>
                  </a:cubicBezTo>
                  <a:lnTo>
                    <a:pt x="74620" y="1738526"/>
                  </a:lnTo>
                  <a:cubicBezTo>
                    <a:pt x="54830" y="1738526"/>
                    <a:pt x="35850" y="1730665"/>
                    <a:pt x="21856" y="1716670"/>
                  </a:cubicBezTo>
                  <a:cubicBezTo>
                    <a:pt x="7862" y="1702676"/>
                    <a:pt x="0" y="1683696"/>
                    <a:pt x="0" y="1663906"/>
                  </a:cubicBezTo>
                  <a:lnTo>
                    <a:pt x="0" y="74620"/>
                  </a:lnTo>
                  <a:cubicBezTo>
                    <a:pt x="0" y="33409"/>
                    <a:pt x="33409" y="0"/>
                    <a:pt x="7462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-9474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sp>
        <p:nvSpPr>
          <p:cNvPr name="TextBox 25" id="25"/>
          <p:cNvSpPr txBox="true"/>
          <p:nvPr/>
        </p:nvSpPr>
        <p:spPr>
          <a:xfrm rot="0">
            <a:off x="8267374" y="1523727"/>
            <a:ext cx="5987648" cy="322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42424"/>
                </a:solidFill>
                <a:latin typeface="Poppins Bold"/>
              </a:rPr>
              <a:t>Infografías y recursos gráficos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293005" y="5504398"/>
            <a:ext cx="7963635" cy="1682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 Light"/>
              </a:rPr>
              <a:t>Resumen el artículo en pocas palabras, para leer "de un vistazo". Complementan con imágenes y metatextos. Fragmentan la lectura. Potencian la circulación.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216244" y="8088891"/>
            <a:ext cx="2742526" cy="309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3"/>
              </a:lnSpc>
            </a:pPr>
            <a:r>
              <a:rPr lang="en-US" sz="1702">
                <a:solidFill>
                  <a:srgbClr val="242424"/>
                </a:solidFill>
                <a:latin typeface="Poppins"/>
              </a:rPr>
              <a:t>Revista Comunicar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06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6256640" y="3130316"/>
            <a:ext cx="392207" cy="392207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6721759" y="3130316"/>
            <a:ext cx="392207" cy="392207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99763" y="713021"/>
            <a:ext cx="153078" cy="153078"/>
          </a:xfrm>
          <a:custGeom>
            <a:avLst/>
            <a:gdLst/>
            <a:ahLst/>
            <a:cxnLst/>
            <a:rect r="r" b="b" t="t" l="l"/>
            <a:pathLst>
              <a:path h="153078" w="153078">
                <a:moveTo>
                  <a:pt x="0" y="0"/>
                </a:moveTo>
                <a:lnTo>
                  <a:pt x="153078" y="0"/>
                </a:lnTo>
                <a:lnTo>
                  <a:pt x="153078" y="153077"/>
                </a:lnTo>
                <a:lnTo>
                  <a:pt x="0" y="153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895672"/>
            <a:ext cx="5623374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>
                <a:solidFill>
                  <a:srgbClr val="242424"/>
                </a:solidFill>
                <a:latin typeface="Poppins Bold"/>
              </a:rPr>
              <a:t>El lenguaje web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664639" y="1898539"/>
            <a:ext cx="8500443" cy="5648880"/>
            <a:chOff x="0" y="0"/>
            <a:chExt cx="2420645" cy="160861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20645" cy="1608614"/>
            </a:xfrm>
            <a:custGeom>
              <a:avLst/>
              <a:gdLst/>
              <a:ahLst/>
              <a:cxnLst/>
              <a:rect r="r" b="b" t="t" l="l"/>
              <a:pathLst>
                <a:path h="1608614" w="2420645">
                  <a:moveTo>
                    <a:pt x="55557" y="0"/>
                  </a:moveTo>
                  <a:lnTo>
                    <a:pt x="2365089" y="0"/>
                  </a:lnTo>
                  <a:cubicBezTo>
                    <a:pt x="2379823" y="0"/>
                    <a:pt x="2393954" y="5853"/>
                    <a:pt x="2404373" y="16272"/>
                  </a:cubicBezTo>
                  <a:cubicBezTo>
                    <a:pt x="2414792" y="26691"/>
                    <a:pt x="2420645" y="40822"/>
                    <a:pt x="2420645" y="55557"/>
                  </a:cubicBezTo>
                  <a:lnTo>
                    <a:pt x="2420645" y="1553058"/>
                  </a:lnTo>
                  <a:cubicBezTo>
                    <a:pt x="2420645" y="1567792"/>
                    <a:pt x="2414792" y="1581923"/>
                    <a:pt x="2404373" y="1592342"/>
                  </a:cubicBezTo>
                  <a:cubicBezTo>
                    <a:pt x="2393954" y="1602761"/>
                    <a:pt x="2379823" y="1608614"/>
                    <a:pt x="2365089" y="1608614"/>
                  </a:cubicBezTo>
                  <a:lnTo>
                    <a:pt x="55557" y="1608614"/>
                  </a:lnTo>
                  <a:cubicBezTo>
                    <a:pt x="40822" y="1608614"/>
                    <a:pt x="26691" y="1602761"/>
                    <a:pt x="16272" y="1592342"/>
                  </a:cubicBezTo>
                  <a:cubicBezTo>
                    <a:pt x="5853" y="1581923"/>
                    <a:pt x="0" y="1567792"/>
                    <a:pt x="0" y="1553058"/>
                  </a:cubicBezTo>
                  <a:lnTo>
                    <a:pt x="0" y="55557"/>
                  </a:lnTo>
                  <a:cubicBezTo>
                    <a:pt x="0" y="40822"/>
                    <a:pt x="5853" y="26691"/>
                    <a:pt x="16272" y="16272"/>
                  </a:cubicBezTo>
                  <a:cubicBezTo>
                    <a:pt x="26691" y="5853"/>
                    <a:pt x="40822" y="0"/>
                    <a:pt x="55557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2420645" cy="1665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420907" y="6152152"/>
            <a:ext cx="517896" cy="975234"/>
            <a:chOff x="0" y="0"/>
            <a:chExt cx="187020" cy="35217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7020" cy="352172"/>
            </a:xfrm>
            <a:custGeom>
              <a:avLst/>
              <a:gdLst/>
              <a:ahLst/>
              <a:cxnLst/>
              <a:rect r="r" b="b" t="t" l="l"/>
              <a:pathLst>
                <a:path h="352172" w="187020">
                  <a:moveTo>
                    <a:pt x="0" y="0"/>
                  </a:moveTo>
                  <a:lnTo>
                    <a:pt x="187020" y="0"/>
                  </a:lnTo>
                  <a:lnTo>
                    <a:pt x="187020" y="352172"/>
                  </a:lnTo>
                  <a:lnTo>
                    <a:pt x="0" y="352172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87020" cy="40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798011" y="2441535"/>
            <a:ext cx="1674172" cy="955680"/>
            <a:chOff x="0" y="0"/>
            <a:chExt cx="604570" cy="34511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04570" cy="345111"/>
            </a:xfrm>
            <a:custGeom>
              <a:avLst/>
              <a:gdLst/>
              <a:ahLst/>
              <a:cxnLst/>
              <a:rect r="r" b="b" t="t" l="l"/>
              <a:pathLst>
                <a:path h="345111" w="604570">
                  <a:moveTo>
                    <a:pt x="0" y="0"/>
                  </a:moveTo>
                  <a:lnTo>
                    <a:pt x="604570" y="0"/>
                  </a:lnTo>
                  <a:lnTo>
                    <a:pt x="60457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60457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960353" y="2127344"/>
            <a:ext cx="9153614" cy="6141339"/>
            <a:chOff x="0" y="0"/>
            <a:chExt cx="2591259" cy="173852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91259" cy="1738526"/>
            </a:xfrm>
            <a:custGeom>
              <a:avLst/>
              <a:gdLst/>
              <a:ahLst/>
              <a:cxnLst/>
              <a:rect r="r" b="b" t="t" l="l"/>
              <a:pathLst>
                <a:path h="1738526" w="2591259">
                  <a:moveTo>
                    <a:pt x="42289" y="0"/>
                  </a:moveTo>
                  <a:lnTo>
                    <a:pt x="2548970" y="0"/>
                  </a:lnTo>
                  <a:cubicBezTo>
                    <a:pt x="2560186" y="0"/>
                    <a:pt x="2570942" y="4455"/>
                    <a:pt x="2578873" y="12386"/>
                  </a:cubicBezTo>
                  <a:cubicBezTo>
                    <a:pt x="2586804" y="20317"/>
                    <a:pt x="2591259" y="31073"/>
                    <a:pt x="2591259" y="42289"/>
                  </a:cubicBezTo>
                  <a:lnTo>
                    <a:pt x="2591259" y="1696237"/>
                  </a:lnTo>
                  <a:cubicBezTo>
                    <a:pt x="2591259" y="1707453"/>
                    <a:pt x="2586804" y="1718209"/>
                    <a:pt x="2578873" y="1726140"/>
                  </a:cubicBezTo>
                  <a:cubicBezTo>
                    <a:pt x="2570942" y="1734071"/>
                    <a:pt x="2560186" y="1738526"/>
                    <a:pt x="2548970" y="1738526"/>
                  </a:cubicBezTo>
                  <a:lnTo>
                    <a:pt x="42289" y="1738526"/>
                  </a:lnTo>
                  <a:cubicBezTo>
                    <a:pt x="31073" y="1738526"/>
                    <a:pt x="20317" y="1734071"/>
                    <a:pt x="12386" y="1726140"/>
                  </a:cubicBezTo>
                  <a:cubicBezTo>
                    <a:pt x="4455" y="1718209"/>
                    <a:pt x="0" y="1707453"/>
                    <a:pt x="0" y="1696237"/>
                  </a:cubicBezTo>
                  <a:lnTo>
                    <a:pt x="0" y="42289"/>
                  </a:lnTo>
                  <a:cubicBezTo>
                    <a:pt x="0" y="31073"/>
                    <a:pt x="4455" y="20317"/>
                    <a:pt x="12386" y="12386"/>
                  </a:cubicBezTo>
                  <a:cubicBezTo>
                    <a:pt x="20317" y="4455"/>
                    <a:pt x="31073" y="0"/>
                    <a:pt x="42289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25701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28700" y="2723271"/>
            <a:ext cx="392207" cy="39220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93820" y="2723271"/>
            <a:ext cx="392207" cy="39220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5400000">
            <a:off x="6377924" y="4071274"/>
            <a:ext cx="643548" cy="643548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5400000">
            <a:off x="6562346" y="4312186"/>
            <a:ext cx="325288" cy="161723"/>
            <a:chOff x="0" y="0"/>
            <a:chExt cx="812800" cy="40409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39621" y="0"/>
              <a:ext cx="733558" cy="381605"/>
            </a:xfrm>
            <a:custGeom>
              <a:avLst/>
              <a:gdLst/>
              <a:ahLst/>
              <a:cxnLst/>
              <a:rect r="r" b="b" t="t" l="l"/>
              <a:pathLst>
                <a:path h="381605" w="733558">
                  <a:moveTo>
                    <a:pt x="417410" y="353755"/>
                  </a:moveTo>
                  <a:lnTo>
                    <a:pt x="722548" y="50344"/>
                  </a:lnTo>
                  <a:cubicBezTo>
                    <a:pt x="731007" y="41933"/>
                    <a:pt x="733558" y="29250"/>
                    <a:pt x="729008" y="18223"/>
                  </a:cubicBezTo>
                  <a:cubicBezTo>
                    <a:pt x="724459" y="7195"/>
                    <a:pt x="713708" y="0"/>
                    <a:pt x="701778" y="0"/>
                  </a:cubicBezTo>
                  <a:lnTo>
                    <a:pt x="31780" y="0"/>
                  </a:lnTo>
                  <a:cubicBezTo>
                    <a:pt x="19850" y="0"/>
                    <a:pt x="9099" y="7195"/>
                    <a:pt x="4549" y="18223"/>
                  </a:cubicBezTo>
                  <a:cubicBezTo>
                    <a:pt x="0" y="29250"/>
                    <a:pt x="2551" y="41933"/>
                    <a:pt x="11010" y="50344"/>
                  </a:cubicBezTo>
                  <a:lnTo>
                    <a:pt x="316148" y="353755"/>
                  </a:lnTo>
                  <a:cubicBezTo>
                    <a:pt x="344157" y="381605"/>
                    <a:pt x="389401" y="381605"/>
                    <a:pt x="417410" y="353755"/>
                  </a:cubicBez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127000" y="-28286"/>
              <a:ext cx="558800" cy="244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3840387" y="7127385"/>
            <a:ext cx="1763090" cy="494080"/>
            <a:chOff x="0" y="0"/>
            <a:chExt cx="464353" cy="13012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64353" cy="130128"/>
            </a:xfrm>
            <a:custGeom>
              <a:avLst/>
              <a:gdLst/>
              <a:ahLst/>
              <a:cxnLst/>
              <a:rect r="r" b="b" t="t" l="l"/>
              <a:pathLst>
                <a:path h="130128" w="464353">
                  <a:moveTo>
                    <a:pt x="0" y="0"/>
                  </a:moveTo>
                  <a:lnTo>
                    <a:pt x="464353" y="0"/>
                  </a:lnTo>
                  <a:lnTo>
                    <a:pt x="464353" y="130128"/>
                  </a:lnTo>
                  <a:lnTo>
                    <a:pt x="0" y="130128"/>
                  </a:lnTo>
                  <a:close/>
                </a:path>
              </a:pathLst>
            </a:custGeom>
            <a:solidFill>
              <a:srgbClr val="CAF1D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57150"/>
              <a:ext cx="464353" cy="1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1056485" y="5406859"/>
            <a:ext cx="5567803" cy="238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242424"/>
                </a:solidFill>
                <a:latin typeface="Poppins Light"/>
              </a:rPr>
              <a:t>Hiperlinks, lenguaje xml, formatos html... convierten al artículo "tradicional" en un artículo "navegable".</a:t>
            </a:r>
            <a:r>
              <a:rPr lang="en-US" sz="2399">
                <a:solidFill>
                  <a:srgbClr val="242424"/>
                </a:solidFill>
                <a:latin typeface="Poppins Light"/>
              </a:rPr>
              <a:t> La estructura deja de ser lineal para ser rizomática.</a:t>
            </a:r>
          </a:p>
          <a:p>
            <a:pPr algn="l">
              <a:lnSpc>
                <a:spcPts val="2240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07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LIMA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441571" y="1872391"/>
            <a:ext cx="2792763" cy="4410368"/>
            <a:chOff x="0" y="0"/>
            <a:chExt cx="984023" cy="155398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84023" cy="1553982"/>
            </a:xfrm>
            <a:custGeom>
              <a:avLst/>
              <a:gdLst/>
              <a:ahLst/>
              <a:cxnLst/>
              <a:rect r="r" b="b" t="t" l="l"/>
              <a:pathLst>
                <a:path h="1553982" w="984023">
                  <a:moveTo>
                    <a:pt x="169100" y="0"/>
                  </a:moveTo>
                  <a:lnTo>
                    <a:pt x="814923" y="0"/>
                  </a:lnTo>
                  <a:cubicBezTo>
                    <a:pt x="859771" y="0"/>
                    <a:pt x="902782" y="17816"/>
                    <a:pt x="934495" y="49528"/>
                  </a:cubicBezTo>
                  <a:cubicBezTo>
                    <a:pt x="966207" y="81241"/>
                    <a:pt x="984023" y="124252"/>
                    <a:pt x="984023" y="169100"/>
                  </a:cubicBezTo>
                  <a:lnTo>
                    <a:pt x="984023" y="1384882"/>
                  </a:lnTo>
                  <a:cubicBezTo>
                    <a:pt x="984023" y="1478273"/>
                    <a:pt x="908314" y="1553982"/>
                    <a:pt x="814923" y="1553982"/>
                  </a:cubicBezTo>
                  <a:lnTo>
                    <a:pt x="169100" y="1553982"/>
                  </a:lnTo>
                  <a:cubicBezTo>
                    <a:pt x="75709" y="1553982"/>
                    <a:pt x="0" y="1478273"/>
                    <a:pt x="0" y="1384882"/>
                  </a:cubicBezTo>
                  <a:lnTo>
                    <a:pt x="0" y="169100"/>
                  </a:lnTo>
                  <a:cubicBezTo>
                    <a:pt x="0" y="75709"/>
                    <a:pt x="75709" y="0"/>
                    <a:pt x="169100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984023" cy="1611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923677" y="6350070"/>
            <a:ext cx="1995282" cy="1400381"/>
            <a:chOff x="0" y="0"/>
            <a:chExt cx="984023" cy="6906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84023" cy="690633"/>
            </a:xfrm>
            <a:custGeom>
              <a:avLst/>
              <a:gdLst/>
              <a:ahLst/>
              <a:cxnLst/>
              <a:rect r="r" b="b" t="t" l="l"/>
              <a:pathLst>
                <a:path h="690633" w="984023">
                  <a:moveTo>
                    <a:pt x="236687" y="0"/>
                  </a:moveTo>
                  <a:lnTo>
                    <a:pt x="747336" y="0"/>
                  </a:lnTo>
                  <a:cubicBezTo>
                    <a:pt x="810109" y="0"/>
                    <a:pt x="870312" y="24937"/>
                    <a:pt x="914699" y="69324"/>
                  </a:cubicBezTo>
                  <a:cubicBezTo>
                    <a:pt x="959087" y="113711"/>
                    <a:pt x="984023" y="173914"/>
                    <a:pt x="984023" y="236687"/>
                  </a:cubicBezTo>
                  <a:lnTo>
                    <a:pt x="984023" y="453946"/>
                  </a:lnTo>
                  <a:cubicBezTo>
                    <a:pt x="984023" y="516719"/>
                    <a:pt x="959087" y="576921"/>
                    <a:pt x="914699" y="621309"/>
                  </a:cubicBezTo>
                  <a:cubicBezTo>
                    <a:pt x="870312" y="665696"/>
                    <a:pt x="810109" y="690633"/>
                    <a:pt x="747336" y="690633"/>
                  </a:cubicBezTo>
                  <a:lnTo>
                    <a:pt x="236687" y="690633"/>
                  </a:lnTo>
                  <a:cubicBezTo>
                    <a:pt x="173914" y="690633"/>
                    <a:pt x="113711" y="665696"/>
                    <a:pt x="69324" y="621309"/>
                  </a:cubicBezTo>
                  <a:cubicBezTo>
                    <a:pt x="24937" y="576921"/>
                    <a:pt x="0" y="516719"/>
                    <a:pt x="0" y="453946"/>
                  </a:cubicBezTo>
                  <a:lnTo>
                    <a:pt x="0" y="236687"/>
                  </a:lnTo>
                  <a:cubicBezTo>
                    <a:pt x="0" y="173914"/>
                    <a:pt x="24937" y="113711"/>
                    <a:pt x="69324" y="69324"/>
                  </a:cubicBezTo>
                  <a:cubicBezTo>
                    <a:pt x="113711" y="24937"/>
                    <a:pt x="173914" y="0"/>
                    <a:pt x="236687" y="0"/>
                  </a:cubicBezTo>
                  <a:close/>
                </a:path>
              </a:pathLst>
            </a:custGeom>
            <a:solidFill>
              <a:srgbClr val="D9D9F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984023" cy="7477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220677" y="1872391"/>
            <a:ext cx="819794" cy="931118"/>
            <a:chOff x="0" y="0"/>
            <a:chExt cx="303850" cy="3451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03850" cy="345111"/>
            </a:xfrm>
            <a:custGeom>
              <a:avLst/>
              <a:gdLst/>
              <a:ahLst/>
              <a:cxnLst/>
              <a:rect r="r" b="b" t="t" l="l"/>
              <a:pathLst>
                <a:path h="345111" w="303850">
                  <a:moveTo>
                    <a:pt x="0" y="0"/>
                  </a:moveTo>
                  <a:lnTo>
                    <a:pt x="303850" y="0"/>
                  </a:lnTo>
                  <a:lnTo>
                    <a:pt x="30385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30385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3038559" y="2097154"/>
            <a:ext cx="7949830" cy="5486031"/>
            <a:chOff x="0" y="0"/>
            <a:chExt cx="3778268" cy="260731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778268" cy="2607313"/>
            </a:xfrm>
            <a:custGeom>
              <a:avLst/>
              <a:gdLst/>
              <a:ahLst/>
              <a:cxnLst/>
              <a:rect r="r" b="b" t="t" l="l"/>
              <a:pathLst>
                <a:path h="2607313" w="3778268">
                  <a:moveTo>
                    <a:pt x="51614" y="0"/>
                  </a:moveTo>
                  <a:lnTo>
                    <a:pt x="3726654" y="0"/>
                  </a:lnTo>
                  <a:cubicBezTo>
                    <a:pt x="3740343" y="0"/>
                    <a:pt x="3753471" y="5438"/>
                    <a:pt x="3763151" y="15117"/>
                  </a:cubicBezTo>
                  <a:cubicBezTo>
                    <a:pt x="3772830" y="24797"/>
                    <a:pt x="3778268" y="37925"/>
                    <a:pt x="3778268" y="51614"/>
                  </a:cubicBezTo>
                  <a:lnTo>
                    <a:pt x="3778268" y="2555699"/>
                  </a:lnTo>
                  <a:cubicBezTo>
                    <a:pt x="3778268" y="2584205"/>
                    <a:pt x="3755160" y="2607313"/>
                    <a:pt x="3726654" y="2607313"/>
                  </a:cubicBezTo>
                  <a:lnTo>
                    <a:pt x="51614" y="2607313"/>
                  </a:lnTo>
                  <a:cubicBezTo>
                    <a:pt x="23108" y="2607313"/>
                    <a:pt x="0" y="2584205"/>
                    <a:pt x="0" y="2555699"/>
                  </a:cubicBezTo>
                  <a:lnTo>
                    <a:pt x="0" y="51614"/>
                  </a:lnTo>
                  <a:cubicBezTo>
                    <a:pt x="0" y="23108"/>
                    <a:pt x="23108" y="0"/>
                    <a:pt x="51614" y="0"/>
                  </a:cubicBezTo>
                  <a:close/>
                </a:path>
              </a:pathLst>
            </a:custGeom>
            <a:blipFill>
              <a:blip r:embed="rId2"/>
              <a:stretch>
                <a:fillRect l="-3707" t="0" r="-3707" b="0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0511421" y="6350070"/>
            <a:ext cx="819794" cy="931118"/>
            <a:chOff x="0" y="0"/>
            <a:chExt cx="303850" cy="34511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03850" cy="345111"/>
            </a:xfrm>
            <a:custGeom>
              <a:avLst/>
              <a:gdLst/>
              <a:ahLst/>
              <a:cxnLst/>
              <a:rect r="r" b="b" t="t" l="l"/>
              <a:pathLst>
                <a:path h="345111" w="303850">
                  <a:moveTo>
                    <a:pt x="0" y="0"/>
                  </a:moveTo>
                  <a:lnTo>
                    <a:pt x="303850" y="0"/>
                  </a:lnTo>
                  <a:lnTo>
                    <a:pt x="303850" y="345111"/>
                  </a:lnTo>
                  <a:lnTo>
                    <a:pt x="0" y="345111"/>
                  </a:ln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57150"/>
              <a:ext cx="303850" cy="402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0238025" y="6518911"/>
            <a:ext cx="1500728" cy="1420632"/>
            <a:chOff x="0" y="0"/>
            <a:chExt cx="1545917" cy="146340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545917" cy="1463409"/>
            </a:xfrm>
            <a:custGeom>
              <a:avLst/>
              <a:gdLst/>
              <a:ahLst/>
              <a:cxnLst/>
              <a:rect r="r" b="b" t="t" l="l"/>
              <a:pathLst>
                <a:path h="1463409" w="1545917">
                  <a:moveTo>
                    <a:pt x="216669" y="0"/>
                  </a:moveTo>
                  <a:lnTo>
                    <a:pt x="1329248" y="0"/>
                  </a:lnTo>
                  <a:cubicBezTo>
                    <a:pt x="1386712" y="0"/>
                    <a:pt x="1441823" y="22828"/>
                    <a:pt x="1482456" y="63461"/>
                  </a:cubicBezTo>
                  <a:cubicBezTo>
                    <a:pt x="1523089" y="104094"/>
                    <a:pt x="1545917" y="159205"/>
                    <a:pt x="1545917" y="216669"/>
                  </a:cubicBezTo>
                  <a:lnTo>
                    <a:pt x="1545917" y="1246741"/>
                  </a:lnTo>
                  <a:cubicBezTo>
                    <a:pt x="1545917" y="1366403"/>
                    <a:pt x="1448911" y="1463409"/>
                    <a:pt x="1329248" y="1463409"/>
                  </a:cubicBezTo>
                  <a:lnTo>
                    <a:pt x="216669" y="1463409"/>
                  </a:lnTo>
                  <a:cubicBezTo>
                    <a:pt x="97006" y="1463409"/>
                    <a:pt x="0" y="1366403"/>
                    <a:pt x="0" y="1246741"/>
                  </a:cubicBezTo>
                  <a:lnTo>
                    <a:pt x="0" y="216669"/>
                  </a:lnTo>
                  <a:cubicBezTo>
                    <a:pt x="0" y="97006"/>
                    <a:pt x="97006" y="0"/>
                    <a:pt x="216669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819" r="0" b="-2819"/>
              </a:stretch>
            </a:blipFill>
            <a:ln w="9525" cap="rnd">
              <a:solidFill>
                <a:srgbClr val="242424"/>
              </a:solidFill>
              <a:prstDash val="solid"/>
              <a:round/>
            </a:ln>
          </p:spPr>
        </p:sp>
      </p:grpSp>
      <p:grpSp>
        <p:nvGrpSpPr>
          <p:cNvPr name="Group 30" id="30"/>
          <p:cNvGrpSpPr/>
          <p:nvPr/>
        </p:nvGrpSpPr>
        <p:grpSpPr>
          <a:xfrm rot="-5400000">
            <a:off x="-1169109" y="4166380"/>
            <a:ext cx="5550913" cy="1375544"/>
            <a:chOff x="0" y="0"/>
            <a:chExt cx="1863697" cy="46183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863697" cy="461833"/>
            </a:xfrm>
            <a:custGeom>
              <a:avLst/>
              <a:gdLst/>
              <a:ahLst/>
              <a:cxnLst/>
              <a:rect r="r" b="b" t="t" l="l"/>
              <a:pathLst>
                <a:path h="461833" w="1863697">
                  <a:moveTo>
                    <a:pt x="68341" y="0"/>
                  </a:moveTo>
                  <a:lnTo>
                    <a:pt x="1795356" y="0"/>
                  </a:lnTo>
                  <a:cubicBezTo>
                    <a:pt x="1813481" y="0"/>
                    <a:pt x="1830864" y="7200"/>
                    <a:pt x="1843680" y="20017"/>
                  </a:cubicBezTo>
                  <a:cubicBezTo>
                    <a:pt x="1856496" y="32833"/>
                    <a:pt x="1863697" y="50216"/>
                    <a:pt x="1863697" y="68341"/>
                  </a:cubicBezTo>
                  <a:lnTo>
                    <a:pt x="1863697" y="393493"/>
                  </a:lnTo>
                  <a:cubicBezTo>
                    <a:pt x="1863697" y="431236"/>
                    <a:pt x="1833099" y="461833"/>
                    <a:pt x="1795356" y="461833"/>
                  </a:cubicBezTo>
                  <a:lnTo>
                    <a:pt x="68341" y="461833"/>
                  </a:lnTo>
                  <a:cubicBezTo>
                    <a:pt x="50216" y="461833"/>
                    <a:pt x="32833" y="454633"/>
                    <a:pt x="20017" y="441817"/>
                  </a:cubicBezTo>
                  <a:cubicBezTo>
                    <a:pt x="7200" y="429001"/>
                    <a:pt x="0" y="411618"/>
                    <a:pt x="0" y="393493"/>
                  </a:cubicBezTo>
                  <a:lnTo>
                    <a:pt x="0" y="68341"/>
                  </a:lnTo>
                  <a:cubicBezTo>
                    <a:pt x="0" y="30597"/>
                    <a:pt x="30597" y="0"/>
                    <a:pt x="68341" y="0"/>
                  </a:cubicBezTo>
                  <a:close/>
                </a:path>
              </a:pathLst>
            </a:custGeom>
            <a:solidFill>
              <a:srgbClr val="CAF1DF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57150"/>
              <a:ext cx="1863697" cy="518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263587" y="1944862"/>
            <a:ext cx="392207" cy="39220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2263587" y="5301349"/>
            <a:ext cx="392207" cy="392207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2589395" y="4077575"/>
            <a:ext cx="891408" cy="891408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FDE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2829734" y="4317914"/>
            <a:ext cx="410730" cy="410730"/>
            <a:chOff x="0" y="0"/>
            <a:chExt cx="547640" cy="547640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5400000">
              <a:off x="237659" y="0"/>
              <a:ext cx="72323" cy="547640"/>
              <a:chOff x="0" y="0"/>
              <a:chExt cx="28172" cy="213324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28172" cy="213324"/>
              </a:xfrm>
              <a:custGeom>
                <a:avLst/>
                <a:gdLst/>
                <a:ahLst/>
                <a:cxnLst/>
                <a:rect r="r" b="b" t="t" l="l"/>
                <a:pathLst>
                  <a:path h="213324" w="28172">
                    <a:moveTo>
                      <a:pt x="0" y="0"/>
                    </a:moveTo>
                    <a:lnTo>
                      <a:pt x="28172" y="0"/>
                    </a:lnTo>
                    <a:lnTo>
                      <a:pt x="28172" y="213324"/>
                    </a:lnTo>
                    <a:lnTo>
                      <a:pt x="0" y="213324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57150"/>
                <a:ext cx="28172" cy="2704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</p:grpSp>
      <p:sp>
        <p:nvSpPr>
          <p:cNvPr name="Freeform 49" id="49"/>
          <p:cNvSpPr/>
          <p:nvPr/>
        </p:nvSpPr>
        <p:spPr>
          <a:xfrm flipH="false" flipV="false" rot="0">
            <a:off x="3480803" y="7750451"/>
            <a:ext cx="412396" cy="412396"/>
          </a:xfrm>
          <a:custGeom>
            <a:avLst/>
            <a:gdLst/>
            <a:ahLst/>
            <a:cxnLst/>
            <a:rect r="r" b="b" t="t" l="l"/>
            <a:pathLst>
              <a:path h="412396" w="412396">
                <a:moveTo>
                  <a:pt x="0" y="0"/>
                </a:moveTo>
                <a:lnTo>
                  <a:pt x="412397" y="0"/>
                </a:lnTo>
                <a:lnTo>
                  <a:pt x="412397" y="412396"/>
                </a:lnTo>
                <a:lnTo>
                  <a:pt x="0" y="41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08</a:t>
            </a:r>
          </a:p>
        </p:txBody>
      </p:sp>
      <p:sp>
        <p:nvSpPr>
          <p:cNvPr name="TextBox 51" id="51"/>
          <p:cNvSpPr txBox="true"/>
          <p:nvPr/>
        </p:nvSpPr>
        <p:spPr>
          <a:xfrm rot="-5400000">
            <a:off x="-1498092" y="4531788"/>
            <a:ext cx="6170781" cy="644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9"/>
              </a:lnSpc>
            </a:pPr>
            <a:r>
              <a:rPr lang="en-US" sz="4016">
                <a:solidFill>
                  <a:srgbClr val="242424"/>
                </a:solidFill>
                <a:latin typeface="Poppins Bold"/>
              </a:rPr>
              <a:t>Corpus de análisis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987035" y="7731580"/>
            <a:ext cx="3016914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42424"/>
                </a:solidFill>
                <a:latin typeface="Poppins"/>
              </a:rPr>
              <a:t>www.revistas.unl.edu.ar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263587" y="2475967"/>
            <a:ext cx="339086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25 revistas activas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701424" y="646220"/>
            <a:ext cx="3341743" cy="25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242424"/>
                </a:solidFill>
                <a:latin typeface="Poppins Semi-Bold"/>
              </a:rPr>
              <a:t>CRECS, 2024 - AREQUIPA, PERÚ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263587" y="5819298"/>
            <a:ext cx="4734609" cy="1682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Doble responsabilidad editorial: facultades y/o grupos de investigación + Ediciones UNL</a:t>
            </a:r>
          </a:p>
        </p:txBody>
      </p:sp>
      <p:grpSp>
        <p:nvGrpSpPr>
          <p:cNvPr name="Group 56" id="56"/>
          <p:cNvGrpSpPr/>
          <p:nvPr/>
        </p:nvGrpSpPr>
        <p:grpSpPr>
          <a:xfrm rot="0">
            <a:off x="12263587" y="3411979"/>
            <a:ext cx="392207" cy="392207"/>
            <a:chOff x="0" y="0"/>
            <a:chExt cx="812800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58" id="5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59" id="59"/>
          <p:cNvSpPr txBox="true"/>
          <p:nvPr/>
        </p:nvSpPr>
        <p:spPr>
          <a:xfrm rot="0">
            <a:off x="12263587" y="3943084"/>
            <a:ext cx="4034202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+ Ciencias Sociales y Humanas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37092" y="530125"/>
            <a:ext cx="522208" cy="52220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6882426" y="703840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6882426" y="791229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6882426" y="878618"/>
            <a:ext cx="231541" cy="0"/>
          </a:xfrm>
          <a:prstGeom prst="line">
            <a:avLst/>
          </a:prstGeom>
          <a:ln cap="flat" w="19050">
            <a:solidFill>
              <a:srgbClr val="FFFCF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641958"/>
            <a:ext cx="295204" cy="2952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34514" y="9114889"/>
            <a:ext cx="17593814" cy="1583069"/>
            <a:chOff x="0" y="0"/>
            <a:chExt cx="4633762" cy="4169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33762" cy="416940"/>
            </a:xfrm>
            <a:custGeom>
              <a:avLst/>
              <a:gdLst/>
              <a:ahLst/>
              <a:cxnLst/>
              <a:rect r="r" b="b" t="t" l="l"/>
              <a:pathLst>
                <a:path h="416940" w="4633762">
                  <a:moveTo>
                    <a:pt x="14961" y="0"/>
                  </a:moveTo>
                  <a:lnTo>
                    <a:pt x="4618801" y="0"/>
                  </a:lnTo>
                  <a:cubicBezTo>
                    <a:pt x="4627063" y="0"/>
                    <a:pt x="4633762" y="6698"/>
                    <a:pt x="4633762" y="14961"/>
                  </a:cubicBezTo>
                  <a:lnTo>
                    <a:pt x="4633762" y="401979"/>
                  </a:lnTo>
                  <a:cubicBezTo>
                    <a:pt x="4633762" y="405947"/>
                    <a:pt x="4632185" y="409752"/>
                    <a:pt x="4629380" y="412558"/>
                  </a:cubicBezTo>
                  <a:cubicBezTo>
                    <a:pt x="4626574" y="415364"/>
                    <a:pt x="4622769" y="416940"/>
                    <a:pt x="4618801" y="416940"/>
                  </a:cubicBezTo>
                  <a:lnTo>
                    <a:pt x="14961" y="416940"/>
                  </a:lnTo>
                  <a:cubicBezTo>
                    <a:pt x="10993" y="416940"/>
                    <a:pt x="7188" y="415364"/>
                    <a:pt x="4382" y="412558"/>
                  </a:cubicBezTo>
                  <a:cubicBezTo>
                    <a:pt x="1576" y="409752"/>
                    <a:pt x="0" y="405947"/>
                    <a:pt x="0" y="401979"/>
                  </a:cubicBezTo>
                  <a:lnTo>
                    <a:pt x="0" y="14961"/>
                  </a:lnTo>
                  <a:cubicBezTo>
                    <a:pt x="0" y="10993"/>
                    <a:pt x="1576" y="7188"/>
                    <a:pt x="4382" y="4382"/>
                  </a:cubicBezTo>
                  <a:cubicBezTo>
                    <a:pt x="7188" y="1576"/>
                    <a:pt x="10993" y="0"/>
                    <a:pt x="14961" y="0"/>
                  </a:cubicBezTo>
                  <a:close/>
                </a:path>
              </a:pathLst>
            </a:custGeom>
            <a:solidFill>
              <a:srgbClr val="FFCFA1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633762" cy="474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531799" y="789560"/>
            <a:ext cx="8264294" cy="3709897"/>
            <a:chOff x="0" y="0"/>
            <a:chExt cx="1558256" cy="6995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58256" cy="699512"/>
            </a:xfrm>
            <a:custGeom>
              <a:avLst/>
              <a:gdLst/>
              <a:ahLst/>
              <a:cxnLst/>
              <a:rect r="r" b="b" t="t" l="l"/>
              <a:pathLst>
                <a:path h="699512" w="1558256">
                  <a:moveTo>
                    <a:pt x="46840" y="0"/>
                  </a:moveTo>
                  <a:lnTo>
                    <a:pt x="1511417" y="0"/>
                  </a:lnTo>
                  <a:cubicBezTo>
                    <a:pt x="1537285" y="0"/>
                    <a:pt x="1558256" y="20971"/>
                    <a:pt x="1558256" y="46840"/>
                  </a:cubicBezTo>
                  <a:lnTo>
                    <a:pt x="1558256" y="652672"/>
                  </a:lnTo>
                  <a:cubicBezTo>
                    <a:pt x="1558256" y="678541"/>
                    <a:pt x="1537285" y="699512"/>
                    <a:pt x="1511417" y="699512"/>
                  </a:cubicBezTo>
                  <a:lnTo>
                    <a:pt x="46840" y="699512"/>
                  </a:lnTo>
                  <a:cubicBezTo>
                    <a:pt x="20971" y="699512"/>
                    <a:pt x="0" y="678541"/>
                    <a:pt x="0" y="652672"/>
                  </a:cubicBezTo>
                  <a:lnTo>
                    <a:pt x="0" y="46840"/>
                  </a:lnTo>
                  <a:cubicBezTo>
                    <a:pt x="0" y="20971"/>
                    <a:pt x="20971" y="0"/>
                    <a:pt x="46840" y="0"/>
                  </a:cubicBezTo>
                  <a:close/>
                </a:path>
              </a:pathLst>
            </a:custGeom>
            <a:solidFill>
              <a:srgbClr val="FFFCF7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558256" cy="7566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763648" y="769348"/>
            <a:ext cx="8155865" cy="3750322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 rot="0">
            <a:off x="7559643" y="4976367"/>
            <a:ext cx="8326688" cy="3709897"/>
            <a:chOff x="0" y="0"/>
            <a:chExt cx="1570021" cy="69951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70021" cy="699512"/>
            </a:xfrm>
            <a:custGeom>
              <a:avLst/>
              <a:gdLst/>
              <a:ahLst/>
              <a:cxnLst/>
              <a:rect r="r" b="b" t="t" l="l"/>
              <a:pathLst>
                <a:path h="699512" w="1570021">
                  <a:moveTo>
                    <a:pt x="46489" y="0"/>
                  </a:moveTo>
                  <a:lnTo>
                    <a:pt x="1523532" y="0"/>
                  </a:lnTo>
                  <a:cubicBezTo>
                    <a:pt x="1535862" y="0"/>
                    <a:pt x="1547686" y="4898"/>
                    <a:pt x="1556404" y="13616"/>
                  </a:cubicBezTo>
                  <a:cubicBezTo>
                    <a:pt x="1565123" y="22334"/>
                    <a:pt x="1570021" y="34159"/>
                    <a:pt x="1570021" y="46489"/>
                  </a:cubicBezTo>
                  <a:lnTo>
                    <a:pt x="1570021" y="653023"/>
                  </a:lnTo>
                  <a:cubicBezTo>
                    <a:pt x="1570021" y="678698"/>
                    <a:pt x="1549207" y="699512"/>
                    <a:pt x="1523532" y="699512"/>
                  </a:cubicBezTo>
                  <a:lnTo>
                    <a:pt x="46489" y="699512"/>
                  </a:lnTo>
                  <a:cubicBezTo>
                    <a:pt x="20814" y="699512"/>
                    <a:pt x="0" y="678698"/>
                    <a:pt x="0" y="653023"/>
                  </a:cubicBezTo>
                  <a:lnTo>
                    <a:pt x="0" y="46489"/>
                  </a:lnTo>
                  <a:cubicBezTo>
                    <a:pt x="0" y="20814"/>
                    <a:pt x="20814" y="0"/>
                    <a:pt x="46489" y="0"/>
                  </a:cubicBezTo>
                  <a:close/>
                </a:path>
              </a:pathLst>
            </a:custGeom>
            <a:solidFill>
              <a:srgbClr val="FFFCF7"/>
            </a:solidFill>
            <a:ln w="9525" cap="rnd">
              <a:solidFill>
                <a:srgbClr val="242424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570021" cy="7566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97292" y="5507068"/>
            <a:ext cx="8010071" cy="3362779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 rot="0">
            <a:off x="10155033" y="6534023"/>
            <a:ext cx="165148" cy="165148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5858486" y="9494135"/>
            <a:ext cx="878606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242424"/>
                </a:solidFill>
                <a:latin typeface="Poppins"/>
              </a:rPr>
              <a:t>09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056534" y="2576858"/>
            <a:ext cx="3913164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83"/>
              </a:lnSpc>
            </a:pPr>
            <a:r>
              <a:rPr lang="en-US" sz="6319">
                <a:solidFill>
                  <a:srgbClr val="242424"/>
                </a:solidFill>
                <a:latin typeface="Poppins Bold"/>
              </a:rPr>
              <a:t>Uso del recurso digital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66974" y="1192216"/>
            <a:ext cx="5256338" cy="286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757">
                <a:solidFill>
                  <a:srgbClr val="242424"/>
                </a:solidFill>
                <a:latin typeface="Poppins Bold"/>
              </a:rPr>
              <a:t>¿La revista usa hiperlinks?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066974" y="5524997"/>
            <a:ext cx="5256338" cy="286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757">
                <a:solidFill>
                  <a:srgbClr val="242424"/>
                </a:solidFill>
                <a:latin typeface="Poppins Bold"/>
              </a:rPr>
              <a:t>¿La revista usa recursos multimediales?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443303" y="3901782"/>
            <a:ext cx="1039165" cy="165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5"/>
              </a:lnSpc>
            </a:pPr>
            <a:r>
              <a:rPr lang="en-US" sz="1054">
                <a:solidFill>
                  <a:srgbClr val="242424"/>
                </a:solidFill>
                <a:latin typeface="Poppins"/>
              </a:rPr>
              <a:t>En mail autor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618402" y="3901782"/>
            <a:ext cx="1039165" cy="321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5"/>
              </a:lnSpc>
            </a:pPr>
            <a:r>
              <a:rPr lang="en-US" sz="1054">
                <a:solidFill>
                  <a:srgbClr val="242424"/>
                </a:solidFill>
                <a:latin typeface="Poppins"/>
              </a:rPr>
              <a:t>Sitios externos (referencias)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790917" y="3933980"/>
            <a:ext cx="932070" cy="28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4"/>
              </a:lnSpc>
            </a:pPr>
            <a:r>
              <a:rPr lang="en-US" sz="945">
                <a:solidFill>
                  <a:srgbClr val="242424"/>
                </a:solidFill>
                <a:latin typeface="Poppins"/>
              </a:rPr>
              <a:t>Sitios externos (cuerpo)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221176" y="3953741"/>
            <a:ext cx="88707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900">
                <a:solidFill>
                  <a:srgbClr val="242424"/>
                </a:solidFill>
                <a:latin typeface="Poppins"/>
              </a:rPr>
              <a:t>Interno a tablas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186835" y="3977987"/>
            <a:ext cx="88707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900">
                <a:solidFill>
                  <a:srgbClr val="242424"/>
                </a:solidFill>
                <a:latin typeface="Poppins"/>
              </a:rPr>
              <a:t>Interno a referencias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474566" y="3977987"/>
            <a:ext cx="88707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900">
                <a:solidFill>
                  <a:srgbClr val="242424"/>
                </a:solidFill>
                <a:latin typeface="Poppins"/>
              </a:rPr>
              <a:t>Interno a notas de autor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718024" y="6268135"/>
            <a:ext cx="1039165" cy="199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6"/>
              </a:lnSpc>
            </a:pPr>
            <a:r>
              <a:rPr lang="en-US" sz="1288">
                <a:solidFill>
                  <a:srgbClr val="242424"/>
                </a:solidFill>
                <a:latin typeface="Poppins"/>
              </a:rPr>
              <a:t>Imágenes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047678" y="7260170"/>
            <a:ext cx="887071" cy="18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242424"/>
                </a:solidFill>
                <a:latin typeface="Poppins"/>
              </a:rPr>
              <a:t>Infografías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173931" y="5863776"/>
            <a:ext cx="887071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242424"/>
                </a:solidFill>
                <a:latin typeface="Poppins"/>
              </a:rPr>
              <a:t>Cuadros o tablas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12412626" y="7490335"/>
            <a:ext cx="157175" cy="157175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4538879" y="6277660"/>
            <a:ext cx="157175" cy="157175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0931588" y="7805311"/>
            <a:ext cx="932070" cy="170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6"/>
              </a:lnSpc>
            </a:pPr>
            <a:r>
              <a:rPr lang="en-US" sz="1155">
                <a:solidFill>
                  <a:srgbClr val="242424"/>
                </a:solidFill>
                <a:latin typeface="Poppins"/>
              </a:rPr>
              <a:t>Audio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674073" y="7847281"/>
            <a:ext cx="932070" cy="170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6"/>
              </a:lnSpc>
            </a:pPr>
            <a:r>
              <a:rPr lang="en-US" sz="1155">
                <a:solidFill>
                  <a:srgbClr val="242424"/>
                </a:solidFill>
                <a:latin typeface="Poppins"/>
              </a:rPr>
              <a:t>Video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3072535" y="7828231"/>
            <a:ext cx="1001371" cy="18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242424"/>
                </a:solidFill>
                <a:latin typeface="Poppins"/>
              </a:rPr>
              <a:t>Animaciones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9022188" y="8032534"/>
            <a:ext cx="165148" cy="165148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1277525" y="7990563"/>
            <a:ext cx="165148" cy="165148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3494633" y="8023590"/>
            <a:ext cx="157175" cy="157175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AutoShape 56" id="56"/>
          <p:cNvSpPr/>
          <p:nvPr/>
        </p:nvSpPr>
        <p:spPr>
          <a:xfrm flipV="true">
            <a:off x="1333429" y="2612892"/>
            <a:ext cx="0" cy="4984606"/>
          </a:xfrm>
          <a:prstGeom prst="line">
            <a:avLst/>
          </a:prstGeom>
          <a:ln cap="flat" w="19050">
            <a:solidFill>
              <a:srgbClr val="24242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7" id="57"/>
          <p:cNvGrpSpPr/>
          <p:nvPr/>
        </p:nvGrpSpPr>
        <p:grpSpPr>
          <a:xfrm rot="0">
            <a:off x="2075584" y="5891655"/>
            <a:ext cx="392207" cy="392207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A1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60" id="60"/>
          <p:cNvSpPr txBox="true"/>
          <p:nvPr/>
        </p:nvSpPr>
        <p:spPr>
          <a:xfrm rot="0">
            <a:off x="2718924" y="5859047"/>
            <a:ext cx="339086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escaso</a:t>
            </a:r>
          </a:p>
        </p:txBody>
      </p:sp>
      <p:grpSp>
        <p:nvGrpSpPr>
          <p:cNvPr name="Group 61" id="61"/>
          <p:cNvGrpSpPr/>
          <p:nvPr/>
        </p:nvGrpSpPr>
        <p:grpSpPr>
          <a:xfrm rot="0">
            <a:off x="2056534" y="7358772"/>
            <a:ext cx="392207" cy="392207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F1D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63" id="6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2690349" y="7301622"/>
            <a:ext cx="403420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no multimedial</a:t>
            </a:r>
          </a:p>
        </p:txBody>
      </p:sp>
      <p:grpSp>
        <p:nvGrpSpPr>
          <p:cNvPr name="Group 65" id="65"/>
          <p:cNvGrpSpPr/>
          <p:nvPr/>
        </p:nvGrpSpPr>
        <p:grpSpPr>
          <a:xfrm rot="0">
            <a:off x="2056534" y="6616598"/>
            <a:ext cx="392207" cy="392207"/>
            <a:chOff x="0" y="0"/>
            <a:chExt cx="8128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FF"/>
            </a:solidFill>
            <a:ln w="9525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67" id="6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68" id="68"/>
          <p:cNvSpPr txBox="true"/>
          <p:nvPr/>
        </p:nvSpPr>
        <p:spPr>
          <a:xfrm rot="0">
            <a:off x="2690349" y="6559448"/>
            <a:ext cx="4034202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42424"/>
                </a:solidFill>
                <a:latin typeface="Poppins"/>
              </a:rPr>
              <a:t>no interactivo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DAGD-1wOmGY</dc:identifier>
  <dcterms:modified xsi:type="dcterms:W3CDTF">2011-08-01T06:04:30Z</dcterms:modified>
  <cp:revision>1</cp:revision>
  <dc:title>ponencia CRECS</dc:title>
</cp:coreProperties>
</file>