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Bebas Neu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65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1" Type="http://schemas.openxmlformats.org/officeDocument/2006/relationships/font" Target="fonts/Bebas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77c43bf6f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77c43bf6f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77c43bf6fb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77c43bf6fb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73dc2f71e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773dc2f71e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73dc2f71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773dc2f71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73dc2f71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773dc2f71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73dc2f71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773dc2f71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73dc2f71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773dc2f71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7c43bf6f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77c43bf6f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77c43bf6f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77c43bf6f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7c43bf6f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77c43bf6f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8.jp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79.png"/><Relationship Id="rId5" Type="http://schemas.openxmlformats.org/officeDocument/2006/relationships/image" Target="../media/image76.png"/><Relationship Id="rId6" Type="http://schemas.openxmlformats.org/officeDocument/2006/relationships/image" Target="../media/image72.png"/><Relationship Id="rId7" Type="http://schemas.openxmlformats.org/officeDocument/2006/relationships/image" Target="../media/image69.png"/><Relationship Id="rId8" Type="http://schemas.openxmlformats.org/officeDocument/2006/relationships/image" Target="../media/image7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3.png"/><Relationship Id="rId6" Type="http://schemas.openxmlformats.org/officeDocument/2006/relationships/image" Target="../media/image9.png"/><Relationship Id="rId7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1" Type="http://schemas.openxmlformats.org/officeDocument/2006/relationships/image" Target="../media/image26.png"/><Relationship Id="rId10" Type="http://schemas.openxmlformats.org/officeDocument/2006/relationships/image" Target="../media/image21.jpg"/><Relationship Id="rId9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25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11" Type="http://schemas.openxmlformats.org/officeDocument/2006/relationships/image" Target="../media/image36.png"/><Relationship Id="rId10" Type="http://schemas.openxmlformats.org/officeDocument/2006/relationships/image" Target="../media/image19.png"/><Relationship Id="rId9" Type="http://schemas.openxmlformats.org/officeDocument/2006/relationships/image" Target="../media/image29.png"/><Relationship Id="rId5" Type="http://schemas.openxmlformats.org/officeDocument/2006/relationships/image" Target="../media/image18.png"/><Relationship Id="rId6" Type="http://schemas.openxmlformats.org/officeDocument/2006/relationships/image" Target="../media/image28.png"/><Relationship Id="rId7" Type="http://schemas.openxmlformats.org/officeDocument/2006/relationships/image" Target="../media/image20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40" Type="http://schemas.openxmlformats.org/officeDocument/2006/relationships/image" Target="../media/image64.png"/><Relationship Id="rId20" Type="http://schemas.openxmlformats.org/officeDocument/2006/relationships/image" Target="../media/image44.png"/><Relationship Id="rId42" Type="http://schemas.openxmlformats.org/officeDocument/2006/relationships/image" Target="../media/image65.jpg"/><Relationship Id="rId41" Type="http://schemas.openxmlformats.org/officeDocument/2006/relationships/image" Target="../media/image66.png"/><Relationship Id="rId22" Type="http://schemas.openxmlformats.org/officeDocument/2006/relationships/image" Target="../media/image48.png"/><Relationship Id="rId44" Type="http://schemas.openxmlformats.org/officeDocument/2006/relationships/image" Target="../media/image73.png"/><Relationship Id="rId21" Type="http://schemas.openxmlformats.org/officeDocument/2006/relationships/image" Target="../media/image38.png"/><Relationship Id="rId43" Type="http://schemas.openxmlformats.org/officeDocument/2006/relationships/image" Target="../media/image71.jpg"/><Relationship Id="rId24" Type="http://schemas.openxmlformats.org/officeDocument/2006/relationships/image" Target="../media/image51.png"/><Relationship Id="rId46" Type="http://schemas.openxmlformats.org/officeDocument/2006/relationships/image" Target="../media/image70.jpg"/><Relationship Id="rId23" Type="http://schemas.openxmlformats.org/officeDocument/2006/relationships/image" Target="../media/image41.png"/><Relationship Id="rId45" Type="http://schemas.openxmlformats.org/officeDocument/2006/relationships/image" Target="../media/image6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46.jpg"/><Relationship Id="rId26" Type="http://schemas.openxmlformats.org/officeDocument/2006/relationships/image" Target="../media/image56.jpg"/><Relationship Id="rId25" Type="http://schemas.openxmlformats.org/officeDocument/2006/relationships/image" Target="../media/image55.png"/><Relationship Id="rId28" Type="http://schemas.openxmlformats.org/officeDocument/2006/relationships/image" Target="../media/image52.jpg"/><Relationship Id="rId27" Type="http://schemas.openxmlformats.org/officeDocument/2006/relationships/image" Target="../media/image49.jpg"/><Relationship Id="rId5" Type="http://schemas.openxmlformats.org/officeDocument/2006/relationships/image" Target="../media/image34.jpg"/><Relationship Id="rId6" Type="http://schemas.openxmlformats.org/officeDocument/2006/relationships/image" Target="../media/image30.png"/><Relationship Id="rId29" Type="http://schemas.openxmlformats.org/officeDocument/2006/relationships/image" Target="../media/image68.jpg"/><Relationship Id="rId7" Type="http://schemas.openxmlformats.org/officeDocument/2006/relationships/image" Target="../media/image57.jpg"/><Relationship Id="rId8" Type="http://schemas.openxmlformats.org/officeDocument/2006/relationships/image" Target="../media/image35.jpg"/><Relationship Id="rId31" Type="http://schemas.openxmlformats.org/officeDocument/2006/relationships/image" Target="../media/image50.jpg"/><Relationship Id="rId30" Type="http://schemas.openxmlformats.org/officeDocument/2006/relationships/image" Target="../media/image74.png"/><Relationship Id="rId11" Type="http://schemas.openxmlformats.org/officeDocument/2006/relationships/image" Target="../media/image42.png"/><Relationship Id="rId33" Type="http://schemas.openxmlformats.org/officeDocument/2006/relationships/image" Target="../media/image60.jpg"/><Relationship Id="rId10" Type="http://schemas.openxmlformats.org/officeDocument/2006/relationships/image" Target="../media/image39.jpg"/><Relationship Id="rId32" Type="http://schemas.openxmlformats.org/officeDocument/2006/relationships/image" Target="../media/image53.jpg"/><Relationship Id="rId13" Type="http://schemas.openxmlformats.org/officeDocument/2006/relationships/image" Target="../media/image40.png"/><Relationship Id="rId35" Type="http://schemas.openxmlformats.org/officeDocument/2006/relationships/image" Target="../media/image54.png"/><Relationship Id="rId12" Type="http://schemas.openxmlformats.org/officeDocument/2006/relationships/image" Target="../media/image37.jpg"/><Relationship Id="rId34" Type="http://schemas.openxmlformats.org/officeDocument/2006/relationships/image" Target="../media/image61.png"/><Relationship Id="rId15" Type="http://schemas.openxmlformats.org/officeDocument/2006/relationships/image" Target="../media/image43.png"/><Relationship Id="rId37" Type="http://schemas.openxmlformats.org/officeDocument/2006/relationships/image" Target="../media/image58.png"/><Relationship Id="rId14" Type="http://schemas.openxmlformats.org/officeDocument/2006/relationships/image" Target="../media/image47.png"/><Relationship Id="rId36" Type="http://schemas.openxmlformats.org/officeDocument/2006/relationships/image" Target="../media/image62.jpg"/><Relationship Id="rId17" Type="http://schemas.openxmlformats.org/officeDocument/2006/relationships/image" Target="../media/image31.jpg"/><Relationship Id="rId39" Type="http://schemas.openxmlformats.org/officeDocument/2006/relationships/image" Target="../media/image63.png"/><Relationship Id="rId16" Type="http://schemas.openxmlformats.org/officeDocument/2006/relationships/image" Target="../media/image33.png"/><Relationship Id="rId38" Type="http://schemas.openxmlformats.org/officeDocument/2006/relationships/image" Target="../media/image59.png"/><Relationship Id="rId19" Type="http://schemas.openxmlformats.org/officeDocument/2006/relationships/image" Target="../media/image45.png"/><Relationship Id="rId1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v2_Mesa de trabajo 1 copia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43000" y="1742075"/>
            <a:ext cx="74580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EDICIÓN CIENTÍFICA CON TECNOLOGÍa INTELIGENTE</a:t>
            </a:r>
            <a:endParaRPr sz="42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Hacia procesos editoriales m</a:t>
            </a:r>
            <a:r>
              <a:rPr lang="es" sz="23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ás integrados y eficientes</a:t>
            </a:r>
            <a:endParaRPr sz="23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276975" y="4507350"/>
            <a:ext cx="55182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s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Santiago de Chile (Chile) – 09/10/2025</a:t>
            </a:r>
            <a:endParaRPr i="0" sz="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7425" y="4411247"/>
            <a:ext cx="1333200" cy="51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dibujo con letras&#10;&#10;Descripción generada automáticamente con confianza baja" id="58" name="Google Shape;5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5075" y="282575"/>
            <a:ext cx="2903424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2" title="v2_Mesa de trabajo 1 copi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2"/>
          <p:cNvSpPr txBox="1"/>
          <p:nvPr/>
        </p:nvSpPr>
        <p:spPr>
          <a:xfrm>
            <a:off x="422275" y="747975"/>
            <a:ext cx="6705600" cy="19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s" sz="31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La tecnología no reemplaza a los editores, los potencia. </a:t>
            </a:r>
            <a:endParaRPr b="1" i="1" sz="31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1" sz="6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21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Juntos, podemos hacer que la edición científica sea más eficiente, rigurosa y visible.</a:t>
            </a:r>
            <a:endParaRPr sz="21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Un dibujo con letras&#10;&#10;Descripción generada automáticamente con confianza baja" id="256" name="Google Shape;25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4096" y="4647634"/>
            <a:ext cx="762431" cy="25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2" title="13.png"/>
          <p:cNvPicPr preferRelativeResize="0"/>
          <p:nvPr/>
        </p:nvPicPr>
        <p:blipFill rotWithShape="1">
          <a:blip r:embed="rId6">
            <a:alphaModFix/>
          </a:blip>
          <a:srcRect b="34063" l="0" r="0" t="30710"/>
          <a:stretch/>
        </p:blipFill>
        <p:spPr>
          <a:xfrm>
            <a:off x="7363001" y="4629040"/>
            <a:ext cx="822021" cy="28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2" title="Adobe Express - file (2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79675" y="2352675"/>
            <a:ext cx="2590799" cy="259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3" title="v2_Mesa de trabajo 1 copia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dibujo con letras&#10;&#10;Descripción generada automáticamente con confianza baja" id="264" name="Google Shape;26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3363" y="1044450"/>
            <a:ext cx="4037276" cy="13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3"/>
          <p:cNvSpPr txBox="1"/>
          <p:nvPr/>
        </p:nvSpPr>
        <p:spPr>
          <a:xfrm>
            <a:off x="3481313" y="2402075"/>
            <a:ext cx="2838600" cy="1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comercial@xercode.es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https://xercode.com/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6" name="Google Shape;266;p23" title="9564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5722" y="2511275"/>
            <a:ext cx="295599" cy="29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3" title="8522275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5722" y="2949231"/>
            <a:ext cx="295599" cy="29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3" title="87390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00856" y="3441823"/>
            <a:ext cx="365894" cy="36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3" title="665212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74100" y="3430025"/>
            <a:ext cx="389500" cy="38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3" title="hjgyhg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04019" y="3441828"/>
            <a:ext cx="365895" cy="36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625601" y="727612"/>
            <a:ext cx="4973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6"/>
              <a:buFont typeface="Arial"/>
              <a:buNone/>
            </a:pPr>
            <a:r>
              <a:rPr i="0" lang="es" sz="2715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1. El reto actual en la edición científica </a:t>
            </a:r>
            <a:endParaRPr i="0" sz="2715" u="none" cap="none" strike="noStrike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956347" y="1621200"/>
            <a:ext cx="5488200" cy="25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Más manuscritos,</a:t>
            </a:r>
            <a:r>
              <a:rPr b="0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mismos recursos.</a:t>
            </a:r>
            <a:endParaRPr b="0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Procesos dispersos </a:t>
            </a:r>
            <a:r>
              <a:rPr b="0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entre plataformas, correos y tareas manuales.</a:t>
            </a:r>
            <a:endParaRPr b="0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Limitaciones de</a:t>
            </a:r>
            <a:r>
              <a:rPr b="1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tiempo</a:t>
            </a:r>
            <a:r>
              <a:rPr b="0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en los equipos editoriales.</a:t>
            </a:r>
            <a:endParaRPr b="0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Exigencia por</a:t>
            </a:r>
            <a:r>
              <a:rPr b="1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visibilidad </a:t>
            </a:r>
            <a:r>
              <a:rPr b="0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b="1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impacto.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Cumplir con </a:t>
            </a:r>
            <a:r>
              <a:rPr b="1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estándares internacionales.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5" name="Google Shape;65;p14" title="Sin título-2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600" y="1621202"/>
            <a:ext cx="25455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Sin título-2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600" y="2188352"/>
            <a:ext cx="25455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Sin título-2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600" y="2868327"/>
            <a:ext cx="25455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title="Sin título-2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600" y="3347827"/>
            <a:ext cx="25455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title="Sin título-2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600" y="3827327"/>
            <a:ext cx="25455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title="13.png"/>
          <p:cNvPicPr preferRelativeResize="0"/>
          <p:nvPr/>
        </p:nvPicPr>
        <p:blipFill rotWithShape="1">
          <a:blip r:embed="rId4">
            <a:alphaModFix/>
          </a:blip>
          <a:srcRect b="34063" l="0" r="0" t="30710"/>
          <a:stretch/>
        </p:blipFill>
        <p:spPr>
          <a:xfrm>
            <a:off x="7363001" y="4629040"/>
            <a:ext cx="822021" cy="287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dibujo con letras&#10;&#10;Descripción generada automáticamente con confianza baja" id="71" name="Google Shape;7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4096" y="4647634"/>
            <a:ext cx="762431" cy="25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 title="15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 title="15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2625601" y="727612"/>
            <a:ext cx="4973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6"/>
              <a:buFont typeface="Arial"/>
              <a:buNone/>
            </a:pPr>
            <a:r>
              <a:rPr i="0" lang="es" sz="2715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1. El reto actual en la edición científica </a:t>
            </a:r>
            <a:endParaRPr i="0" sz="2715" u="none" cap="none" strike="noStrike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2956347" y="1621200"/>
            <a:ext cx="5488200" cy="25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Más manuscritos,</a:t>
            </a:r>
            <a:r>
              <a:rPr b="0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mismos recursos.</a:t>
            </a:r>
            <a:endParaRPr b="0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Procesos dispersos </a:t>
            </a:r>
            <a:r>
              <a:rPr b="0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entre plataformas, correos y tareas manuales.</a:t>
            </a:r>
            <a:endParaRPr b="0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Limitaciones de</a:t>
            </a:r>
            <a:r>
              <a:rPr b="1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tiempo</a:t>
            </a:r>
            <a:r>
              <a:rPr b="0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en los equipos editoriales.</a:t>
            </a:r>
            <a:endParaRPr b="0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Exigencia por</a:t>
            </a:r>
            <a:r>
              <a:rPr b="1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visibilidad </a:t>
            </a:r>
            <a:r>
              <a:rPr b="0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b="1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impacto.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Cumplir con </a:t>
            </a:r>
            <a:r>
              <a:rPr b="1" i="0" lang="e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estándares internacionales.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Google Shape;76;p14" title="Sin título-2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600" y="1621202"/>
            <a:ext cx="25455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 title="Sin título-2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600" y="2188352"/>
            <a:ext cx="25455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 title="Sin título-2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600" y="2868327"/>
            <a:ext cx="25455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 title="Sin título-2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600" y="3347827"/>
            <a:ext cx="25455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 title="Sin título-2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600" y="3827327"/>
            <a:ext cx="25455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 title="13.png"/>
          <p:cNvPicPr preferRelativeResize="0"/>
          <p:nvPr/>
        </p:nvPicPr>
        <p:blipFill rotWithShape="1">
          <a:blip r:embed="rId4">
            <a:alphaModFix/>
          </a:blip>
          <a:srcRect b="34063" l="0" r="0" t="30710"/>
          <a:stretch/>
        </p:blipFill>
        <p:spPr>
          <a:xfrm>
            <a:off x="6371665" y="4458850"/>
            <a:ext cx="1308954" cy="4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dibujo con letras&#10;&#10;Descripción generada automáticamente con confianza baja" id="82" name="Google Shape;8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2460" y="4488458"/>
            <a:ext cx="1214058" cy="398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 title="v2_Mesa de trabajo 1 copi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441100" y="291900"/>
            <a:ext cx="58071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6"/>
              <a:buFont typeface="Arial"/>
              <a:buNone/>
            </a:pPr>
            <a:r>
              <a:rPr lang="es" sz="2715">
                <a:solidFill>
                  <a:srgbClr val="0B4485"/>
                </a:solidFill>
                <a:latin typeface="Bebas Neue"/>
                <a:ea typeface="Bebas Neue"/>
                <a:cs typeface="Bebas Neue"/>
                <a:sym typeface="Bebas Neue"/>
              </a:rPr>
              <a:t>2. ¿qué entendemos por tecnología inteligente?</a:t>
            </a:r>
            <a:r>
              <a:rPr i="0" lang="es" sz="2715" u="none" cap="none" strike="noStrike">
                <a:solidFill>
                  <a:srgbClr val="0B4485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i="0" sz="2715" u="none" cap="none" strike="noStrike">
              <a:solidFill>
                <a:srgbClr val="0B4485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818200" y="927525"/>
            <a:ext cx="6544800" cy="1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Herramientas que </a:t>
            </a:r>
            <a:r>
              <a:rPr b="1"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automatizan tareas complejas</a:t>
            </a:r>
            <a:br>
              <a:rPr b="1"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16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Que permiten </a:t>
            </a:r>
            <a:r>
              <a:rPr b="1"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tomar decisiones basadas en datos</a:t>
            </a:r>
            <a:br>
              <a:rPr b="1"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16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Y que </a:t>
            </a:r>
            <a:r>
              <a:rPr b="1"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aumentan la interoperabilidad y visibilidad </a:t>
            </a:r>
            <a:r>
              <a:rPr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de los contenidos.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5" title="Sin título-2-0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75" y="927525"/>
            <a:ext cx="246671" cy="24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 title="Sin título-2-0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75" y="1425095"/>
            <a:ext cx="246671" cy="24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 title="Sin título-2-0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75" y="1922646"/>
            <a:ext cx="246671" cy="24472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541775" y="2393550"/>
            <a:ext cx="58071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6"/>
              <a:buFont typeface="Arial"/>
              <a:buNone/>
            </a:pPr>
            <a:r>
              <a:rPr lang="es" sz="2115">
                <a:solidFill>
                  <a:srgbClr val="0B4485"/>
                </a:solidFill>
                <a:latin typeface="Bebas Neue"/>
                <a:ea typeface="Bebas Neue"/>
                <a:cs typeface="Bebas Neue"/>
                <a:sym typeface="Bebas Neue"/>
              </a:rPr>
              <a:t>casos concretos de aplicación</a:t>
            </a:r>
            <a:endParaRPr i="0" sz="2115" u="none" cap="none" strike="noStrike">
              <a:solidFill>
                <a:srgbClr val="0B4485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541775" y="2919175"/>
            <a:ext cx="5333700" cy="22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4485"/>
              </a:buClr>
              <a:buSzPts val="1600"/>
              <a:buFont typeface="Roboto"/>
              <a:buChar char="➔"/>
            </a:pPr>
            <a:r>
              <a:rPr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Antiplagio integrado</a:t>
            </a:r>
            <a:endParaRPr sz="16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4485"/>
              </a:buClr>
              <a:buSzPts val="1600"/>
              <a:buFont typeface="Roboto"/>
              <a:buChar char="➔"/>
            </a:pPr>
            <a:r>
              <a:rPr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Plugins propios</a:t>
            </a:r>
            <a:endParaRPr sz="16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4485"/>
              </a:buClr>
              <a:buSzPts val="1600"/>
              <a:buFont typeface="Roboto"/>
              <a:buChar char="➔"/>
            </a:pPr>
            <a:r>
              <a:rPr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Migración eficiente de datos</a:t>
            </a:r>
            <a:endParaRPr sz="16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4485"/>
              </a:buClr>
              <a:buSzPts val="1600"/>
              <a:buFont typeface="Roboto"/>
              <a:buChar char="➔"/>
            </a:pPr>
            <a:r>
              <a:rPr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Desarrollos a medida</a:t>
            </a:r>
            <a:endParaRPr sz="16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4485"/>
              </a:buClr>
              <a:buSzPts val="1600"/>
              <a:buFont typeface="Roboto"/>
              <a:buChar char="➔"/>
            </a:pPr>
            <a:r>
              <a:rPr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Soporte y formación continua</a:t>
            </a:r>
            <a:endParaRPr sz="16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4485"/>
              </a:buClr>
              <a:buSzPts val="1600"/>
              <a:buFont typeface="Roboto"/>
              <a:buChar char="➔"/>
            </a:pPr>
            <a:r>
              <a:rPr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Analíticas editoriales y métricas de uso</a:t>
            </a:r>
            <a:endParaRPr sz="16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4485"/>
              </a:buClr>
              <a:buSzPts val="1600"/>
              <a:buFont typeface="Roboto"/>
              <a:buChar char="➔"/>
            </a:pPr>
            <a:r>
              <a:rPr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XML JATS: estructura, visibilidad e interoperabilidad</a:t>
            </a:r>
            <a:endParaRPr sz="16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5" title="9-12-12.png"/>
          <p:cNvPicPr preferRelativeResize="0"/>
          <p:nvPr/>
        </p:nvPicPr>
        <p:blipFill rotWithShape="1">
          <a:blip r:embed="rId5">
            <a:alphaModFix/>
          </a:blip>
          <a:srcRect b="28851" l="14937" r="14371" t="31170"/>
          <a:stretch/>
        </p:blipFill>
        <p:spPr>
          <a:xfrm>
            <a:off x="4319439" y="2592150"/>
            <a:ext cx="2709110" cy="152004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4235350" y="2592150"/>
            <a:ext cx="2877300" cy="1422300"/>
          </a:xfrm>
          <a:prstGeom prst="roundRect">
            <a:avLst>
              <a:gd fmla="val 7362" name="adj"/>
            </a:avLst>
          </a:prstGeom>
          <a:noFill/>
          <a:ln cap="flat" cmpd="sng" w="9525">
            <a:solidFill>
              <a:srgbClr val="D451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Un dibujo con letras&#10;&#10;Descripción generada automáticamente con confianza baja" id="97" name="Google Shape;9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4096" y="4647634"/>
            <a:ext cx="762431" cy="25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 title="13.png"/>
          <p:cNvPicPr preferRelativeResize="0"/>
          <p:nvPr/>
        </p:nvPicPr>
        <p:blipFill rotWithShape="1">
          <a:blip r:embed="rId7">
            <a:alphaModFix/>
          </a:blip>
          <a:srcRect b="34063" l="0" r="0" t="30710"/>
          <a:stretch/>
        </p:blipFill>
        <p:spPr>
          <a:xfrm>
            <a:off x="7363001" y="4629040"/>
            <a:ext cx="822021" cy="287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/>
        </p:nvSpPr>
        <p:spPr>
          <a:xfrm>
            <a:off x="441100" y="291900"/>
            <a:ext cx="58071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6"/>
              <a:buFont typeface="Arial"/>
              <a:buNone/>
            </a:pPr>
            <a:r>
              <a:rPr lang="es" sz="2715">
                <a:solidFill>
                  <a:srgbClr val="0B4485"/>
                </a:solidFill>
                <a:latin typeface="Bebas Neue"/>
                <a:ea typeface="Bebas Neue"/>
                <a:cs typeface="Bebas Neue"/>
                <a:sym typeface="Bebas Neue"/>
              </a:rPr>
              <a:t>3</a:t>
            </a:r>
            <a:r>
              <a:rPr lang="es" sz="2715">
                <a:solidFill>
                  <a:srgbClr val="0B4485"/>
                </a:solidFill>
                <a:latin typeface="Bebas Neue"/>
                <a:ea typeface="Bebas Neue"/>
                <a:cs typeface="Bebas Neue"/>
                <a:sym typeface="Bebas Neue"/>
              </a:rPr>
              <a:t>. ¿c</a:t>
            </a:r>
            <a:r>
              <a:rPr lang="es" sz="2715">
                <a:solidFill>
                  <a:srgbClr val="0B4485"/>
                </a:solidFill>
                <a:latin typeface="Bebas Neue"/>
                <a:ea typeface="Bebas Neue"/>
                <a:cs typeface="Bebas Neue"/>
                <a:sym typeface="Bebas Neue"/>
              </a:rPr>
              <a:t>ómo respondemos desde la tecnología</a:t>
            </a:r>
            <a:r>
              <a:rPr lang="es" sz="2715">
                <a:solidFill>
                  <a:srgbClr val="0B4485"/>
                </a:solidFill>
                <a:latin typeface="Bebas Neue"/>
                <a:ea typeface="Bebas Neue"/>
                <a:cs typeface="Bebas Neue"/>
                <a:sym typeface="Bebas Neue"/>
              </a:rPr>
              <a:t>?</a:t>
            </a:r>
            <a:r>
              <a:rPr i="0" lang="es" sz="2715" u="none" cap="none" strike="noStrike">
                <a:solidFill>
                  <a:srgbClr val="0B4485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i="0" sz="2715" u="none" cap="none" strike="noStrike">
              <a:solidFill>
                <a:srgbClr val="0B4485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Un dibujo con letras&#10;&#10;Descripción generada automáticamente con confianza baja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4096" y="4647634"/>
            <a:ext cx="762431" cy="25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 title="13.png"/>
          <p:cNvPicPr preferRelativeResize="0"/>
          <p:nvPr/>
        </p:nvPicPr>
        <p:blipFill rotWithShape="1">
          <a:blip r:embed="rId4">
            <a:alphaModFix/>
          </a:blip>
          <a:srcRect b="34063" l="0" r="0" t="30710"/>
          <a:stretch/>
        </p:blipFill>
        <p:spPr>
          <a:xfrm>
            <a:off x="7363001" y="4629040"/>
            <a:ext cx="822021" cy="28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 title="14.png"/>
          <p:cNvPicPr preferRelativeResize="0"/>
          <p:nvPr/>
        </p:nvPicPr>
        <p:blipFill rotWithShape="1">
          <a:blip r:embed="rId5">
            <a:alphaModFix/>
          </a:blip>
          <a:srcRect b="52160" l="0" r="0" t="14771"/>
          <a:stretch/>
        </p:blipFill>
        <p:spPr>
          <a:xfrm>
            <a:off x="93550" y="1204125"/>
            <a:ext cx="9144003" cy="1700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493250" y="8334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B4485"/>
                </a:solidFill>
              </a:rPr>
              <a:t>Proceso editorial tradicional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527250" y="2883025"/>
            <a:ext cx="394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B4485"/>
                </a:solidFill>
              </a:rPr>
              <a:t>Proceso editorial basado en XML JATS</a:t>
            </a:r>
            <a:endParaRPr/>
          </a:p>
        </p:txBody>
      </p:sp>
      <p:pic>
        <p:nvPicPr>
          <p:cNvPr id="109" name="Google Shape;109;p16" title="14.png"/>
          <p:cNvPicPr preferRelativeResize="0"/>
          <p:nvPr/>
        </p:nvPicPr>
        <p:blipFill rotWithShape="1">
          <a:blip r:embed="rId5">
            <a:alphaModFix/>
          </a:blip>
          <a:srcRect b="7169" l="0" r="0" t="55797"/>
          <a:stretch/>
        </p:blipFill>
        <p:spPr>
          <a:xfrm>
            <a:off x="50725" y="3094025"/>
            <a:ext cx="9144003" cy="190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1601" y="4649738"/>
            <a:ext cx="1217189" cy="39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dibujo con letras&#10;&#10;Descripción generada automáticamente con confianza baja"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2460" y="4488458"/>
            <a:ext cx="1214058" cy="398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title="XERCODE - Version positiva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4324" y="4671973"/>
            <a:ext cx="1081293" cy="3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 title="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2612525" y="727600"/>
            <a:ext cx="57558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6"/>
              <a:buFont typeface="Arial"/>
              <a:buNone/>
            </a:pPr>
            <a:r>
              <a:rPr lang="es" sz="271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4. más eficiencia, menos costos, mayor impacto</a:t>
            </a:r>
            <a:endParaRPr i="0" sz="2715" u="none" cap="none" strike="noStrike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956347" y="1621200"/>
            <a:ext cx="5488200" cy="27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-45% menos en tiempos de edición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Ahorro entre un 15% y un 50% en maquetación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-"/>
            </a:pPr>
            <a:r>
              <a:rPr lang="es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Costes de maquetador. Obtención de PDF y HTML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-"/>
            </a:pPr>
            <a:r>
              <a:rPr lang="es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Costes JATS XML.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Menos errores → menos retrabajo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Más visibilidad, más citación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17" title="Sin título-2-0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5600" y="1621202"/>
            <a:ext cx="25455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 title="Sin título-2-0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5600" y="2188352"/>
            <a:ext cx="25455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 title="Sin título-2-0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5600" y="3530102"/>
            <a:ext cx="25455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 title="Sin título-2-0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5600" y="4072802"/>
            <a:ext cx="25455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 title="13.png"/>
          <p:cNvPicPr preferRelativeResize="0"/>
          <p:nvPr/>
        </p:nvPicPr>
        <p:blipFill rotWithShape="1">
          <a:blip r:embed="rId5">
            <a:alphaModFix/>
          </a:blip>
          <a:srcRect b="34063" l="0" r="0" t="30710"/>
          <a:stretch/>
        </p:blipFill>
        <p:spPr>
          <a:xfrm>
            <a:off x="6371665" y="4458850"/>
            <a:ext cx="1308954" cy="4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dibujo con letras&#10;&#10;Descripción generada automáticamente con confianza baja" id="125" name="Google Shape;12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2460" y="4488458"/>
            <a:ext cx="1214058" cy="398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 title="v2_Mesa de trabajo 1 copi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441100" y="291900"/>
            <a:ext cx="58071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6"/>
              <a:buFont typeface="Arial"/>
              <a:buNone/>
            </a:pPr>
            <a:r>
              <a:rPr lang="es" sz="2715">
                <a:solidFill>
                  <a:srgbClr val="0B4485"/>
                </a:solidFill>
                <a:latin typeface="Bebas Neue"/>
                <a:ea typeface="Bebas Neue"/>
                <a:cs typeface="Bebas Neue"/>
                <a:sym typeface="Bebas Neue"/>
              </a:rPr>
              <a:t>5. XERCODE: TECNOLOGÍA PARA EL CONOCIMIENTO</a:t>
            </a:r>
            <a:endParaRPr i="0" sz="2715" u="none" cap="none" strike="noStrike">
              <a:solidFill>
                <a:srgbClr val="0B4485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800850" y="1063925"/>
            <a:ext cx="5869500" cy="8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rtl="0" algn="l">
              <a:lnSpc>
                <a:spcPct val="1190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es" sz="16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Knowledge is the new capital, but it’s worthless unless it’s accessible, communicated, and enhanced.” </a:t>
            </a:r>
            <a:endParaRPr i="1" sz="16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Un dibujo con letras&#10;&#10;Descripción generada automáticamente con confianza baja" id="133" name="Google Shape;1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4096" y="4647634"/>
            <a:ext cx="762431" cy="25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 title="13.png"/>
          <p:cNvPicPr preferRelativeResize="0"/>
          <p:nvPr/>
        </p:nvPicPr>
        <p:blipFill rotWithShape="1">
          <a:blip r:embed="rId5">
            <a:alphaModFix/>
          </a:blip>
          <a:srcRect b="34063" l="0" r="0" t="30710"/>
          <a:stretch/>
        </p:blipFill>
        <p:spPr>
          <a:xfrm>
            <a:off x="7363001" y="4629040"/>
            <a:ext cx="822021" cy="28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7402" y="3745412"/>
            <a:ext cx="596137" cy="103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07523" y="3754551"/>
            <a:ext cx="596137" cy="103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07619" y="3745393"/>
            <a:ext cx="596137" cy="103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07715" y="3754552"/>
            <a:ext cx="596137" cy="103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22375" y="3787825"/>
            <a:ext cx="78105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425225" y="697375"/>
            <a:ext cx="596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9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endParaRPr sz="6000">
              <a:solidFill>
                <a:srgbClr val="0B4485"/>
              </a:solidFill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800850" y="1829751"/>
            <a:ext cx="1453983" cy="146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E37223"/>
          </a:solidFill>
          <a:ln>
            <a:noFill/>
          </a:ln>
        </p:spPr>
        <p:txBody>
          <a:bodyPr anchorCtr="0" anchor="t" bIns="19075" lIns="38125" spcFirstLastPara="1" rIns="38125" wrap="square" tIns="1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1"/>
              <a:buFont typeface="Arial"/>
              <a:buNone/>
            </a:pPr>
            <a:r>
              <a:t/>
            </a:r>
            <a:endParaRPr b="0" i="0" sz="75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2650415" y="1829751"/>
            <a:ext cx="1453983" cy="146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B4485"/>
          </a:solidFill>
          <a:ln>
            <a:noFill/>
          </a:ln>
        </p:spPr>
        <p:txBody>
          <a:bodyPr anchorCtr="0" anchor="t" bIns="19075" lIns="38125" spcFirstLastPara="1" rIns="38125" wrap="square" tIns="1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1"/>
              <a:buFont typeface="Arial"/>
              <a:buNone/>
            </a:pPr>
            <a:r>
              <a:t/>
            </a:r>
            <a:endParaRPr b="0" i="0" sz="75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4322095" y="1829751"/>
            <a:ext cx="1453983" cy="146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73A99B"/>
          </a:solidFill>
          <a:ln>
            <a:noFill/>
          </a:ln>
        </p:spPr>
        <p:txBody>
          <a:bodyPr anchorCtr="0" anchor="t" bIns="19075" lIns="38125" spcFirstLastPara="1" rIns="38125" wrap="square" tIns="1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1"/>
              <a:buFont typeface="Arial"/>
              <a:buNone/>
            </a:pPr>
            <a:r>
              <a:t/>
            </a:r>
            <a:endParaRPr b="0" i="0" sz="75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11">
            <a:alphaModFix amt="63000"/>
          </a:blip>
          <a:srcRect b="0" l="0" r="0" t="0"/>
          <a:stretch/>
        </p:blipFill>
        <p:spPr>
          <a:xfrm>
            <a:off x="2168726" y="2264708"/>
            <a:ext cx="564174" cy="564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8"/>
          <p:cNvGrpSpPr/>
          <p:nvPr/>
        </p:nvGrpSpPr>
        <p:grpSpPr>
          <a:xfrm>
            <a:off x="3895394" y="2406868"/>
            <a:ext cx="560108" cy="109315"/>
            <a:chOff x="777" y="0"/>
            <a:chExt cx="1789483" cy="349250"/>
          </a:xfrm>
        </p:grpSpPr>
        <p:sp>
          <p:nvSpPr>
            <p:cNvPr id="146" name="Google Shape;146;p18"/>
            <p:cNvSpPr/>
            <p:nvPr/>
          </p:nvSpPr>
          <p:spPr>
            <a:xfrm>
              <a:off x="777" y="0"/>
              <a:ext cx="347692" cy="349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anchorCtr="0" anchor="t" bIns="19075" lIns="38125" spcFirstLastPara="1" rIns="38125" wrap="square" tIns="19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1"/>
                <a:buFont typeface="Arial"/>
                <a:buNone/>
              </a:pPr>
              <a:r>
                <a:t/>
              </a:r>
              <a:endParaRPr b="0" i="0" sz="75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1442568" y="0"/>
              <a:ext cx="347692" cy="349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anchorCtr="0" anchor="t" bIns="19075" lIns="38125" spcFirstLastPara="1" rIns="38125" wrap="square" tIns="19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1"/>
                <a:buFont typeface="Arial"/>
                <a:buNone/>
              </a:pPr>
              <a:r>
                <a:t/>
              </a:r>
              <a:endParaRPr b="0" i="0" sz="75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174042" y="0"/>
              <a:ext cx="1442213" cy="347657"/>
            </a:xfrm>
            <a:custGeom>
              <a:rect b="b" l="l" r="r" t="t"/>
              <a:pathLst>
                <a:path extrusionOk="0" h="993307" w="4120608">
                  <a:moveTo>
                    <a:pt x="0" y="0"/>
                  </a:moveTo>
                  <a:lnTo>
                    <a:pt x="4120608" y="0"/>
                  </a:lnTo>
                  <a:lnTo>
                    <a:pt x="4120608" y="993307"/>
                  </a:lnTo>
                  <a:lnTo>
                    <a:pt x="0" y="993307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anchorCtr="0" anchor="t" bIns="19075" lIns="38125" spcFirstLastPara="1" rIns="38125" wrap="square" tIns="19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1"/>
                <a:buFont typeface="Arial"/>
                <a:buNone/>
              </a:pPr>
              <a:r>
                <a:t/>
              </a:r>
              <a:endParaRPr b="0" i="0" sz="75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8"/>
          <p:cNvGrpSpPr/>
          <p:nvPr/>
        </p:nvGrpSpPr>
        <p:grpSpPr>
          <a:xfrm>
            <a:off x="3895394" y="2577775"/>
            <a:ext cx="560108" cy="109315"/>
            <a:chOff x="777" y="0"/>
            <a:chExt cx="1789483" cy="349250"/>
          </a:xfrm>
        </p:grpSpPr>
        <p:sp>
          <p:nvSpPr>
            <p:cNvPr id="150" name="Google Shape;150;p18"/>
            <p:cNvSpPr/>
            <p:nvPr/>
          </p:nvSpPr>
          <p:spPr>
            <a:xfrm>
              <a:off x="777" y="0"/>
              <a:ext cx="347692" cy="349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anchorCtr="0" anchor="t" bIns="19075" lIns="38125" spcFirstLastPara="1" rIns="38125" wrap="square" tIns="19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1"/>
                <a:buFont typeface="Arial"/>
                <a:buNone/>
              </a:pPr>
              <a:r>
                <a:t/>
              </a:r>
              <a:endParaRPr b="0" i="0" sz="75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1442568" y="0"/>
              <a:ext cx="347692" cy="349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anchorCtr="0" anchor="t" bIns="19075" lIns="38125" spcFirstLastPara="1" rIns="38125" wrap="square" tIns="19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1"/>
                <a:buFont typeface="Arial"/>
                <a:buNone/>
              </a:pPr>
              <a:r>
                <a:t/>
              </a:r>
              <a:endParaRPr b="0" i="0" sz="75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174042" y="0"/>
              <a:ext cx="1442213" cy="347657"/>
            </a:xfrm>
            <a:custGeom>
              <a:rect b="b" l="l" r="r" t="t"/>
              <a:pathLst>
                <a:path extrusionOk="0" h="993307" w="4120608">
                  <a:moveTo>
                    <a:pt x="0" y="0"/>
                  </a:moveTo>
                  <a:lnTo>
                    <a:pt x="4120608" y="0"/>
                  </a:lnTo>
                  <a:lnTo>
                    <a:pt x="4120608" y="993307"/>
                  </a:lnTo>
                  <a:lnTo>
                    <a:pt x="0" y="993307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anchorCtr="0" anchor="t" bIns="19075" lIns="38125" spcFirstLastPara="1" rIns="38125" wrap="square" tIns="19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1"/>
                <a:buFont typeface="Arial"/>
                <a:buNone/>
              </a:pPr>
              <a:r>
                <a:t/>
              </a:r>
              <a:endParaRPr b="0" i="0" sz="75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18"/>
          <p:cNvSpPr txBox="1"/>
          <p:nvPr/>
        </p:nvSpPr>
        <p:spPr>
          <a:xfrm>
            <a:off x="971666" y="2482435"/>
            <a:ext cx="11010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None/>
            </a:pPr>
            <a:r>
              <a:rPr b="1" i="0" lang="es" sz="112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CONOCIMIENTO</a:t>
            </a:r>
            <a:endParaRPr b="1" i="0" sz="584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2793978" y="2482435"/>
            <a:ext cx="11010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None/>
            </a:pPr>
            <a:r>
              <a:rPr b="1" i="0" lang="es" sz="112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TECNOLOGÍA</a:t>
            </a:r>
            <a:endParaRPr b="1" i="0" sz="584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474192" y="2482435"/>
            <a:ext cx="11010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None/>
            </a:pPr>
            <a:r>
              <a:rPr b="1" i="0" lang="es" sz="112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KM TECH</a:t>
            </a:r>
            <a:endParaRPr b="1" i="0" sz="584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800850" y="3947200"/>
            <a:ext cx="13977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6"/>
              <a:buFont typeface="Arial"/>
              <a:buNone/>
            </a:pPr>
            <a:r>
              <a:rPr lang="es" sz="2115">
                <a:solidFill>
                  <a:srgbClr val="0B4485"/>
                </a:solidFill>
                <a:latin typeface="Bebas Neue"/>
                <a:ea typeface="Bebas Neue"/>
                <a:cs typeface="Bebas Neue"/>
                <a:sym typeface="Bebas Neue"/>
              </a:rPr>
              <a:t>nuestros certificados</a:t>
            </a:r>
            <a:endParaRPr i="0" sz="2115" u="none" cap="none" strike="noStrike">
              <a:solidFill>
                <a:srgbClr val="0B4485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/>
          <p:nvPr/>
        </p:nvSpPr>
        <p:spPr>
          <a:xfrm>
            <a:off x="5394800" y="1492750"/>
            <a:ext cx="2879400" cy="3075600"/>
          </a:xfrm>
          <a:prstGeom prst="roundRect">
            <a:avLst>
              <a:gd fmla="val 4466" name="adj"/>
            </a:avLst>
          </a:prstGeom>
          <a:noFill/>
          <a:ln cap="flat" cmpd="sng" w="28575">
            <a:solidFill>
              <a:srgbClr val="73A9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441100" y="291900"/>
            <a:ext cx="79983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6"/>
              <a:buFont typeface="Arial"/>
              <a:buNone/>
            </a:pPr>
            <a:r>
              <a:rPr lang="es" sz="2715">
                <a:solidFill>
                  <a:srgbClr val="0B4485"/>
                </a:solidFill>
                <a:latin typeface="Bebas Neue"/>
                <a:ea typeface="Bebas Neue"/>
                <a:cs typeface="Bebas Neue"/>
                <a:sym typeface="Bebas Neue"/>
              </a:rPr>
              <a:t>6. xejournal: solución integral para revistas científicas</a:t>
            </a:r>
            <a:endParaRPr i="0" sz="2715" u="none" cap="none" strike="noStrike">
              <a:solidFill>
                <a:srgbClr val="0B4485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Un dibujo con letras&#10;&#10;Descripción generada automáticamente con confianza baja" id="163" name="Google Shape;16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4096" y="4647634"/>
            <a:ext cx="762431" cy="25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 title="13.png"/>
          <p:cNvPicPr preferRelativeResize="0"/>
          <p:nvPr/>
        </p:nvPicPr>
        <p:blipFill rotWithShape="1">
          <a:blip r:embed="rId4">
            <a:alphaModFix/>
          </a:blip>
          <a:srcRect b="34063" l="0" r="0" t="30710"/>
          <a:stretch/>
        </p:blipFill>
        <p:spPr>
          <a:xfrm>
            <a:off x="7363001" y="4629040"/>
            <a:ext cx="822021" cy="287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5342825" y="2906000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No se trata de tener más plataformas, sino de tener una </a:t>
            </a:r>
            <a:r>
              <a:rPr b="1" lang="es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solución integrada </a:t>
            </a:r>
            <a:r>
              <a:rPr lang="es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que resuelva cada reto con una herramienta adecuada.</a:t>
            </a:r>
            <a:endParaRPr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852475" y="951225"/>
            <a:ext cx="4414200" cy="457500"/>
          </a:xfrm>
          <a:prstGeom prst="roundRect">
            <a:avLst>
              <a:gd fmla="val 16667" name="adj"/>
            </a:avLst>
          </a:prstGeom>
          <a:solidFill>
            <a:srgbClr val="F02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9"/>
          <p:cNvSpPr/>
          <p:nvPr/>
        </p:nvSpPr>
        <p:spPr>
          <a:xfrm>
            <a:off x="5394800" y="951225"/>
            <a:ext cx="2879400" cy="457500"/>
          </a:xfrm>
          <a:prstGeom prst="roundRect">
            <a:avLst>
              <a:gd fmla="val 16667" name="adj"/>
            </a:avLst>
          </a:prstGeom>
          <a:solidFill>
            <a:srgbClr val="73A9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852475" y="1492750"/>
            <a:ext cx="4414200" cy="3075600"/>
          </a:xfrm>
          <a:prstGeom prst="roundRect">
            <a:avLst>
              <a:gd fmla="val 4466" name="adj"/>
            </a:avLst>
          </a:prstGeom>
          <a:noFill/>
          <a:ln cap="flat" cmpd="sng" w="28575">
            <a:solidFill>
              <a:srgbClr val="F023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947825" y="1568450"/>
            <a:ext cx="43188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Gestionar altos volúmenes de manuscritos.</a:t>
            </a:r>
            <a:endParaRPr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Procesos fragmentados.</a:t>
            </a:r>
            <a:endParaRPr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Maquetación lenta y costosa.</a:t>
            </a:r>
            <a:endParaRPr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Soporte técnico limitado.</a:t>
            </a:r>
            <a:endParaRPr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Falta de control y visibilidad.</a:t>
            </a:r>
            <a:endParaRPr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Obtener, depositar, mantener DOIs.</a:t>
            </a:r>
            <a:endParaRPr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Detectar plagio o malas prácticas.</a:t>
            </a:r>
            <a:endParaRPr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Actualizar versiones de OJS.</a:t>
            </a:r>
            <a:endParaRPr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Cumplir políticas de ciencia abierta o preservación.</a:t>
            </a:r>
            <a:endParaRPr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1517275" y="9491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Problema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5394800" y="947025"/>
            <a:ext cx="28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Respuesta técnica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2" name="Google Shape;172;p19" title="XEJOURNAL- Versión positiv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1701" y="1907450"/>
            <a:ext cx="1875791" cy="6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1601" y="4649738"/>
            <a:ext cx="1217189" cy="3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 title="XERCODE - Version positiva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4324" y="4671973"/>
            <a:ext cx="1081293" cy="3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/>
        </p:nvSpPr>
        <p:spPr>
          <a:xfrm>
            <a:off x="441100" y="291900"/>
            <a:ext cx="79983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6"/>
              <a:buFont typeface="Arial"/>
              <a:buNone/>
            </a:pPr>
            <a:r>
              <a:rPr lang="es" sz="2715">
                <a:solidFill>
                  <a:srgbClr val="0B4485"/>
                </a:solidFill>
                <a:latin typeface="Bebas Neue"/>
                <a:ea typeface="Bebas Neue"/>
                <a:cs typeface="Bebas Neue"/>
                <a:sym typeface="Bebas Neue"/>
              </a:rPr>
              <a:t>7. Otras soluciones de xercode</a:t>
            </a:r>
            <a:endParaRPr i="0" sz="2715" u="none" cap="none" strike="noStrike">
              <a:solidFill>
                <a:srgbClr val="0B4485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165400" y="893825"/>
            <a:ext cx="1231500" cy="4170300"/>
          </a:xfrm>
          <a:prstGeom prst="rect">
            <a:avLst/>
          </a:prstGeom>
          <a:solidFill>
            <a:srgbClr val="0B44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2885075" y="893825"/>
            <a:ext cx="3206400" cy="4170300"/>
          </a:xfrm>
          <a:prstGeom prst="rect">
            <a:avLst/>
          </a:prstGeom>
          <a:solidFill>
            <a:srgbClr val="73A9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6186500" y="893825"/>
            <a:ext cx="2843100" cy="417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0" title="XEBOOK-Version-positiva-1-1024x33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225" y="1393300"/>
            <a:ext cx="1340641" cy="43859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 rot="-5400000">
            <a:off x="-1556450" y="2727125"/>
            <a:ext cx="4170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6"/>
              <a:buFont typeface="Arial"/>
              <a:buNone/>
            </a:pPr>
            <a:r>
              <a:rPr lang="es" sz="301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NUESTRAS SOLUCIONES</a:t>
            </a:r>
            <a:endParaRPr i="0" sz="3015" u="none" cap="none" strike="noStrike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3400063" y="1062875"/>
            <a:ext cx="2652600" cy="3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Digitalización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Preservación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Gestión de archivos digitales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Protección de los derechos digitales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Gestión de Monografías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Distribución de </a:t>
            </a: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colecciones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electrónicas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Aprendizaje colaborativo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Acceso y Experiencia de Usuario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Facilitar el conocimiento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186" name="Google Shape;186;p20" title="XEARCHIVE- Versión positiv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5474" y="2841940"/>
            <a:ext cx="1340349" cy="43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 title="XEPRESERVE - Versión positiv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5453" y="4194299"/>
            <a:ext cx="1340379" cy="43859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 rot="-5400000">
            <a:off x="505113" y="3358463"/>
            <a:ext cx="110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Gestión</a:t>
            </a:r>
            <a:endParaRPr sz="1500"/>
          </a:p>
        </p:txBody>
      </p:sp>
      <p:sp>
        <p:nvSpPr>
          <p:cNvPr id="189" name="Google Shape;189;p20"/>
          <p:cNvSpPr txBox="1"/>
          <p:nvPr/>
        </p:nvSpPr>
        <p:spPr>
          <a:xfrm rot="-5400000">
            <a:off x="505088" y="1382763"/>
            <a:ext cx="110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Acceso</a:t>
            </a:r>
            <a:endParaRPr sz="1500"/>
          </a:p>
        </p:txBody>
      </p:sp>
      <p:sp>
        <p:nvSpPr>
          <p:cNvPr id="190" name="Google Shape;190;p20"/>
          <p:cNvSpPr/>
          <p:nvPr/>
        </p:nvSpPr>
        <p:spPr>
          <a:xfrm>
            <a:off x="1227400" y="984838"/>
            <a:ext cx="38700" cy="125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03700" lIns="103700" spcFirstLastPara="1" rIns="103700" wrap="square" tIns="103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8"/>
          </a:p>
        </p:txBody>
      </p:sp>
      <p:sp>
        <p:nvSpPr>
          <p:cNvPr id="191" name="Google Shape;191;p20"/>
          <p:cNvSpPr/>
          <p:nvPr/>
        </p:nvSpPr>
        <p:spPr>
          <a:xfrm>
            <a:off x="1227500" y="2362177"/>
            <a:ext cx="38700" cy="24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03700" lIns="103700" spcFirstLastPara="1" rIns="103700" wrap="square" tIns="103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8"/>
          </a:p>
        </p:txBody>
      </p:sp>
      <p:sp>
        <p:nvSpPr>
          <p:cNvPr id="192" name="Google Shape;192;p20"/>
          <p:cNvSpPr txBox="1"/>
          <p:nvPr/>
        </p:nvSpPr>
        <p:spPr>
          <a:xfrm rot="-5400000">
            <a:off x="1102000" y="2727125"/>
            <a:ext cx="4170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6"/>
              <a:buFont typeface="Arial"/>
              <a:buNone/>
            </a:pPr>
            <a:r>
              <a:rPr lang="es" sz="301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nuestros servicios</a:t>
            </a:r>
            <a:endParaRPr i="0" sz="3015" u="none" cap="none" strike="noStrike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 rot="-5400000">
            <a:off x="4369888" y="2727125"/>
            <a:ext cx="4170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6"/>
              <a:buFont typeface="Arial"/>
              <a:buNone/>
            </a:pPr>
            <a:r>
              <a:rPr lang="es" sz="3015">
                <a:solidFill>
                  <a:srgbClr val="0B4485"/>
                </a:solidFill>
                <a:latin typeface="Bebas Neue"/>
                <a:ea typeface="Bebas Neue"/>
                <a:cs typeface="Bebas Neue"/>
                <a:sym typeface="Bebas Neue"/>
              </a:rPr>
              <a:t>sectores</a:t>
            </a:r>
            <a:endParaRPr i="0" sz="3015" u="none" cap="none" strike="noStrike">
              <a:solidFill>
                <a:srgbClr val="0B4485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94" name="Google Shape;194;p20" title="16-21-1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6912" y="949625"/>
            <a:ext cx="740198" cy="73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 title="16-21-17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6912" y="1552943"/>
            <a:ext cx="740198" cy="73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 title="16-21-18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06912" y="2204537"/>
            <a:ext cx="740198" cy="73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 title="16-21-19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06912" y="2837086"/>
            <a:ext cx="740198" cy="73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 title="16-21-20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06912" y="3553413"/>
            <a:ext cx="740198" cy="73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 title="16-21-21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06912" y="4253509"/>
            <a:ext cx="740198" cy="73441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7416225" y="984850"/>
            <a:ext cx="1690800" cy="3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Turismo-Patrimonio</a:t>
            </a:r>
            <a:endParaRPr b="1" sz="12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Corporativo</a:t>
            </a:r>
            <a:endParaRPr b="1" sz="12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Educación</a:t>
            </a:r>
            <a:endParaRPr b="1" sz="12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Bibliotecas</a:t>
            </a:r>
            <a:endParaRPr b="1" sz="12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Archivos</a:t>
            </a:r>
            <a:endParaRPr b="1" sz="12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0B4485"/>
                </a:solidFill>
                <a:latin typeface="Roboto"/>
                <a:ea typeface="Roboto"/>
                <a:cs typeface="Roboto"/>
                <a:sym typeface="Roboto"/>
              </a:rPr>
              <a:t>Editoriales</a:t>
            </a:r>
            <a:endParaRPr b="1" sz="1200">
              <a:solidFill>
                <a:srgbClr val="0B44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/>
          <p:nvPr/>
        </p:nvSpPr>
        <p:spPr>
          <a:xfrm>
            <a:off x="441100" y="291900"/>
            <a:ext cx="79983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00" lIns="39200" spcFirstLastPara="1" rIns="39200" wrap="square" tIns="19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6"/>
              <a:buFont typeface="Arial"/>
              <a:buNone/>
            </a:pPr>
            <a:r>
              <a:rPr lang="es" sz="2715">
                <a:solidFill>
                  <a:srgbClr val="0B4485"/>
                </a:solidFill>
                <a:latin typeface="Bebas Neue"/>
                <a:ea typeface="Bebas Neue"/>
                <a:cs typeface="Bebas Neue"/>
                <a:sym typeface="Bebas Neue"/>
              </a:rPr>
              <a:t>8. Confían en nuestra tecnología</a:t>
            </a:r>
            <a:endParaRPr i="0" sz="2715" u="none" cap="none" strike="noStrike">
              <a:solidFill>
                <a:srgbClr val="0B4485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06" name="Google Shape;206;p21"/>
          <p:cNvPicPr preferRelativeResize="0"/>
          <p:nvPr/>
        </p:nvPicPr>
        <p:blipFill rotWithShape="1">
          <a:blip r:embed="rId3">
            <a:alphaModFix/>
          </a:blip>
          <a:srcRect b="36266" l="0" r="0" t="38070"/>
          <a:stretch/>
        </p:blipFill>
        <p:spPr>
          <a:xfrm>
            <a:off x="946309" y="2299101"/>
            <a:ext cx="765944" cy="14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4370" y="3495604"/>
            <a:ext cx="1459845" cy="19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5">
            <a:alphaModFix/>
          </a:blip>
          <a:srcRect b="4044" l="12180" r="19583" t="19362"/>
          <a:stretch/>
        </p:blipFill>
        <p:spPr>
          <a:xfrm>
            <a:off x="4047104" y="1146543"/>
            <a:ext cx="862204" cy="25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96714" y="1191663"/>
            <a:ext cx="980052" cy="19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7">
            <a:alphaModFix/>
          </a:blip>
          <a:srcRect b="48401" l="8726" r="48558" t="37483"/>
          <a:stretch/>
        </p:blipFill>
        <p:spPr>
          <a:xfrm>
            <a:off x="250975" y="999468"/>
            <a:ext cx="1087625" cy="42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 rotWithShape="1">
          <a:blip r:embed="rId8">
            <a:alphaModFix/>
          </a:blip>
          <a:srcRect b="7468" l="4327" r="4172" t="8051"/>
          <a:stretch/>
        </p:blipFill>
        <p:spPr>
          <a:xfrm>
            <a:off x="4155522" y="1998795"/>
            <a:ext cx="1265672" cy="63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9">
            <a:alphaModFix/>
          </a:blip>
          <a:srcRect b="15080" l="12061" r="10171" t="15552"/>
          <a:stretch/>
        </p:blipFill>
        <p:spPr>
          <a:xfrm>
            <a:off x="7151954" y="1829822"/>
            <a:ext cx="1012457" cy="72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 rotWithShape="1">
          <a:blip r:embed="rId10">
            <a:alphaModFix/>
          </a:blip>
          <a:srcRect b="17114" l="8751" r="8916" t="18618"/>
          <a:stretch/>
        </p:blipFill>
        <p:spPr>
          <a:xfrm>
            <a:off x="6010108" y="1117360"/>
            <a:ext cx="809536" cy="33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06749" y="3418985"/>
            <a:ext cx="1173106" cy="44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12">
            <a:alphaModFix/>
          </a:blip>
          <a:srcRect b="14523" l="6361" r="3401" t="6499"/>
          <a:stretch/>
        </p:blipFill>
        <p:spPr>
          <a:xfrm>
            <a:off x="3454211" y="1959995"/>
            <a:ext cx="549557" cy="49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13">
            <a:alphaModFix/>
          </a:blip>
          <a:srcRect b="10921" l="5628" r="4313" t="11456"/>
          <a:stretch/>
        </p:blipFill>
        <p:spPr>
          <a:xfrm>
            <a:off x="5498285" y="2112980"/>
            <a:ext cx="1576579" cy="47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661144" y="2684754"/>
            <a:ext cx="913226" cy="648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1"/>
          <p:cNvPicPr preferRelativeResize="0"/>
          <p:nvPr/>
        </p:nvPicPr>
        <p:blipFill rotWithShape="1">
          <a:blip r:embed="rId15">
            <a:alphaModFix/>
          </a:blip>
          <a:srcRect b="28715" l="7115" r="6222" t="31861"/>
          <a:stretch/>
        </p:blipFill>
        <p:spPr>
          <a:xfrm>
            <a:off x="1366475" y="1102475"/>
            <a:ext cx="1723375" cy="3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16">
            <a:alphaModFix/>
          </a:blip>
          <a:srcRect b="0" l="0" r="0" t="428"/>
          <a:stretch/>
        </p:blipFill>
        <p:spPr>
          <a:xfrm>
            <a:off x="1413153" y="2865333"/>
            <a:ext cx="1161244" cy="48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/>
          <p:cNvPicPr preferRelativeResize="0"/>
          <p:nvPr/>
        </p:nvPicPr>
        <p:blipFill rotWithShape="1">
          <a:blip r:embed="rId17">
            <a:alphaModFix/>
          </a:blip>
          <a:srcRect b="22878" l="12391" r="13808" t="24874"/>
          <a:stretch/>
        </p:blipFill>
        <p:spPr>
          <a:xfrm>
            <a:off x="3690696" y="2774095"/>
            <a:ext cx="1047070" cy="496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969455" y="2696284"/>
            <a:ext cx="1008202" cy="625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/>
          <p:cNvPicPr preferRelativeResize="0"/>
          <p:nvPr/>
        </p:nvPicPr>
        <p:blipFill rotWithShape="1">
          <a:blip r:embed="rId19">
            <a:alphaModFix/>
          </a:blip>
          <a:srcRect b="149" l="3432" r="144" t="0"/>
          <a:stretch/>
        </p:blipFill>
        <p:spPr>
          <a:xfrm>
            <a:off x="260972" y="4056488"/>
            <a:ext cx="1608799" cy="25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009404" y="3996844"/>
            <a:ext cx="987022" cy="31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260578" y="3886438"/>
            <a:ext cx="1252823" cy="53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284957" y="4178344"/>
            <a:ext cx="1213360" cy="70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1"/>
          <p:cNvPicPr preferRelativeResize="0"/>
          <p:nvPr/>
        </p:nvPicPr>
        <p:blipFill rotWithShape="1">
          <a:blip r:embed="rId23">
            <a:alphaModFix/>
          </a:blip>
          <a:srcRect b="7347" l="22063" r="22638" t="8100"/>
          <a:stretch/>
        </p:blipFill>
        <p:spPr>
          <a:xfrm>
            <a:off x="7862332" y="3624264"/>
            <a:ext cx="873097" cy="678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atrecasas | Ricoh España" id="227" name="Google Shape;227;p21"/>
          <p:cNvPicPr preferRelativeResize="0"/>
          <p:nvPr/>
        </p:nvPicPr>
        <p:blipFill rotWithShape="1">
          <a:blip r:embed="rId24">
            <a:alphaModFix/>
          </a:blip>
          <a:srcRect b="21627" l="10888" r="9519" t="20219"/>
          <a:stretch/>
        </p:blipFill>
        <p:spPr>
          <a:xfrm>
            <a:off x="4622769" y="3852788"/>
            <a:ext cx="1387338" cy="50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1"/>
          <p:cNvPicPr preferRelativeResize="0"/>
          <p:nvPr/>
        </p:nvPicPr>
        <p:blipFill rotWithShape="1">
          <a:blip r:embed="rId25">
            <a:alphaModFix/>
          </a:blip>
          <a:srcRect b="1332" l="0" r="0" t="0"/>
          <a:stretch/>
        </p:blipFill>
        <p:spPr>
          <a:xfrm>
            <a:off x="8241505" y="1991543"/>
            <a:ext cx="549558" cy="34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1"/>
          <p:cNvPicPr preferRelativeResize="0"/>
          <p:nvPr/>
        </p:nvPicPr>
        <p:blipFill rotWithShape="1">
          <a:blip r:embed="rId26">
            <a:alphaModFix/>
          </a:blip>
          <a:srcRect b="5455" l="4491" r="3849" t="0"/>
          <a:stretch/>
        </p:blipFill>
        <p:spPr>
          <a:xfrm>
            <a:off x="779047" y="1598504"/>
            <a:ext cx="877971" cy="41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06134" y="1582278"/>
            <a:ext cx="417699" cy="41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3117757" y="1113489"/>
            <a:ext cx="837084" cy="34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/>
          <p:cNvPicPr preferRelativeResize="0"/>
          <p:nvPr/>
        </p:nvPicPr>
        <p:blipFill rotWithShape="1">
          <a:blip r:embed="rId29">
            <a:alphaModFix/>
          </a:blip>
          <a:srcRect b="12142" l="4540" r="3917" t="16306"/>
          <a:stretch/>
        </p:blipFill>
        <p:spPr>
          <a:xfrm>
            <a:off x="3357035" y="1581170"/>
            <a:ext cx="918290" cy="397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/>
          <p:cNvPicPr preferRelativeResize="0"/>
          <p:nvPr/>
        </p:nvPicPr>
        <p:blipFill rotWithShape="1">
          <a:blip r:embed="rId30">
            <a:alphaModFix/>
          </a:blip>
          <a:srcRect b="11510" l="3228" r="1823" t="13256"/>
          <a:stretch/>
        </p:blipFill>
        <p:spPr>
          <a:xfrm>
            <a:off x="4383603" y="1680073"/>
            <a:ext cx="1584385" cy="27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1"/>
          <p:cNvPicPr preferRelativeResize="0"/>
          <p:nvPr/>
        </p:nvPicPr>
        <p:blipFill rotWithShape="1">
          <a:blip r:embed="rId31">
            <a:alphaModFix/>
          </a:blip>
          <a:srcRect b="38523" l="10367" r="11035" t="39837"/>
          <a:stretch/>
        </p:blipFill>
        <p:spPr>
          <a:xfrm>
            <a:off x="1535708" y="3512080"/>
            <a:ext cx="1972196" cy="27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1"/>
          <p:cNvPicPr preferRelativeResize="0"/>
          <p:nvPr/>
        </p:nvPicPr>
        <p:blipFill rotWithShape="1">
          <a:blip r:embed="rId32">
            <a:alphaModFix/>
          </a:blip>
          <a:srcRect b="8693" l="26188" r="27186" t="9673"/>
          <a:stretch/>
        </p:blipFill>
        <p:spPr>
          <a:xfrm>
            <a:off x="7797015" y="903350"/>
            <a:ext cx="1205586" cy="107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1"/>
          <p:cNvPicPr preferRelativeResize="0"/>
          <p:nvPr/>
        </p:nvPicPr>
        <p:blipFill rotWithShape="1">
          <a:blip r:embed="rId33">
            <a:alphaModFix/>
          </a:blip>
          <a:srcRect b="0" l="25503" r="25732" t="0"/>
          <a:stretch/>
        </p:blipFill>
        <p:spPr>
          <a:xfrm>
            <a:off x="306750" y="1975475"/>
            <a:ext cx="653450" cy="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4913032" y="2772220"/>
            <a:ext cx="518834" cy="50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1"/>
          <p:cNvPicPr preferRelativeResize="0"/>
          <p:nvPr/>
        </p:nvPicPr>
        <p:blipFill rotWithShape="1">
          <a:blip r:embed="rId35">
            <a:alphaModFix/>
          </a:blip>
          <a:srcRect b="22072" l="6851" r="7178" t="21388"/>
          <a:stretch/>
        </p:blipFill>
        <p:spPr>
          <a:xfrm>
            <a:off x="5488227" y="2770243"/>
            <a:ext cx="1387338" cy="46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1"/>
          <p:cNvPicPr preferRelativeResize="0"/>
          <p:nvPr/>
        </p:nvPicPr>
        <p:blipFill rotWithShape="1">
          <a:blip r:embed="rId36">
            <a:alphaModFix/>
          </a:blip>
          <a:srcRect b="14936" l="416" r="416" t="15527"/>
          <a:stretch/>
        </p:blipFill>
        <p:spPr>
          <a:xfrm>
            <a:off x="7643580" y="4359620"/>
            <a:ext cx="1205585" cy="59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8241477" y="2456758"/>
            <a:ext cx="488127" cy="93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201459" y="3477302"/>
            <a:ext cx="1454855" cy="51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50975" y="4426150"/>
            <a:ext cx="1621282" cy="48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807188" y="1464775"/>
            <a:ext cx="1454875" cy="11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011891" y="4452259"/>
            <a:ext cx="2108501" cy="46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1"/>
          <p:cNvPicPr preferRelativeResize="0"/>
          <p:nvPr/>
        </p:nvPicPr>
        <p:blipFill rotWithShape="1">
          <a:blip r:embed="rId42">
            <a:alphaModFix/>
          </a:blip>
          <a:srcRect b="5738" l="17029" r="17193" t="7055"/>
          <a:stretch/>
        </p:blipFill>
        <p:spPr>
          <a:xfrm>
            <a:off x="5077668" y="3385329"/>
            <a:ext cx="1021895" cy="68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/>
          <p:cNvPicPr preferRelativeResize="0"/>
          <p:nvPr/>
        </p:nvPicPr>
        <p:blipFill rotWithShape="1">
          <a:blip r:embed="rId43">
            <a:alphaModFix/>
          </a:blip>
          <a:srcRect b="12322" l="3863" r="7726" t="10421"/>
          <a:stretch/>
        </p:blipFill>
        <p:spPr>
          <a:xfrm>
            <a:off x="4169308" y="4489241"/>
            <a:ext cx="2006281" cy="442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eno Diputación de Salamanca – Palacio de Congresos de Salamanca" id="247" name="Google Shape;247;p21"/>
          <p:cNvPicPr preferRelativeResize="0"/>
          <p:nvPr/>
        </p:nvPicPr>
        <p:blipFill rotWithShape="1">
          <a:blip r:embed="rId44">
            <a:alphaModFix/>
          </a:blip>
          <a:srcRect b="18933" l="10145" r="8816" t="5935"/>
          <a:stretch/>
        </p:blipFill>
        <p:spPr>
          <a:xfrm>
            <a:off x="6084234" y="1511324"/>
            <a:ext cx="1235196" cy="67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89534" y="2731933"/>
            <a:ext cx="943662" cy="61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1"/>
          <p:cNvPicPr preferRelativeResize="0"/>
          <p:nvPr/>
        </p:nvPicPr>
        <p:blipFill rotWithShape="1">
          <a:blip r:embed="rId46">
            <a:alphaModFix/>
          </a:blip>
          <a:srcRect b="9669" l="23521" r="23858" t="8039"/>
          <a:stretch/>
        </p:blipFill>
        <p:spPr>
          <a:xfrm>
            <a:off x="6967325" y="903350"/>
            <a:ext cx="1012450" cy="7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