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7"/>
  </p:notesMasterIdLst>
  <p:sldIdLst>
    <p:sldId id="285" r:id="rId3"/>
    <p:sldId id="289" r:id="rId4"/>
    <p:sldId id="290" r:id="rId5"/>
    <p:sldId id="275" r:id="rId6"/>
    <p:sldId id="263" r:id="rId7"/>
    <p:sldId id="288" r:id="rId8"/>
    <p:sldId id="286" r:id="rId9"/>
    <p:sldId id="267" r:id="rId10"/>
    <p:sldId id="258" r:id="rId11"/>
    <p:sldId id="287" r:id="rId12"/>
    <p:sldId id="281" r:id="rId13"/>
    <p:sldId id="282" r:id="rId14"/>
    <p:sldId id="283" r:id="rId15"/>
    <p:sldId id="284" r:id="rId16"/>
  </p:sldIdLst>
  <p:sldSz cx="9144000" cy="5143500" type="screen16x9"/>
  <p:notesSz cx="6858000" cy="9144000"/>
  <p:embeddedFontLst>
    <p:embeddedFont>
      <p:font typeface="Inter" panose="020B060402020202020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Medium" panose="00000600000000000000" pitchFamily="2" charset="0"/>
      <p:regular r:id="rId26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4729F-63DC-4896-B4D2-6E039E6C4DEB}" v="6" dt="2026-04-28T17:51:19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n Pilar P. Grimaldo Muchotrigo" userId="fcbe63ea-87c4-461d-8273-888d320b3283" providerId="ADAL" clId="{578616BB-01A9-436B-8E8E-E1E9ACD685CD}"/>
    <pc:docChg chg="undo custSel delSld modSld">
      <pc:chgData name="Mirian Pilar P. Grimaldo Muchotrigo" userId="fcbe63ea-87c4-461d-8273-888d320b3283" providerId="ADAL" clId="{578616BB-01A9-436B-8E8E-E1E9ACD685CD}" dt="2026-04-28T18:05:42.523" v="775" actId="26606"/>
      <pc:docMkLst>
        <pc:docMk/>
      </pc:docMkLst>
      <pc:sldChg chg="modSp mod">
        <pc:chgData name="Mirian Pilar P. Grimaldo Muchotrigo" userId="fcbe63ea-87c4-461d-8273-888d320b3283" providerId="ADAL" clId="{578616BB-01A9-436B-8E8E-E1E9ACD685CD}" dt="2026-04-28T17:55:12.154" v="560" actId="20577"/>
        <pc:sldMkLst>
          <pc:docMk/>
          <pc:sldMk cId="0" sldId="263"/>
        </pc:sldMkLst>
        <pc:spChg chg="mod">
          <ac:chgData name="Mirian Pilar P. Grimaldo Muchotrigo" userId="fcbe63ea-87c4-461d-8273-888d320b3283" providerId="ADAL" clId="{578616BB-01A9-436B-8E8E-E1E9ACD685CD}" dt="2026-04-28T17:55:12.154" v="560" actId="20577"/>
          <ac:spMkLst>
            <pc:docMk/>
            <pc:sldMk cId="0" sldId="263"/>
            <ac:spMk id="592" creationId="{00000000-0000-0000-0000-000000000000}"/>
          </ac:spMkLst>
        </pc:spChg>
      </pc:sldChg>
      <pc:sldChg chg="modSp mod">
        <pc:chgData name="Mirian Pilar P. Grimaldo Muchotrigo" userId="fcbe63ea-87c4-461d-8273-888d320b3283" providerId="ADAL" clId="{578616BB-01A9-436B-8E8E-E1E9ACD685CD}" dt="2026-04-28T18:02:34.983" v="772" actId="20577"/>
        <pc:sldMkLst>
          <pc:docMk/>
          <pc:sldMk cId="25655806" sldId="267"/>
        </pc:sldMkLst>
        <pc:spChg chg="mod">
          <ac:chgData name="Mirian Pilar P. Grimaldo Muchotrigo" userId="fcbe63ea-87c4-461d-8273-888d320b3283" providerId="ADAL" clId="{578616BB-01A9-436B-8E8E-E1E9ACD685CD}" dt="2026-04-28T18:02:34.983" v="772" actId="20577"/>
          <ac:spMkLst>
            <pc:docMk/>
            <pc:sldMk cId="25655806" sldId="267"/>
            <ac:spMk id="5" creationId="{27BA5E00-0FC9-FF10-AB54-A70738E4D2B7}"/>
          </ac:spMkLst>
        </pc:spChg>
      </pc:sldChg>
      <pc:sldChg chg="addSp modSp mod">
        <pc:chgData name="Mirian Pilar P. Grimaldo Muchotrigo" userId="fcbe63ea-87c4-461d-8273-888d320b3283" providerId="ADAL" clId="{578616BB-01A9-436B-8E8E-E1E9ACD685CD}" dt="2026-04-28T17:53:09.152" v="558" actId="1076"/>
        <pc:sldMkLst>
          <pc:docMk/>
          <pc:sldMk cId="1091800540" sldId="275"/>
        </pc:sldMkLst>
        <pc:spChg chg="mod">
          <ac:chgData name="Mirian Pilar P. Grimaldo Muchotrigo" userId="fcbe63ea-87c4-461d-8273-888d320b3283" providerId="ADAL" clId="{578616BB-01A9-436B-8E8E-E1E9ACD685CD}" dt="2026-04-28T17:45:19.594" v="474" actId="1076"/>
          <ac:spMkLst>
            <pc:docMk/>
            <pc:sldMk cId="1091800540" sldId="275"/>
            <ac:spMk id="2" creationId="{07F6E388-978D-D9B7-79EF-00DE31539AA7}"/>
          </ac:spMkLst>
        </pc:spChg>
        <pc:spChg chg="mod">
          <ac:chgData name="Mirian Pilar P. Grimaldo Muchotrigo" userId="fcbe63ea-87c4-461d-8273-888d320b3283" providerId="ADAL" clId="{578616BB-01A9-436B-8E8E-E1E9ACD685CD}" dt="2026-04-28T17:45:54.185" v="478" actId="1076"/>
          <ac:spMkLst>
            <pc:docMk/>
            <pc:sldMk cId="1091800540" sldId="275"/>
            <ac:spMk id="4" creationId="{F4FA01AC-B8AC-0FEE-7EC0-AE9D1824208D}"/>
          </ac:spMkLst>
        </pc:spChg>
        <pc:spChg chg="add mod">
          <ac:chgData name="Mirian Pilar P. Grimaldo Muchotrigo" userId="fcbe63ea-87c4-461d-8273-888d320b3283" providerId="ADAL" clId="{578616BB-01A9-436B-8E8E-E1E9ACD685CD}" dt="2026-04-28T17:37:17.005" v="452" actId="1076"/>
          <ac:spMkLst>
            <pc:docMk/>
            <pc:sldMk cId="1091800540" sldId="275"/>
            <ac:spMk id="5" creationId="{41C15CC5-BEDB-938A-85F6-42EE0CFAC6D6}"/>
          </ac:spMkLst>
        </pc:spChg>
        <pc:spChg chg="add mod">
          <ac:chgData name="Mirian Pilar P. Grimaldo Muchotrigo" userId="fcbe63ea-87c4-461d-8273-888d320b3283" providerId="ADAL" clId="{578616BB-01A9-436B-8E8E-E1E9ACD685CD}" dt="2026-04-28T17:46:22.837" v="482" actId="255"/>
          <ac:spMkLst>
            <pc:docMk/>
            <pc:sldMk cId="1091800540" sldId="275"/>
            <ac:spMk id="7" creationId="{CD5EC80F-F34C-63AD-55EF-08CE561C0606}"/>
          </ac:spMkLst>
        </pc:spChg>
        <pc:spChg chg="mod">
          <ac:chgData name="Mirian Pilar P. Grimaldo Muchotrigo" userId="fcbe63ea-87c4-461d-8273-888d320b3283" providerId="ADAL" clId="{578616BB-01A9-436B-8E8E-E1E9ACD685CD}" dt="2026-04-28T17:37:03" v="448" actId="1076"/>
          <ac:spMkLst>
            <pc:docMk/>
            <pc:sldMk cId="1091800540" sldId="275"/>
            <ac:spMk id="9" creationId="{DC8D5968-88BB-83D7-AC6D-4E0F213CCE7D}"/>
          </ac:spMkLst>
        </pc:spChg>
        <pc:spChg chg="mod">
          <ac:chgData name="Mirian Pilar P. Grimaldo Muchotrigo" userId="fcbe63ea-87c4-461d-8273-888d320b3283" providerId="ADAL" clId="{578616BB-01A9-436B-8E8E-E1E9ACD685CD}" dt="2026-04-28T17:37:06.221" v="449" actId="1076"/>
          <ac:spMkLst>
            <pc:docMk/>
            <pc:sldMk cId="1091800540" sldId="275"/>
            <ac:spMk id="10" creationId="{962419DA-6D99-E686-6226-641AA71418E1}"/>
          </ac:spMkLst>
        </pc:spChg>
        <pc:spChg chg="add mod">
          <ac:chgData name="Mirian Pilar P. Grimaldo Muchotrigo" userId="fcbe63ea-87c4-461d-8273-888d320b3283" providerId="ADAL" clId="{578616BB-01A9-436B-8E8E-E1E9ACD685CD}" dt="2026-04-28T17:47:28.390" v="499" actId="14100"/>
          <ac:spMkLst>
            <pc:docMk/>
            <pc:sldMk cId="1091800540" sldId="275"/>
            <ac:spMk id="11" creationId="{5FC3C9D2-42E6-F330-F3A6-6DECF64E9F86}"/>
          </ac:spMkLst>
        </pc:spChg>
        <pc:spChg chg="add mod">
          <ac:chgData name="Mirian Pilar P. Grimaldo Muchotrigo" userId="fcbe63ea-87c4-461d-8273-888d320b3283" providerId="ADAL" clId="{578616BB-01A9-436B-8E8E-E1E9ACD685CD}" dt="2026-04-28T17:48:22.522" v="525" actId="13926"/>
          <ac:spMkLst>
            <pc:docMk/>
            <pc:sldMk cId="1091800540" sldId="275"/>
            <ac:spMk id="12" creationId="{95676A92-EAD8-3337-8C80-F2C7FB4FF682}"/>
          </ac:spMkLst>
        </pc:spChg>
        <pc:spChg chg="add mod">
          <ac:chgData name="Mirian Pilar P. Grimaldo Muchotrigo" userId="fcbe63ea-87c4-461d-8273-888d320b3283" providerId="ADAL" clId="{578616BB-01A9-436B-8E8E-E1E9ACD685CD}" dt="2026-04-28T17:48:16.361" v="524" actId="1076"/>
          <ac:spMkLst>
            <pc:docMk/>
            <pc:sldMk cId="1091800540" sldId="275"/>
            <ac:spMk id="13" creationId="{7D47EADD-C36B-5C44-51D0-5A50AB91AF2C}"/>
          </ac:spMkLst>
        </pc:spChg>
        <pc:spChg chg="add mod">
          <ac:chgData name="Mirian Pilar P. Grimaldo Muchotrigo" userId="fcbe63ea-87c4-461d-8273-888d320b3283" providerId="ADAL" clId="{578616BB-01A9-436B-8E8E-E1E9ACD685CD}" dt="2026-04-28T17:53:09.152" v="558" actId="1076"/>
          <ac:spMkLst>
            <pc:docMk/>
            <pc:sldMk cId="1091800540" sldId="275"/>
            <ac:spMk id="14" creationId="{BAA69BF0-5484-1339-2D61-CDFD66788DE4}"/>
          </ac:spMkLst>
        </pc:spChg>
        <pc:spChg chg="add mod">
          <ac:chgData name="Mirian Pilar P. Grimaldo Muchotrigo" userId="fcbe63ea-87c4-461d-8273-888d320b3283" providerId="ADAL" clId="{578616BB-01A9-436B-8E8E-E1E9ACD685CD}" dt="2026-04-28T17:53:06.318" v="557" actId="1076"/>
          <ac:spMkLst>
            <pc:docMk/>
            <pc:sldMk cId="1091800540" sldId="275"/>
            <ac:spMk id="16" creationId="{3E79CF07-5BE0-99DE-2AE3-1C38DF5E2442}"/>
          </ac:spMkLst>
        </pc:spChg>
        <pc:spChg chg="add mod">
          <ac:chgData name="Mirian Pilar P. Grimaldo Muchotrigo" userId="fcbe63ea-87c4-461d-8273-888d320b3283" providerId="ADAL" clId="{578616BB-01A9-436B-8E8E-E1E9ACD685CD}" dt="2026-04-28T17:53:01.845" v="556" actId="1076"/>
          <ac:spMkLst>
            <pc:docMk/>
            <pc:sldMk cId="1091800540" sldId="275"/>
            <ac:spMk id="17" creationId="{31100C46-F5DB-0C88-CB52-932D554DEA48}"/>
          </ac:spMkLst>
        </pc:spChg>
        <pc:spChg chg="add mod">
          <ac:chgData name="Mirian Pilar P. Grimaldo Muchotrigo" userId="fcbe63ea-87c4-461d-8273-888d320b3283" providerId="ADAL" clId="{578616BB-01A9-436B-8E8E-E1E9ACD685CD}" dt="2026-04-28T17:52:59.139" v="555" actId="1076"/>
          <ac:spMkLst>
            <pc:docMk/>
            <pc:sldMk cId="1091800540" sldId="275"/>
            <ac:spMk id="19" creationId="{BDDD221D-5FDD-14E4-444B-26F16E508434}"/>
          </ac:spMkLst>
        </pc:spChg>
        <pc:picChg chg="mod">
          <ac:chgData name="Mirian Pilar P. Grimaldo Muchotrigo" userId="fcbe63ea-87c4-461d-8273-888d320b3283" providerId="ADAL" clId="{578616BB-01A9-436B-8E8E-E1E9ACD685CD}" dt="2026-04-28T17:50:38.071" v="536" actId="1076"/>
          <ac:picMkLst>
            <pc:docMk/>
            <pc:sldMk cId="1091800540" sldId="275"/>
            <ac:picMk id="3" creationId="{886C2245-BCBA-CF8A-8E0D-26C83C0384A7}"/>
          </ac:picMkLst>
        </pc:picChg>
      </pc:sldChg>
      <pc:sldChg chg="del">
        <pc:chgData name="Mirian Pilar P. Grimaldo Muchotrigo" userId="fcbe63ea-87c4-461d-8273-888d320b3283" providerId="ADAL" clId="{578616BB-01A9-436B-8E8E-E1E9ACD685CD}" dt="2026-04-28T17:49:08.875" v="526" actId="2696"/>
        <pc:sldMkLst>
          <pc:docMk/>
          <pc:sldMk cId="1417818276" sldId="279"/>
        </pc:sldMkLst>
      </pc:sldChg>
      <pc:sldChg chg="modSp del mod">
        <pc:chgData name="Mirian Pilar P. Grimaldo Muchotrigo" userId="fcbe63ea-87c4-461d-8273-888d320b3283" providerId="ADAL" clId="{578616BB-01A9-436B-8E8E-E1E9ACD685CD}" dt="2026-04-28T17:53:16.995" v="559" actId="2696"/>
        <pc:sldMkLst>
          <pc:docMk/>
          <pc:sldMk cId="2014178104" sldId="280"/>
        </pc:sldMkLst>
        <pc:spChg chg="mod">
          <ac:chgData name="Mirian Pilar P. Grimaldo Muchotrigo" userId="fcbe63ea-87c4-461d-8273-888d320b3283" providerId="ADAL" clId="{578616BB-01A9-436B-8E8E-E1E9ACD685CD}" dt="2026-04-28T17:49:32.400" v="529" actId="20577"/>
          <ac:spMkLst>
            <pc:docMk/>
            <pc:sldMk cId="2014178104" sldId="280"/>
            <ac:spMk id="9" creationId="{FCAA4A2B-E289-775A-1839-FD749C6070BF}"/>
          </ac:spMkLst>
        </pc:spChg>
      </pc:sldChg>
      <pc:sldChg chg="addSp delSp modSp mod modClrScheme chgLayout">
        <pc:chgData name="Mirian Pilar P. Grimaldo Muchotrigo" userId="fcbe63ea-87c4-461d-8273-888d320b3283" providerId="ADAL" clId="{578616BB-01A9-436B-8E8E-E1E9ACD685CD}" dt="2026-04-28T18:05:42.523" v="775" actId="26606"/>
        <pc:sldMkLst>
          <pc:docMk/>
          <pc:sldMk cId="3031495326" sldId="284"/>
        </pc:sldMkLst>
        <pc:spChg chg="mod">
          <ac:chgData name="Mirian Pilar P. Grimaldo Muchotrigo" userId="fcbe63ea-87c4-461d-8273-888d320b3283" providerId="ADAL" clId="{578616BB-01A9-436B-8E8E-E1E9ACD685CD}" dt="2026-04-28T18:05:42.523" v="775" actId="26606"/>
          <ac:spMkLst>
            <pc:docMk/>
            <pc:sldMk cId="3031495326" sldId="284"/>
            <ac:spMk id="2" creationId="{30BBB7DD-8391-23A3-D862-D86564D64E2B}"/>
          </ac:spMkLst>
        </pc:spChg>
        <pc:spChg chg="del">
          <ac:chgData name="Mirian Pilar P. Grimaldo Muchotrigo" userId="fcbe63ea-87c4-461d-8273-888d320b3283" providerId="ADAL" clId="{578616BB-01A9-436B-8E8E-E1E9ACD685CD}" dt="2026-04-28T18:05:42.523" v="775" actId="26606"/>
          <ac:spMkLst>
            <pc:docMk/>
            <pc:sldMk cId="3031495326" sldId="284"/>
            <ac:spMk id="3" creationId="{9D9B3C14-7471-7E15-6722-7BFDA0630153}"/>
          </ac:spMkLst>
        </pc:spChg>
        <pc:graphicFrameChg chg="add">
          <ac:chgData name="Mirian Pilar P. Grimaldo Muchotrigo" userId="fcbe63ea-87c4-461d-8273-888d320b3283" providerId="ADAL" clId="{578616BB-01A9-436B-8E8E-E1E9ACD685CD}" dt="2026-04-28T18:05:42.523" v="775" actId="26606"/>
          <ac:graphicFrameMkLst>
            <pc:docMk/>
            <pc:sldMk cId="3031495326" sldId="284"/>
            <ac:graphicFrameMk id="5" creationId="{7D85941D-D6CF-CA61-B69A-592FB4D7016B}"/>
          </ac:graphicFrameMkLst>
        </pc:graphicFrameChg>
      </pc:sldChg>
      <pc:sldChg chg="modSp mod">
        <pc:chgData name="Mirian Pilar P. Grimaldo Muchotrigo" userId="fcbe63ea-87c4-461d-8273-888d320b3283" providerId="ADAL" clId="{578616BB-01A9-436B-8E8E-E1E9ACD685CD}" dt="2026-04-28T17:19:27.955" v="0" actId="6549"/>
        <pc:sldMkLst>
          <pc:docMk/>
          <pc:sldMk cId="3748624591" sldId="285"/>
        </pc:sldMkLst>
        <pc:spChg chg="mod">
          <ac:chgData name="Mirian Pilar P. Grimaldo Muchotrigo" userId="fcbe63ea-87c4-461d-8273-888d320b3283" providerId="ADAL" clId="{578616BB-01A9-436B-8E8E-E1E9ACD685CD}" dt="2026-04-28T17:19:27.955" v="0" actId="6549"/>
          <ac:spMkLst>
            <pc:docMk/>
            <pc:sldMk cId="3748624591" sldId="285"/>
            <ac:spMk id="2" creationId="{A0A8BC06-8261-6E95-838A-E3DEDF2421A7}"/>
          </ac:spMkLst>
        </pc:spChg>
      </pc:sldChg>
      <pc:sldChg chg="modSp mod">
        <pc:chgData name="Mirian Pilar P. Grimaldo Muchotrigo" userId="fcbe63ea-87c4-461d-8273-888d320b3283" providerId="ADAL" clId="{578616BB-01A9-436B-8E8E-E1E9ACD685CD}" dt="2026-04-28T18:01:41.583" v="768" actId="6549"/>
        <pc:sldMkLst>
          <pc:docMk/>
          <pc:sldMk cId="3178029606" sldId="286"/>
        </pc:sldMkLst>
        <pc:spChg chg="mod">
          <ac:chgData name="Mirian Pilar P. Grimaldo Muchotrigo" userId="fcbe63ea-87c4-461d-8273-888d320b3283" providerId="ADAL" clId="{578616BB-01A9-436B-8E8E-E1E9ACD685CD}" dt="2026-04-28T18:01:41.583" v="768" actId="6549"/>
          <ac:spMkLst>
            <pc:docMk/>
            <pc:sldMk cId="3178029606" sldId="286"/>
            <ac:spMk id="3" creationId="{A973A4A5-A1AE-1CF3-A152-9E885CEB2A7A}"/>
          </ac:spMkLst>
        </pc:spChg>
      </pc:sldChg>
      <pc:sldChg chg="modSp mod">
        <pc:chgData name="Mirian Pilar P. Grimaldo Muchotrigo" userId="fcbe63ea-87c4-461d-8273-888d320b3283" providerId="ADAL" clId="{578616BB-01A9-436B-8E8E-E1E9ACD685CD}" dt="2026-04-28T18:04:18.458" v="774" actId="113"/>
        <pc:sldMkLst>
          <pc:docMk/>
          <pc:sldMk cId="331661692" sldId="287"/>
        </pc:sldMkLst>
        <pc:spChg chg="mod">
          <ac:chgData name="Mirian Pilar P. Grimaldo Muchotrigo" userId="fcbe63ea-87c4-461d-8273-888d320b3283" providerId="ADAL" clId="{578616BB-01A9-436B-8E8E-E1E9ACD685CD}" dt="2026-04-28T18:04:06.176" v="773" actId="113"/>
          <ac:spMkLst>
            <pc:docMk/>
            <pc:sldMk cId="331661692" sldId="287"/>
            <ac:spMk id="4" creationId="{54B9E9D7-5D0B-AF84-C520-6B51EF41D90C}"/>
          </ac:spMkLst>
        </pc:spChg>
        <pc:spChg chg="mod">
          <ac:chgData name="Mirian Pilar P. Grimaldo Muchotrigo" userId="fcbe63ea-87c4-461d-8273-888d320b3283" providerId="ADAL" clId="{578616BB-01A9-436B-8E8E-E1E9ACD685CD}" dt="2026-04-28T18:04:18.458" v="774" actId="113"/>
          <ac:spMkLst>
            <pc:docMk/>
            <pc:sldMk cId="331661692" sldId="287"/>
            <ac:spMk id="5" creationId="{7A79DFEF-1B67-45A6-45D4-03B04E16C486}"/>
          </ac:spMkLst>
        </pc:spChg>
      </pc:sldChg>
      <pc:sldChg chg="modSp mod">
        <pc:chgData name="Mirian Pilar P. Grimaldo Muchotrigo" userId="fcbe63ea-87c4-461d-8273-888d320b3283" providerId="ADAL" clId="{578616BB-01A9-436B-8E8E-E1E9ACD685CD}" dt="2026-04-28T17:57:47.156" v="600" actId="20577"/>
        <pc:sldMkLst>
          <pc:docMk/>
          <pc:sldMk cId="1007601426" sldId="288"/>
        </pc:sldMkLst>
        <pc:spChg chg="mod">
          <ac:chgData name="Mirian Pilar P. Grimaldo Muchotrigo" userId="fcbe63ea-87c4-461d-8273-888d320b3283" providerId="ADAL" clId="{578616BB-01A9-436B-8E8E-E1E9ACD685CD}" dt="2026-04-28T17:57:47.156" v="600" actId="20577"/>
          <ac:spMkLst>
            <pc:docMk/>
            <pc:sldMk cId="1007601426" sldId="288"/>
            <ac:spMk id="3" creationId="{2F312C17-75FA-FDBB-B0DA-7A918CD82C9F}"/>
          </ac:spMkLst>
        </pc:spChg>
      </pc:sldChg>
      <pc:sldChg chg="delSp modSp mod">
        <pc:chgData name="Mirian Pilar P. Grimaldo Muchotrigo" userId="fcbe63ea-87c4-461d-8273-888d320b3283" providerId="ADAL" clId="{578616BB-01A9-436B-8E8E-E1E9ACD685CD}" dt="2026-04-28T17:36:07.292" v="445" actId="14100"/>
        <pc:sldMkLst>
          <pc:docMk/>
          <pc:sldMk cId="1842192507" sldId="289"/>
        </pc:sldMkLst>
        <pc:spChg chg="mod">
          <ac:chgData name="Mirian Pilar P. Grimaldo Muchotrigo" userId="fcbe63ea-87c4-461d-8273-888d320b3283" providerId="ADAL" clId="{578616BB-01A9-436B-8E8E-E1E9ACD685CD}" dt="2026-04-28T17:35:33.417" v="436" actId="1076"/>
          <ac:spMkLst>
            <pc:docMk/>
            <pc:sldMk cId="1842192507" sldId="289"/>
            <ac:spMk id="16" creationId="{9CEE48ED-9151-E0F8-5E89-D9EFCFAE0B98}"/>
          </ac:spMkLst>
        </pc:spChg>
        <pc:spChg chg="mod">
          <ac:chgData name="Mirian Pilar P. Grimaldo Muchotrigo" userId="fcbe63ea-87c4-461d-8273-888d320b3283" providerId="ADAL" clId="{578616BB-01A9-436B-8E8E-E1E9ACD685CD}" dt="2026-04-28T17:35:24.807" v="434" actId="14100"/>
          <ac:spMkLst>
            <pc:docMk/>
            <pc:sldMk cId="1842192507" sldId="289"/>
            <ac:spMk id="17" creationId="{B97B2AA3-044C-6FE3-24C4-56AD5E9A4ADC}"/>
          </ac:spMkLst>
        </pc:spChg>
        <pc:spChg chg="mod">
          <ac:chgData name="Mirian Pilar P. Grimaldo Muchotrigo" userId="fcbe63ea-87c4-461d-8273-888d320b3283" providerId="ADAL" clId="{578616BB-01A9-436B-8E8E-E1E9ACD685CD}" dt="2026-04-28T17:35:15.610" v="431" actId="1076"/>
          <ac:spMkLst>
            <pc:docMk/>
            <pc:sldMk cId="1842192507" sldId="289"/>
            <ac:spMk id="18" creationId="{C7BFC1FA-21CB-CF86-D1A8-6AE926B9823F}"/>
          </ac:spMkLst>
        </pc:spChg>
        <pc:spChg chg="mod">
          <ac:chgData name="Mirian Pilar P. Grimaldo Muchotrigo" userId="fcbe63ea-87c4-461d-8273-888d320b3283" providerId="ADAL" clId="{578616BB-01A9-436B-8E8E-E1E9ACD685CD}" dt="2026-04-28T17:36:07.292" v="445" actId="14100"/>
          <ac:spMkLst>
            <pc:docMk/>
            <pc:sldMk cId="1842192507" sldId="289"/>
            <ac:spMk id="19" creationId="{1612CC33-C419-EC83-6E83-DA2A1716F743}"/>
          </ac:spMkLst>
        </pc:spChg>
        <pc:spChg chg="mod">
          <ac:chgData name="Mirian Pilar P. Grimaldo Muchotrigo" userId="fcbe63ea-87c4-461d-8273-888d320b3283" providerId="ADAL" clId="{578616BB-01A9-436B-8E8E-E1E9ACD685CD}" dt="2026-04-28T17:35:59.714" v="443" actId="20577"/>
          <ac:spMkLst>
            <pc:docMk/>
            <pc:sldMk cId="1842192507" sldId="289"/>
            <ac:spMk id="20" creationId="{10672C5D-0755-6BF8-D255-2B925B98D329}"/>
          </ac:spMkLst>
        </pc:spChg>
        <pc:picChg chg="del">
          <ac:chgData name="Mirian Pilar P. Grimaldo Muchotrigo" userId="fcbe63ea-87c4-461d-8273-888d320b3283" providerId="ADAL" clId="{578616BB-01A9-436B-8E8E-E1E9ACD685CD}" dt="2026-04-28T17:21:19.311" v="1" actId="21"/>
          <ac:picMkLst>
            <pc:docMk/>
            <pc:sldMk cId="1842192507" sldId="289"/>
            <ac:picMk id="6" creationId="{854248BC-67EB-FEFA-7B73-77EABFBEFDC0}"/>
          </ac:picMkLst>
        </pc:picChg>
        <pc:picChg chg="del">
          <ac:chgData name="Mirian Pilar P. Grimaldo Muchotrigo" userId="fcbe63ea-87c4-461d-8273-888d320b3283" providerId="ADAL" clId="{578616BB-01A9-436B-8E8E-E1E9ACD685CD}" dt="2026-04-28T17:21:22.379" v="2" actId="21"/>
          <ac:picMkLst>
            <pc:docMk/>
            <pc:sldMk cId="1842192507" sldId="289"/>
            <ac:picMk id="8" creationId="{F5390D9F-A0C6-978A-B62C-84D7AAB5A2D5}"/>
          </ac:picMkLst>
        </pc:picChg>
        <pc:picChg chg="mod">
          <ac:chgData name="Mirian Pilar P. Grimaldo Muchotrigo" userId="fcbe63ea-87c4-461d-8273-888d320b3283" providerId="ADAL" clId="{578616BB-01A9-436B-8E8E-E1E9ACD685CD}" dt="2026-04-28T17:36:05.149" v="444" actId="14100"/>
          <ac:picMkLst>
            <pc:docMk/>
            <pc:sldMk cId="1842192507" sldId="289"/>
            <ac:picMk id="12" creationId="{0E139F84-3380-3CB5-525B-22E80441F718}"/>
          </ac:picMkLst>
        </pc:picChg>
        <pc:picChg chg="mod">
          <ac:chgData name="Mirian Pilar P. Grimaldo Muchotrigo" userId="fcbe63ea-87c4-461d-8273-888d320b3283" providerId="ADAL" clId="{578616BB-01A9-436B-8E8E-E1E9ACD685CD}" dt="2026-04-28T17:35:21.373" v="433" actId="14100"/>
          <ac:picMkLst>
            <pc:docMk/>
            <pc:sldMk cId="1842192507" sldId="289"/>
            <ac:picMk id="14" creationId="{2BEC3054-40E3-C000-0506-F53A3E0D662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8549B-C16C-4091-938F-3B7B8C312C6F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2392AF-682D-47F6-BB34-1343B83AB0FE}">
      <dgm:prSet/>
      <dgm:spPr/>
      <dgm:t>
        <a:bodyPr/>
        <a:lstStyle/>
        <a:p>
          <a:r>
            <a:rPr lang="en-US"/>
            <a:t>I</a:t>
          </a:r>
          <a:r>
            <a:rPr lang="en-US" b="1"/>
            <a:t>ncremento reciente de envíos</a:t>
          </a:r>
          <a:r>
            <a:rPr lang="en-US"/>
            <a:t>, especialmente el año 2025 registró el mayor volumen de envíos del período (239), casi el triple respecto a 2022–2024.</a:t>
          </a:r>
        </a:p>
      </dgm:t>
    </dgm:pt>
    <dgm:pt modelId="{F9F4A1AE-359E-4217-AA89-84CD2961E2AC}" type="parTrans" cxnId="{882401E4-40F3-4E68-82C1-93EA58962A3C}">
      <dgm:prSet/>
      <dgm:spPr/>
      <dgm:t>
        <a:bodyPr/>
        <a:lstStyle/>
        <a:p>
          <a:endParaRPr lang="en-US"/>
        </a:p>
      </dgm:t>
    </dgm:pt>
    <dgm:pt modelId="{091F5288-1828-4D5F-AD62-CC9BA7FABD41}" type="sibTrans" cxnId="{882401E4-40F3-4E68-82C1-93EA58962A3C}">
      <dgm:prSet/>
      <dgm:spPr/>
      <dgm:t>
        <a:bodyPr/>
        <a:lstStyle/>
        <a:p>
          <a:endParaRPr lang="en-US"/>
        </a:p>
      </dgm:t>
    </dgm:pt>
    <dgm:pt modelId="{84015F7B-6E69-4B1D-B17D-3DBC8839EA24}">
      <dgm:prSet/>
      <dgm:spPr/>
      <dgm:t>
        <a:bodyPr/>
        <a:lstStyle/>
        <a:p>
          <a:r>
            <a:rPr lang="en-US"/>
            <a:t>La </a:t>
          </a:r>
          <a:r>
            <a:rPr lang="en-US" b="1"/>
            <a:t>tasa de aceptación global es del 13%</a:t>
          </a:r>
          <a:r>
            <a:rPr lang="en-US"/>
            <a:t>, con un pico del 25% en 2022 y una baja al 7% en 2025.</a:t>
          </a:r>
        </a:p>
      </dgm:t>
    </dgm:pt>
    <dgm:pt modelId="{7F9702E7-331F-4935-B14A-8DAFEAFE4C90}" type="parTrans" cxnId="{BB6FE6AB-5F05-4BD5-9F86-35E099E352C3}">
      <dgm:prSet/>
      <dgm:spPr/>
      <dgm:t>
        <a:bodyPr/>
        <a:lstStyle/>
        <a:p>
          <a:endParaRPr lang="en-US"/>
        </a:p>
      </dgm:t>
    </dgm:pt>
    <dgm:pt modelId="{0778A2B4-5480-4EC2-B609-3EB568D64F78}" type="sibTrans" cxnId="{BB6FE6AB-5F05-4BD5-9F86-35E099E352C3}">
      <dgm:prSet/>
      <dgm:spPr/>
      <dgm:t>
        <a:bodyPr/>
        <a:lstStyle/>
        <a:p>
          <a:endParaRPr lang="en-US"/>
        </a:p>
      </dgm:t>
    </dgm:pt>
    <dgm:pt modelId="{21065D12-E4DF-4AB7-80A5-8E9F440F3D46}">
      <dgm:prSet/>
      <dgm:spPr/>
    </dgm:pt>
    <dgm:pt modelId="{4116172A-7126-4073-B81E-4E4452DCA3B5}" type="parTrans" cxnId="{0B880E77-A14D-4BFF-AC28-CBA4E66474E9}">
      <dgm:prSet/>
      <dgm:spPr/>
      <dgm:t>
        <a:bodyPr/>
        <a:lstStyle/>
        <a:p>
          <a:endParaRPr lang="en-US"/>
        </a:p>
      </dgm:t>
    </dgm:pt>
    <dgm:pt modelId="{DD806BCE-F799-4111-9303-7DB913591186}" type="sibTrans" cxnId="{0B880E77-A14D-4BFF-AC28-CBA4E66474E9}">
      <dgm:prSet/>
      <dgm:spPr/>
      <dgm:t>
        <a:bodyPr/>
        <a:lstStyle/>
        <a:p>
          <a:endParaRPr lang="en-US"/>
        </a:p>
      </dgm:t>
    </dgm:pt>
    <dgm:pt modelId="{DD6CEDCC-5D18-4C7A-BB08-8180DE1F7095}">
      <dgm:prSet/>
      <dgm:spPr/>
      <dgm:t>
        <a:bodyPr/>
        <a:lstStyle/>
        <a:p>
          <a:r>
            <a:rPr lang="en-US" b="1"/>
            <a:t>Optimización significativa de tiempos</a:t>
          </a:r>
          <a:r>
            <a:rPr lang="en-US"/>
            <a:t>, sobre todo en primera decisión (7 días).</a:t>
          </a:r>
        </a:p>
      </dgm:t>
    </dgm:pt>
    <dgm:pt modelId="{8DC0D4E2-7D15-466E-B5A5-E8208C0EDC04}" type="parTrans" cxnId="{2937E971-1905-4891-AFFA-376DA5A34D6F}">
      <dgm:prSet/>
      <dgm:spPr/>
      <dgm:t>
        <a:bodyPr/>
        <a:lstStyle/>
        <a:p>
          <a:endParaRPr lang="en-US"/>
        </a:p>
      </dgm:t>
    </dgm:pt>
    <dgm:pt modelId="{CFE2472F-4ABE-41CC-A870-2E98FA1868FB}" type="sibTrans" cxnId="{2937E971-1905-4891-AFFA-376DA5A34D6F}">
      <dgm:prSet/>
      <dgm:spPr/>
      <dgm:t>
        <a:bodyPr/>
        <a:lstStyle/>
        <a:p>
          <a:endParaRPr lang="en-US"/>
        </a:p>
      </dgm:t>
    </dgm:pt>
    <dgm:pt modelId="{AC5C8958-4DDD-4978-9083-3BFB9A02CE77}">
      <dgm:prSet/>
      <dgm:spPr/>
      <dgm:t>
        <a:bodyPr/>
        <a:lstStyle/>
        <a:p>
          <a:r>
            <a:rPr lang="en-US" b="1"/>
            <a:t>Reducción del tiempo de rechazo</a:t>
          </a:r>
          <a:r>
            <a:rPr lang="en-US"/>
            <a:t>, indicando mayor eficiencia en el filtro editorial. </a:t>
          </a:r>
        </a:p>
      </dgm:t>
    </dgm:pt>
    <dgm:pt modelId="{E5209939-B1A2-40A9-B328-213741AD298B}" type="parTrans" cxnId="{432B9A99-6936-477A-89BB-3EF0A0EB2BF7}">
      <dgm:prSet/>
      <dgm:spPr/>
      <dgm:t>
        <a:bodyPr/>
        <a:lstStyle/>
        <a:p>
          <a:endParaRPr lang="en-US"/>
        </a:p>
      </dgm:t>
    </dgm:pt>
    <dgm:pt modelId="{DD9523EC-B80F-4619-ADFC-6ADA5634C6C2}" type="sibTrans" cxnId="{432B9A99-6936-477A-89BB-3EF0A0EB2BF7}">
      <dgm:prSet/>
      <dgm:spPr/>
      <dgm:t>
        <a:bodyPr/>
        <a:lstStyle/>
        <a:p>
          <a:endParaRPr lang="en-US"/>
        </a:p>
      </dgm:t>
    </dgm:pt>
    <dgm:pt modelId="{44430AF9-BA32-4364-9DDB-00EE8749B247}">
      <dgm:prSet/>
      <dgm:spPr/>
    </dgm:pt>
    <dgm:pt modelId="{34918780-29A2-4FCB-9347-BBD7A5FBEFF1}" type="parTrans" cxnId="{9920212F-FD33-430E-8A7B-0A55FBB9647B}">
      <dgm:prSet/>
      <dgm:spPr/>
      <dgm:t>
        <a:bodyPr/>
        <a:lstStyle/>
        <a:p>
          <a:endParaRPr lang="en-US"/>
        </a:p>
      </dgm:t>
    </dgm:pt>
    <dgm:pt modelId="{62151CF1-682A-4FF6-AA02-6875024430FA}" type="sibTrans" cxnId="{9920212F-FD33-430E-8A7B-0A55FBB9647B}">
      <dgm:prSet/>
      <dgm:spPr/>
      <dgm:t>
        <a:bodyPr/>
        <a:lstStyle/>
        <a:p>
          <a:endParaRPr lang="en-US"/>
        </a:p>
      </dgm:t>
    </dgm:pt>
    <dgm:pt modelId="{CA6076AF-C9EA-420C-AE9E-A41C30085770}" type="pres">
      <dgm:prSet presAssocID="{8868549B-C16C-4091-938F-3B7B8C312C6F}" presName="root" presStyleCnt="0">
        <dgm:presLayoutVars>
          <dgm:dir/>
          <dgm:resizeHandles val="exact"/>
        </dgm:presLayoutVars>
      </dgm:prSet>
      <dgm:spPr/>
    </dgm:pt>
    <dgm:pt modelId="{336148B1-08DB-47F2-B2D8-B439B8D29B1D}" type="pres">
      <dgm:prSet presAssocID="{8868549B-C16C-4091-938F-3B7B8C312C6F}" presName="container" presStyleCnt="0">
        <dgm:presLayoutVars>
          <dgm:dir/>
          <dgm:resizeHandles val="exact"/>
        </dgm:presLayoutVars>
      </dgm:prSet>
      <dgm:spPr/>
    </dgm:pt>
    <dgm:pt modelId="{90B6C56E-98F3-479E-9CDE-F165C182C644}" type="pres">
      <dgm:prSet presAssocID="{122392AF-682D-47F6-BB34-1343B83AB0FE}" presName="compNode" presStyleCnt="0"/>
      <dgm:spPr/>
    </dgm:pt>
    <dgm:pt modelId="{69C9DAA7-303E-4B02-8B6E-CD1870BED216}" type="pres">
      <dgm:prSet presAssocID="{122392AF-682D-47F6-BB34-1343B83AB0FE}" presName="iconBgRect" presStyleLbl="bgShp" presStyleIdx="0" presStyleCnt="4"/>
      <dgm:spPr/>
    </dgm:pt>
    <dgm:pt modelId="{38B2A9CB-6887-4ED5-8F39-2FB06B095588}" type="pres">
      <dgm:prSet presAssocID="{122392AF-682D-47F6-BB34-1343B83AB0F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ión"/>
        </a:ext>
      </dgm:extLst>
    </dgm:pt>
    <dgm:pt modelId="{3AAE0F15-474B-44A8-B990-5D863421545C}" type="pres">
      <dgm:prSet presAssocID="{122392AF-682D-47F6-BB34-1343B83AB0FE}" presName="spaceRect" presStyleCnt="0"/>
      <dgm:spPr/>
    </dgm:pt>
    <dgm:pt modelId="{EB3F5726-B04F-46CB-8848-AF72B3265108}" type="pres">
      <dgm:prSet presAssocID="{122392AF-682D-47F6-BB34-1343B83AB0FE}" presName="textRect" presStyleLbl="revTx" presStyleIdx="0" presStyleCnt="4">
        <dgm:presLayoutVars>
          <dgm:chMax val="1"/>
          <dgm:chPref val="1"/>
        </dgm:presLayoutVars>
      </dgm:prSet>
      <dgm:spPr/>
    </dgm:pt>
    <dgm:pt modelId="{1A92B81E-87EC-41F1-AAB4-A726DD58877D}" type="pres">
      <dgm:prSet presAssocID="{091F5288-1828-4D5F-AD62-CC9BA7FABD41}" presName="sibTrans" presStyleLbl="sibTrans2D1" presStyleIdx="0" presStyleCnt="0"/>
      <dgm:spPr/>
    </dgm:pt>
    <dgm:pt modelId="{0A15D04D-F888-463C-AF09-6EA87B0DA52A}" type="pres">
      <dgm:prSet presAssocID="{84015F7B-6E69-4B1D-B17D-3DBC8839EA24}" presName="compNode" presStyleCnt="0"/>
      <dgm:spPr/>
    </dgm:pt>
    <dgm:pt modelId="{90A46DC8-CBFE-4057-A927-7A11CB68D30A}" type="pres">
      <dgm:prSet presAssocID="{84015F7B-6E69-4B1D-B17D-3DBC8839EA24}" presName="iconBgRect" presStyleLbl="bgShp" presStyleIdx="1" presStyleCnt="4"/>
      <dgm:spPr/>
    </dgm:pt>
    <dgm:pt modelId="{B6162C86-E287-440A-A790-F218B8CC9257}" type="pres">
      <dgm:prSet presAssocID="{84015F7B-6E69-4B1D-B17D-3DBC8839EA24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F111292C-2CED-41E9-BA4E-68F3D74BF13C}" type="pres">
      <dgm:prSet presAssocID="{84015F7B-6E69-4B1D-B17D-3DBC8839EA24}" presName="spaceRect" presStyleCnt="0"/>
      <dgm:spPr/>
    </dgm:pt>
    <dgm:pt modelId="{BCABFDFF-1D2A-4B90-9FE4-0F7448345E9C}" type="pres">
      <dgm:prSet presAssocID="{84015F7B-6E69-4B1D-B17D-3DBC8839EA24}" presName="textRect" presStyleLbl="revTx" presStyleIdx="1" presStyleCnt="4">
        <dgm:presLayoutVars>
          <dgm:chMax val="1"/>
          <dgm:chPref val="1"/>
        </dgm:presLayoutVars>
      </dgm:prSet>
      <dgm:spPr/>
    </dgm:pt>
    <dgm:pt modelId="{AA7F52F6-6E0E-405F-A188-A2617B412809}" type="pres">
      <dgm:prSet presAssocID="{0778A2B4-5480-4EC2-B609-3EB568D64F78}" presName="sibTrans" presStyleLbl="sibTrans2D1" presStyleIdx="0" presStyleCnt="0"/>
      <dgm:spPr/>
    </dgm:pt>
    <dgm:pt modelId="{25695E92-D383-4D2B-891C-475C09BFCBCF}" type="pres">
      <dgm:prSet presAssocID="{DD6CEDCC-5D18-4C7A-BB08-8180DE1F7095}" presName="compNode" presStyleCnt="0"/>
      <dgm:spPr/>
    </dgm:pt>
    <dgm:pt modelId="{20147E23-6E2B-454D-B0B6-1E3982C57A5B}" type="pres">
      <dgm:prSet presAssocID="{DD6CEDCC-5D18-4C7A-BB08-8180DE1F7095}" presName="iconBgRect" presStyleLbl="bgShp" presStyleIdx="2" presStyleCnt="4"/>
      <dgm:spPr/>
    </dgm:pt>
    <dgm:pt modelId="{8982FEA7-05EC-4CE4-AECF-CF488E3DC94E}" type="pres">
      <dgm:prSet presAssocID="{DD6CEDCC-5D18-4C7A-BB08-8180DE1F7095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75A14CB0-B413-4543-ACBE-5BC75380BBDD}" type="pres">
      <dgm:prSet presAssocID="{DD6CEDCC-5D18-4C7A-BB08-8180DE1F7095}" presName="spaceRect" presStyleCnt="0"/>
      <dgm:spPr/>
    </dgm:pt>
    <dgm:pt modelId="{2C003B11-4926-484A-8EA5-BDF523D792C0}" type="pres">
      <dgm:prSet presAssocID="{DD6CEDCC-5D18-4C7A-BB08-8180DE1F7095}" presName="textRect" presStyleLbl="revTx" presStyleIdx="2" presStyleCnt="4">
        <dgm:presLayoutVars>
          <dgm:chMax val="1"/>
          <dgm:chPref val="1"/>
        </dgm:presLayoutVars>
      </dgm:prSet>
      <dgm:spPr/>
    </dgm:pt>
    <dgm:pt modelId="{C53B9E4E-12BA-42AC-AA0C-D28564028E27}" type="pres">
      <dgm:prSet presAssocID="{CFE2472F-4ABE-41CC-A870-2E98FA1868FB}" presName="sibTrans" presStyleLbl="sibTrans2D1" presStyleIdx="0" presStyleCnt="0"/>
      <dgm:spPr/>
    </dgm:pt>
    <dgm:pt modelId="{34D15341-7025-4302-B948-09C790FE9A16}" type="pres">
      <dgm:prSet presAssocID="{AC5C8958-4DDD-4978-9083-3BFB9A02CE77}" presName="compNode" presStyleCnt="0"/>
      <dgm:spPr/>
    </dgm:pt>
    <dgm:pt modelId="{A4C38C45-AF76-4C0A-9F6B-92D493695528}" type="pres">
      <dgm:prSet presAssocID="{AC5C8958-4DDD-4978-9083-3BFB9A02CE77}" presName="iconBgRect" presStyleLbl="bgShp" presStyleIdx="3" presStyleCnt="4"/>
      <dgm:spPr/>
    </dgm:pt>
    <dgm:pt modelId="{BA3AA7C1-1B75-47B1-B341-0366140853D7}" type="pres">
      <dgm:prSet presAssocID="{AC5C8958-4DDD-4978-9083-3BFB9A02CE77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60BB9E1A-B5B2-4858-8945-37ADE6EB6165}" type="pres">
      <dgm:prSet presAssocID="{AC5C8958-4DDD-4978-9083-3BFB9A02CE77}" presName="spaceRect" presStyleCnt="0"/>
      <dgm:spPr/>
    </dgm:pt>
    <dgm:pt modelId="{A0747252-AB93-487A-BCB7-5D358CFA48FB}" type="pres">
      <dgm:prSet presAssocID="{AC5C8958-4DDD-4978-9083-3BFB9A02CE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7611B04-A4F5-4828-8F7B-9DBC9D033D42}" type="presOf" srcId="{8868549B-C16C-4091-938F-3B7B8C312C6F}" destId="{CA6076AF-C9EA-420C-AE9E-A41C30085770}" srcOrd="0" destOrd="0" presId="urn:microsoft.com/office/officeart/2018/2/layout/IconCircleList"/>
    <dgm:cxn modelId="{DB2B4126-3997-48EA-8904-31AA0C0FA98D}" type="presOf" srcId="{CFE2472F-4ABE-41CC-A870-2E98FA1868FB}" destId="{C53B9E4E-12BA-42AC-AA0C-D28564028E27}" srcOrd="0" destOrd="0" presId="urn:microsoft.com/office/officeart/2018/2/layout/IconCircleList"/>
    <dgm:cxn modelId="{9920212F-FD33-430E-8A7B-0A55FBB9647B}" srcId="{AC5C8958-4DDD-4978-9083-3BFB9A02CE77}" destId="{44430AF9-BA32-4364-9DDB-00EE8749B247}" srcOrd="0" destOrd="0" parTransId="{34918780-29A2-4FCB-9347-BBD7A5FBEFF1}" sibTransId="{62151CF1-682A-4FF6-AA02-6875024430FA}"/>
    <dgm:cxn modelId="{F665174B-A625-4254-B6BE-74AE90AD3740}" type="presOf" srcId="{84015F7B-6E69-4B1D-B17D-3DBC8839EA24}" destId="{BCABFDFF-1D2A-4B90-9FE4-0F7448345E9C}" srcOrd="0" destOrd="0" presId="urn:microsoft.com/office/officeart/2018/2/layout/IconCircleList"/>
    <dgm:cxn modelId="{09B2046C-7BE7-4C91-8B1F-40C58B34A8A4}" type="presOf" srcId="{DD6CEDCC-5D18-4C7A-BB08-8180DE1F7095}" destId="{2C003B11-4926-484A-8EA5-BDF523D792C0}" srcOrd="0" destOrd="0" presId="urn:microsoft.com/office/officeart/2018/2/layout/IconCircleList"/>
    <dgm:cxn modelId="{2937E971-1905-4891-AFFA-376DA5A34D6F}" srcId="{8868549B-C16C-4091-938F-3B7B8C312C6F}" destId="{DD6CEDCC-5D18-4C7A-BB08-8180DE1F7095}" srcOrd="2" destOrd="0" parTransId="{8DC0D4E2-7D15-466E-B5A5-E8208C0EDC04}" sibTransId="{CFE2472F-4ABE-41CC-A870-2E98FA1868FB}"/>
    <dgm:cxn modelId="{20363B54-EC73-4783-BCB7-7611C738B654}" type="presOf" srcId="{091F5288-1828-4D5F-AD62-CC9BA7FABD41}" destId="{1A92B81E-87EC-41F1-AAB4-A726DD58877D}" srcOrd="0" destOrd="0" presId="urn:microsoft.com/office/officeart/2018/2/layout/IconCircleList"/>
    <dgm:cxn modelId="{0B880E77-A14D-4BFF-AC28-CBA4E66474E9}" srcId="{84015F7B-6E69-4B1D-B17D-3DBC8839EA24}" destId="{21065D12-E4DF-4AB7-80A5-8E9F440F3D46}" srcOrd="0" destOrd="0" parTransId="{4116172A-7126-4073-B81E-4E4452DCA3B5}" sibTransId="{DD806BCE-F799-4111-9303-7DB913591186}"/>
    <dgm:cxn modelId="{432B9A99-6936-477A-89BB-3EF0A0EB2BF7}" srcId="{8868549B-C16C-4091-938F-3B7B8C312C6F}" destId="{AC5C8958-4DDD-4978-9083-3BFB9A02CE77}" srcOrd="3" destOrd="0" parTransId="{E5209939-B1A2-40A9-B328-213741AD298B}" sibTransId="{DD9523EC-B80F-4619-ADFC-6ADA5634C6C2}"/>
    <dgm:cxn modelId="{BB6FE6AB-5F05-4BD5-9F86-35E099E352C3}" srcId="{8868549B-C16C-4091-938F-3B7B8C312C6F}" destId="{84015F7B-6E69-4B1D-B17D-3DBC8839EA24}" srcOrd="1" destOrd="0" parTransId="{7F9702E7-331F-4935-B14A-8DAFEAFE4C90}" sibTransId="{0778A2B4-5480-4EC2-B609-3EB568D64F78}"/>
    <dgm:cxn modelId="{1BBF71B4-F49D-408B-BB63-91B452448BCB}" type="presOf" srcId="{AC5C8958-4DDD-4978-9083-3BFB9A02CE77}" destId="{A0747252-AB93-487A-BCB7-5D358CFA48FB}" srcOrd="0" destOrd="0" presId="urn:microsoft.com/office/officeart/2018/2/layout/IconCircleList"/>
    <dgm:cxn modelId="{882401E4-40F3-4E68-82C1-93EA58962A3C}" srcId="{8868549B-C16C-4091-938F-3B7B8C312C6F}" destId="{122392AF-682D-47F6-BB34-1343B83AB0FE}" srcOrd="0" destOrd="0" parTransId="{F9F4A1AE-359E-4217-AA89-84CD2961E2AC}" sibTransId="{091F5288-1828-4D5F-AD62-CC9BA7FABD41}"/>
    <dgm:cxn modelId="{EBD683FC-C6D6-40F5-A7EE-243ACF694845}" type="presOf" srcId="{0778A2B4-5480-4EC2-B609-3EB568D64F78}" destId="{AA7F52F6-6E0E-405F-A188-A2617B412809}" srcOrd="0" destOrd="0" presId="urn:microsoft.com/office/officeart/2018/2/layout/IconCircleList"/>
    <dgm:cxn modelId="{F3693EFF-49EA-4682-BF46-73EB5FB82BDE}" type="presOf" srcId="{122392AF-682D-47F6-BB34-1343B83AB0FE}" destId="{EB3F5726-B04F-46CB-8848-AF72B3265108}" srcOrd="0" destOrd="0" presId="urn:microsoft.com/office/officeart/2018/2/layout/IconCircleList"/>
    <dgm:cxn modelId="{59AAF457-B46E-49A3-B381-087EB0E9EDF1}" type="presParOf" srcId="{CA6076AF-C9EA-420C-AE9E-A41C30085770}" destId="{336148B1-08DB-47F2-B2D8-B439B8D29B1D}" srcOrd="0" destOrd="0" presId="urn:microsoft.com/office/officeart/2018/2/layout/IconCircleList"/>
    <dgm:cxn modelId="{21959EE0-23F3-4FB9-8D61-5C8305D3D5F4}" type="presParOf" srcId="{336148B1-08DB-47F2-B2D8-B439B8D29B1D}" destId="{90B6C56E-98F3-479E-9CDE-F165C182C644}" srcOrd="0" destOrd="0" presId="urn:microsoft.com/office/officeart/2018/2/layout/IconCircleList"/>
    <dgm:cxn modelId="{659FE75C-93CF-43D9-8D55-C33E0141F239}" type="presParOf" srcId="{90B6C56E-98F3-479E-9CDE-F165C182C644}" destId="{69C9DAA7-303E-4B02-8B6E-CD1870BED216}" srcOrd="0" destOrd="0" presId="urn:microsoft.com/office/officeart/2018/2/layout/IconCircleList"/>
    <dgm:cxn modelId="{D7E6D7AC-7EBE-4BB5-992C-2CBBF91DA59B}" type="presParOf" srcId="{90B6C56E-98F3-479E-9CDE-F165C182C644}" destId="{38B2A9CB-6887-4ED5-8F39-2FB06B095588}" srcOrd="1" destOrd="0" presId="urn:microsoft.com/office/officeart/2018/2/layout/IconCircleList"/>
    <dgm:cxn modelId="{AAA0B0FC-1A5C-4CD5-AC7E-52250EA59EF4}" type="presParOf" srcId="{90B6C56E-98F3-479E-9CDE-F165C182C644}" destId="{3AAE0F15-474B-44A8-B990-5D863421545C}" srcOrd="2" destOrd="0" presId="urn:microsoft.com/office/officeart/2018/2/layout/IconCircleList"/>
    <dgm:cxn modelId="{AE842238-148F-49B1-9175-5A7704DB0BC7}" type="presParOf" srcId="{90B6C56E-98F3-479E-9CDE-F165C182C644}" destId="{EB3F5726-B04F-46CB-8848-AF72B3265108}" srcOrd="3" destOrd="0" presId="urn:microsoft.com/office/officeart/2018/2/layout/IconCircleList"/>
    <dgm:cxn modelId="{1A154FC2-5279-4F64-99F6-0F28FF177A03}" type="presParOf" srcId="{336148B1-08DB-47F2-B2D8-B439B8D29B1D}" destId="{1A92B81E-87EC-41F1-AAB4-A726DD58877D}" srcOrd="1" destOrd="0" presId="urn:microsoft.com/office/officeart/2018/2/layout/IconCircleList"/>
    <dgm:cxn modelId="{353EB15B-B9C7-458C-87F5-CA8345ABD3B1}" type="presParOf" srcId="{336148B1-08DB-47F2-B2D8-B439B8D29B1D}" destId="{0A15D04D-F888-463C-AF09-6EA87B0DA52A}" srcOrd="2" destOrd="0" presId="urn:microsoft.com/office/officeart/2018/2/layout/IconCircleList"/>
    <dgm:cxn modelId="{C2753CDE-FC8C-4B27-A1A1-F29A73D3C418}" type="presParOf" srcId="{0A15D04D-F888-463C-AF09-6EA87B0DA52A}" destId="{90A46DC8-CBFE-4057-A927-7A11CB68D30A}" srcOrd="0" destOrd="0" presId="urn:microsoft.com/office/officeart/2018/2/layout/IconCircleList"/>
    <dgm:cxn modelId="{D0B40B5B-B016-4592-9570-1F763535005B}" type="presParOf" srcId="{0A15D04D-F888-463C-AF09-6EA87B0DA52A}" destId="{B6162C86-E287-440A-A790-F218B8CC9257}" srcOrd="1" destOrd="0" presId="urn:microsoft.com/office/officeart/2018/2/layout/IconCircleList"/>
    <dgm:cxn modelId="{97933517-9EE7-4666-B2AE-1DA6110E750E}" type="presParOf" srcId="{0A15D04D-F888-463C-AF09-6EA87B0DA52A}" destId="{F111292C-2CED-41E9-BA4E-68F3D74BF13C}" srcOrd="2" destOrd="0" presId="urn:microsoft.com/office/officeart/2018/2/layout/IconCircleList"/>
    <dgm:cxn modelId="{FEC3A622-4ACE-466C-A641-D8D368B697CF}" type="presParOf" srcId="{0A15D04D-F888-463C-AF09-6EA87B0DA52A}" destId="{BCABFDFF-1D2A-4B90-9FE4-0F7448345E9C}" srcOrd="3" destOrd="0" presId="urn:microsoft.com/office/officeart/2018/2/layout/IconCircleList"/>
    <dgm:cxn modelId="{3F86D11D-B610-43FC-A7B7-2E5F163A93A1}" type="presParOf" srcId="{336148B1-08DB-47F2-B2D8-B439B8D29B1D}" destId="{AA7F52F6-6E0E-405F-A188-A2617B412809}" srcOrd="3" destOrd="0" presId="urn:microsoft.com/office/officeart/2018/2/layout/IconCircleList"/>
    <dgm:cxn modelId="{A9D4C9A4-1E19-436D-B07E-BD0D93DEB0F8}" type="presParOf" srcId="{336148B1-08DB-47F2-B2D8-B439B8D29B1D}" destId="{25695E92-D383-4D2B-891C-475C09BFCBCF}" srcOrd="4" destOrd="0" presId="urn:microsoft.com/office/officeart/2018/2/layout/IconCircleList"/>
    <dgm:cxn modelId="{7234458A-E535-48B5-B2C0-2AAB6D8501D4}" type="presParOf" srcId="{25695E92-D383-4D2B-891C-475C09BFCBCF}" destId="{20147E23-6E2B-454D-B0B6-1E3982C57A5B}" srcOrd="0" destOrd="0" presId="urn:microsoft.com/office/officeart/2018/2/layout/IconCircleList"/>
    <dgm:cxn modelId="{8D263125-DE05-44B7-851F-B554877CF5A8}" type="presParOf" srcId="{25695E92-D383-4D2B-891C-475C09BFCBCF}" destId="{8982FEA7-05EC-4CE4-AECF-CF488E3DC94E}" srcOrd="1" destOrd="0" presId="urn:microsoft.com/office/officeart/2018/2/layout/IconCircleList"/>
    <dgm:cxn modelId="{E2938477-8E2A-4CA5-883B-E996438E2AD7}" type="presParOf" srcId="{25695E92-D383-4D2B-891C-475C09BFCBCF}" destId="{75A14CB0-B413-4543-ACBE-5BC75380BBDD}" srcOrd="2" destOrd="0" presId="urn:microsoft.com/office/officeart/2018/2/layout/IconCircleList"/>
    <dgm:cxn modelId="{F700EDA8-B57A-489C-8CC6-8A6171FD669C}" type="presParOf" srcId="{25695E92-D383-4D2B-891C-475C09BFCBCF}" destId="{2C003B11-4926-484A-8EA5-BDF523D792C0}" srcOrd="3" destOrd="0" presId="urn:microsoft.com/office/officeart/2018/2/layout/IconCircleList"/>
    <dgm:cxn modelId="{9EC99B69-7CE8-43E6-A608-AE96EAE97E1D}" type="presParOf" srcId="{336148B1-08DB-47F2-B2D8-B439B8D29B1D}" destId="{C53B9E4E-12BA-42AC-AA0C-D28564028E27}" srcOrd="5" destOrd="0" presId="urn:microsoft.com/office/officeart/2018/2/layout/IconCircleList"/>
    <dgm:cxn modelId="{E8C165E5-4122-4AAC-BE20-7D2A96C124FF}" type="presParOf" srcId="{336148B1-08DB-47F2-B2D8-B439B8D29B1D}" destId="{34D15341-7025-4302-B948-09C790FE9A16}" srcOrd="6" destOrd="0" presId="urn:microsoft.com/office/officeart/2018/2/layout/IconCircleList"/>
    <dgm:cxn modelId="{887F624A-4522-44D5-8DD6-F8909A9FEA22}" type="presParOf" srcId="{34D15341-7025-4302-B948-09C790FE9A16}" destId="{A4C38C45-AF76-4C0A-9F6B-92D493695528}" srcOrd="0" destOrd="0" presId="urn:microsoft.com/office/officeart/2018/2/layout/IconCircleList"/>
    <dgm:cxn modelId="{69978588-ECB6-4712-A538-A128E1F37B6E}" type="presParOf" srcId="{34D15341-7025-4302-B948-09C790FE9A16}" destId="{BA3AA7C1-1B75-47B1-B341-0366140853D7}" srcOrd="1" destOrd="0" presId="urn:microsoft.com/office/officeart/2018/2/layout/IconCircleList"/>
    <dgm:cxn modelId="{B233D3EB-55A1-4993-935D-4C01743B0E98}" type="presParOf" srcId="{34D15341-7025-4302-B948-09C790FE9A16}" destId="{60BB9E1A-B5B2-4858-8945-37ADE6EB6165}" srcOrd="2" destOrd="0" presId="urn:microsoft.com/office/officeart/2018/2/layout/IconCircleList"/>
    <dgm:cxn modelId="{5CF4D26C-D172-4464-A3E1-435BD0481740}" type="presParOf" srcId="{34D15341-7025-4302-B948-09C790FE9A16}" destId="{A0747252-AB93-487A-BCB7-5D358CFA48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DAA7-303E-4B02-8B6E-CD1870BED216}">
      <dsp:nvSpPr>
        <dsp:cNvPr id="0" name=""/>
        <dsp:cNvSpPr/>
      </dsp:nvSpPr>
      <dsp:spPr>
        <a:xfrm>
          <a:off x="27252" y="271215"/>
          <a:ext cx="1083513" cy="10835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2A9CB-6887-4ED5-8F39-2FB06B095588}">
      <dsp:nvSpPr>
        <dsp:cNvPr id="0" name=""/>
        <dsp:cNvSpPr/>
      </dsp:nvSpPr>
      <dsp:spPr>
        <a:xfrm>
          <a:off x="254789" y="498753"/>
          <a:ext cx="628437" cy="6284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F5726-B04F-46CB-8848-AF72B3265108}">
      <dsp:nvSpPr>
        <dsp:cNvPr id="0" name=""/>
        <dsp:cNvSpPr/>
      </dsp:nvSpPr>
      <dsp:spPr>
        <a:xfrm>
          <a:off x="1342946" y="271215"/>
          <a:ext cx="2553995" cy="108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</a:t>
          </a:r>
          <a:r>
            <a:rPr lang="en-US" sz="1300" b="1" kern="1200"/>
            <a:t>ncremento reciente de envíos</a:t>
          </a:r>
          <a:r>
            <a:rPr lang="en-US" sz="1300" kern="1200"/>
            <a:t>, especialmente el año 2025 registró el mayor volumen de envíos del período (239), casi el triple respecto a 2022–2024.</a:t>
          </a:r>
        </a:p>
      </dsp:txBody>
      <dsp:txXfrm>
        <a:off x="1342946" y="271215"/>
        <a:ext cx="2553995" cy="1083513"/>
      </dsp:txXfrm>
    </dsp:sp>
    <dsp:sp modelId="{90A46DC8-CBFE-4057-A927-7A11CB68D30A}">
      <dsp:nvSpPr>
        <dsp:cNvPr id="0" name=""/>
        <dsp:cNvSpPr/>
      </dsp:nvSpPr>
      <dsp:spPr>
        <a:xfrm>
          <a:off x="4341957" y="271215"/>
          <a:ext cx="1083513" cy="10835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2C86-E287-440A-A790-F218B8CC9257}">
      <dsp:nvSpPr>
        <dsp:cNvPr id="0" name=""/>
        <dsp:cNvSpPr/>
      </dsp:nvSpPr>
      <dsp:spPr>
        <a:xfrm>
          <a:off x="4569495" y="498753"/>
          <a:ext cx="628437" cy="6284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FDFF-1D2A-4B90-9FE4-0F7448345E9C}">
      <dsp:nvSpPr>
        <dsp:cNvPr id="0" name=""/>
        <dsp:cNvSpPr/>
      </dsp:nvSpPr>
      <dsp:spPr>
        <a:xfrm>
          <a:off x="5657652" y="271215"/>
          <a:ext cx="2553995" cy="108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</a:t>
          </a:r>
          <a:r>
            <a:rPr lang="en-US" sz="1300" b="1" kern="1200"/>
            <a:t>tasa de aceptación global es del 13%</a:t>
          </a:r>
          <a:r>
            <a:rPr lang="en-US" sz="1300" kern="1200"/>
            <a:t>, con un pico del 25% en 2022 y una baja al 7% en 2025.</a:t>
          </a:r>
        </a:p>
      </dsp:txBody>
      <dsp:txXfrm>
        <a:off x="5657652" y="271215"/>
        <a:ext cx="2553995" cy="1083513"/>
      </dsp:txXfrm>
    </dsp:sp>
    <dsp:sp modelId="{20147E23-6E2B-454D-B0B6-1E3982C57A5B}">
      <dsp:nvSpPr>
        <dsp:cNvPr id="0" name=""/>
        <dsp:cNvSpPr/>
      </dsp:nvSpPr>
      <dsp:spPr>
        <a:xfrm>
          <a:off x="27252" y="1909678"/>
          <a:ext cx="1083513" cy="10835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2FEA7-05EC-4CE4-AECF-CF488E3DC94E}">
      <dsp:nvSpPr>
        <dsp:cNvPr id="0" name=""/>
        <dsp:cNvSpPr/>
      </dsp:nvSpPr>
      <dsp:spPr>
        <a:xfrm>
          <a:off x="254789" y="2137216"/>
          <a:ext cx="628437" cy="6284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03B11-4926-484A-8EA5-BDF523D792C0}">
      <dsp:nvSpPr>
        <dsp:cNvPr id="0" name=""/>
        <dsp:cNvSpPr/>
      </dsp:nvSpPr>
      <dsp:spPr>
        <a:xfrm>
          <a:off x="1342946" y="1909678"/>
          <a:ext cx="2553995" cy="108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Optimización significativa de tiempos</a:t>
          </a:r>
          <a:r>
            <a:rPr lang="en-US" sz="1300" kern="1200"/>
            <a:t>, sobre todo en primera decisión (7 días).</a:t>
          </a:r>
        </a:p>
      </dsp:txBody>
      <dsp:txXfrm>
        <a:off x="1342946" y="1909678"/>
        <a:ext cx="2553995" cy="1083513"/>
      </dsp:txXfrm>
    </dsp:sp>
    <dsp:sp modelId="{A4C38C45-AF76-4C0A-9F6B-92D493695528}">
      <dsp:nvSpPr>
        <dsp:cNvPr id="0" name=""/>
        <dsp:cNvSpPr/>
      </dsp:nvSpPr>
      <dsp:spPr>
        <a:xfrm>
          <a:off x="4341957" y="1909678"/>
          <a:ext cx="1083513" cy="10835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AA7C1-1B75-47B1-B341-0366140853D7}">
      <dsp:nvSpPr>
        <dsp:cNvPr id="0" name=""/>
        <dsp:cNvSpPr/>
      </dsp:nvSpPr>
      <dsp:spPr>
        <a:xfrm>
          <a:off x="4569495" y="2137216"/>
          <a:ext cx="628437" cy="62843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47252-AB93-487A-BCB7-5D358CFA48FB}">
      <dsp:nvSpPr>
        <dsp:cNvPr id="0" name=""/>
        <dsp:cNvSpPr/>
      </dsp:nvSpPr>
      <dsp:spPr>
        <a:xfrm>
          <a:off x="5657652" y="1909678"/>
          <a:ext cx="2553995" cy="108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Reducción del tiempo de rechazo</a:t>
          </a:r>
          <a:r>
            <a:rPr lang="en-US" sz="1300" kern="1200"/>
            <a:t>, indicando mayor eficiencia en el filtro editorial. </a:t>
          </a:r>
        </a:p>
      </dsp:txBody>
      <dsp:txXfrm>
        <a:off x="5657652" y="1909678"/>
        <a:ext cx="2553995" cy="108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9c0f463d13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9c0f463d13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61ce2c324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861ce2c324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762870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1969383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>
            <a:off x="-75" y="-10275"/>
            <a:ext cx="9144000" cy="118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96600"/>
            <a:ext cx="77136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idu.upc/" TargetMode="External"/><Relationship Id="rId2" Type="http://schemas.openxmlformats.org/officeDocument/2006/relationships/hyperlink" Target="https://revistas.upc.edu.pe/index.php/docencia/article/view/1838/183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linkedin.com/showcase/ridu-revista-digital-de-investigaci%C3%B3n-en-docencia-universitaria/posts/?feedView=al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rms.office.com/r/qFN4eTX2b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ortar.link/BJmhL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cortar.link/YEiHem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8BC06-8261-6E95-838A-E3DEDF24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68975"/>
            <a:ext cx="7704000" cy="1057460"/>
          </a:xfrm>
        </p:spPr>
        <p:txBody>
          <a:bodyPr/>
          <a:lstStyle/>
          <a:p>
            <a:r>
              <a:rPr lang="es-ES" sz="1800" dirty="0"/>
              <a:t>20 años </a:t>
            </a:r>
            <a:r>
              <a:rPr lang="es-ES" sz="1800" dirty="0">
                <a:cs typeface="Times New Roman"/>
              </a:rPr>
              <a:t>d</a:t>
            </a:r>
            <a:r>
              <a:rPr lang="es" sz="1800" dirty="0">
                <a:cs typeface="Times New Roman"/>
              </a:rPr>
              <a:t>e</a:t>
            </a:r>
            <a:r>
              <a:rPr lang="es" sz="1800" dirty="0"/>
              <a:t> producción científica en educación superior: Revista Digital de Investigación en Docencia Universitaria (2005–2025)</a:t>
            </a:r>
            <a:endParaRPr lang="es-ES" sz="1800" dirty="0"/>
          </a:p>
        </p:txBody>
      </p:sp>
      <p:pic>
        <p:nvPicPr>
          <p:cNvPr id="5" name="Imagen 4" descr="RIDU - Dialnet">
            <a:extLst>
              <a:ext uri="{FF2B5EF4-FFF2-40B4-BE49-F238E27FC236}">
                <a16:creationId xmlns:a16="http://schemas.microsoft.com/office/drawing/2014/main" id="{EE832155-70C2-EB23-3045-E3CCF993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64" y="2574987"/>
            <a:ext cx="1416889" cy="19129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ADE0C8-A947-1876-45B5-A6E2E114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7" y="260728"/>
            <a:ext cx="1731414" cy="7193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A31665-6303-F40E-B7D1-844A1F8F1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82" y="178420"/>
            <a:ext cx="2232709" cy="8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E516B-4BDB-3A26-1F93-E3732236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819" y="77202"/>
            <a:ext cx="8616305" cy="561600"/>
          </a:xfrm>
        </p:spPr>
        <p:txBody>
          <a:bodyPr/>
          <a:lstStyle/>
          <a:p>
            <a:r>
              <a:rPr lang="es-ES"/>
              <a:t>Ejemplo de envío: notificación de citación en RIDU</a:t>
            </a:r>
            <a:br>
              <a:rPr lang="es-ES" dirty="0"/>
            </a:b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06972-ED0B-6247-A1B4-53EF3D545774}"/>
              </a:ext>
            </a:extLst>
          </p:cNvPr>
          <p:cNvSpPr txBox="1"/>
          <p:nvPr/>
        </p:nvSpPr>
        <p:spPr>
          <a:xfrm>
            <a:off x="409755" y="738637"/>
            <a:ext cx="4776877" cy="4201150"/>
          </a:xfrm>
          <a:prstGeom prst="rect">
            <a:avLst/>
          </a:prstGeom>
          <a:solidFill>
            <a:srgbClr val="E3FC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Estimada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  <a:r>
              <a:rPr lang="en-US" sz="1100" dirty="0">
                <a:latin typeface="Aptos"/>
                <a:ea typeface="Aptos"/>
                <a:cs typeface="Aptos"/>
              </a:rPr>
              <a:t>[</a:t>
            </a:r>
            <a:r>
              <a:rPr lang="en-US" sz="1100" dirty="0" err="1">
                <a:latin typeface="Aptos"/>
                <a:ea typeface="Aptos"/>
                <a:cs typeface="Aptos"/>
              </a:rPr>
              <a:t>nombre</a:t>
            </a:r>
            <a:r>
              <a:rPr lang="en-US" sz="1100" dirty="0">
                <a:latin typeface="Aptos"/>
                <a:ea typeface="Aptos"/>
                <a:cs typeface="Aptos"/>
              </a:rPr>
              <a:t>],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  <a:endParaRPr lang="es-ES" sz="1100"/>
          </a:p>
          <a:p>
            <a:pPr algn="just" rtl="0"/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Reciba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un cordial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saludo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.  </a:t>
            </a:r>
          </a:p>
          <a:p>
            <a:pPr algn="just" rtl="0"/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Nos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complace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informarle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que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investigación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,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Inteligencia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emocional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relación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con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el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burnout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profesorado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no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universitario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, ha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sido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citada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un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artículo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recientemente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publicado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la Revista Digital de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Investigación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Docencia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Universitaria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(RIDU).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Puede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consultar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el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artículo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el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siguiente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enlace:   </a:t>
            </a:r>
          </a:p>
          <a:p>
            <a:pPr algn="just" rtl="0"/>
            <a:r>
              <a:rPr lang="en-US" sz="1100" b="0" i="0" u="sng" dirty="0">
                <a:solidFill>
                  <a:srgbClr val="467886"/>
                </a:solidFill>
                <a:latin typeface="Aptos"/>
                <a:ea typeface="Aptos"/>
                <a:cs typeface="Aptos"/>
                <a:hlinkClick r:id="rId2" tooltip="https://revistas.upc.edu.pe/index.php/docencia/article/view/1838/1830"/>
              </a:rPr>
              <a:t>https://revistas.upc.edu.pe/index.php/docencia/article/view/1838/1830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 </a:t>
            </a:r>
          </a:p>
          <a:p>
            <a:pPr algn="just" rtl="0"/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Para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nuestro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equipo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editorial es un gusto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reconocer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contribución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a la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investigación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académica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y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el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impacto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que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estudio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continúa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generando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nuevas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investigaciones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. Si lo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desea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puede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compartirnos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una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breve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reflexión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o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actualización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sobre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línea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de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investigación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actual,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estaríamos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encantados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de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mencionarla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nuestras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redes. De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igual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forma, le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invitamos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a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seguir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nuestras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redes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sociales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Facebook y LinkedIn,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donde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compartimos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novedades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y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avances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de la </a:t>
            </a:r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revista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.  </a:t>
            </a:r>
          </a:p>
          <a:p>
            <a:pPr algn="just" rtl="0"/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 </a:t>
            </a:r>
          </a:p>
          <a:p>
            <a:pPr algn="just" rtl="0"/>
            <a:r>
              <a:rPr lang="en-US" sz="1100" b="0" i="0">
                <a:solidFill>
                  <a:srgbClr val="000000"/>
                </a:solidFill>
                <a:latin typeface="Aptos"/>
                <a:ea typeface="Aptos"/>
                <a:cs typeface="Aptos"/>
              </a:rPr>
              <a:t>Facebook: 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  <a:hlinkClick r:id="rId3" tooltip="https://www.facebook.com/ridu.upc/"/>
              </a:rPr>
              <a:t>https://www.facebook.com/ridu.upc/    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  </a:t>
            </a:r>
          </a:p>
          <a:p>
            <a:pPr algn="just" rtl="0"/>
            <a:r>
              <a:rPr lang="en-US" sz="1100" b="0" i="0">
                <a:solidFill>
                  <a:srgbClr val="000000"/>
                </a:solidFill>
                <a:latin typeface="Aptos"/>
                <a:ea typeface="Aptos"/>
                <a:cs typeface="Aptos"/>
              </a:rPr>
              <a:t>LinkedIn: </a:t>
            </a:r>
            <a:r>
              <a:rPr lang="en-US" sz="1100" b="0" i="0" u="sng" dirty="0">
                <a:solidFill>
                  <a:srgbClr val="467886"/>
                </a:solidFill>
                <a:latin typeface="Aptos"/>
                <a:ea typeface="Aptos"/>
                <a:cs typeface="Aptos"/>
                <a:hlinkClick r:id="rId4" tooltip="https://www.linkedin.com/showcase/ridu-revista-digital-de-investigaci%C3%B3n-en-docencia-universitaria/posts/?feedView=all"/>
              </a:rPr>
              <a:t>https://www.linkedin.com/showcase/ridu-revista-digital-de-investigaci%C3%B3n-en-docencia-universitaria/posts/?feedView=all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 </a:t>
            </a:r>
          </a:p>
          <a:p>
            <a:pPr algn="just" rtl="0"/>
            <a:endParaRPr lang="en-US" sz="1100" b="0" i="0" dirty="0">
              <a:solidFill>
                <a:srgbClr val="000000"/>
              </a:solidFill>
              <a:latin typeface="Aptos"/>
              <a:ea typeface="Aptos"/>
              <a:cs typeface="Aptos"/>
            </a:endParaRPr>
          </a:p>
          <a:p>
            <a:pPr algn="just" rtl="0"/>
            <a:r>
              <a:rPr lang="en-US" sz="1100" b="0" i="0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Atentamente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,  </a:t>
            </a:r>
          </a:p>
          <a:p>
            <a:pPr algn="just" rtl="0"/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 </a:t>
            </a:r>
          </a:p>
          <a:p>
            <a:pPr algn="just" rtl="0"/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Revista Digital de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Investigación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en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Docencia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latin typeface="Aptos"/>
                <a:ea typeface="Aptos"/>
                <a:cs typeface="Aptos"/>
              </a:rPr>
              <a:t>Universitaria</a:t>
            </a:r>
            <a:r>
              <a:rPr lang="en-US" sz="1100" b="0" i="1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  <a:r>
              <a:rPr lang="en-US" sz="1100" b="0" i="0" dirty="0">
                <a:solidFill>
                  <a:srgbClr val="000000"/>
                </a:solidFill>
                <a:latin typeface="Aptos"/>
                <a:ea typeface="Aptos"/>
                <a:cs typeface="Aptos"/>
              </a:rPr>
              <a:t> </a:t>
            </a:r>
          </a:p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B9E9D7-5D0B-AF84-C520-6B51EF41D90C}"/>
              </a:ext>
            </a:extLst>
          </p:cNvPr>
          <p:cNvSpPr txBox="1"/>
          <p:nvPr/>
        </p:nvSpPr>
        <p:spPr>
          <a:xfrm>
            <a:off x="5835231" y="1886489"/>
            <a:ext cx="25762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i="1" dirty="0">
                <a:latin typeface="Albert Sans"/>
              </a:rPr>
              <a:t>*</a:t>
            </a:r>
            <a:r>
              <a:rPr lang="es-ES" b="1" i="1" dirty="0">
                <a:latin typeface="Albert Sans"/>
              </a:rPr>
              <a:t>A la fecha se han enviado 605 correos.</a:t>
            </a:r>
          </a:p>
          <a:p>
            <a:endParaRPr lang="es-ES" i="1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79DFEF-1B67-45A6-45D4-03B04E16C486}"/>
              </a:ext>
            </a:extLst>
          </p:cNvPr>
          <p:cNvSpPr txBox="1"/>
          <p:nvPr/>
        </p:nvSpPr>
        <p:spPr>
          <a:xfrm>
            <a:off x="5833613" y="2668798"/>
            <a:ext cx="313785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Albert Sans"/>
              </a:rPr>
              <a:t>*</a:t>
            </a:r>
            <a:r>
              <a:rPr lang="en-US" b="1" i="1" dirty="0">
                <a:latin typeface="Albert Sans"/>
              </a:rPr>
              <a:t>Se ha </a:t>
            </a:r>
            <a:r>
              <a:rPr lang="en-US" b="1" i="1" dirty="0" err="1">
                <a:latin typeface="Albert Sans"/>
              </a:rPr>
              <a:t>ampliado</a:t>
            </a:r>
            <a:r>
              <a:rPr lang="en-US" b="1" i="1" dirty="0">
                <a:latin typeface="Albert Sans"/>
              </a:rPr>
              <a:t> la base de </a:t>
            </a:r>
            <a:r>
              <a:rPr lang="en-US" b="1" i="1" dirty="0" err="1">
                <a:latin typeface="Albert Sans"/>
              </a:rPr>
              <a:t>revisores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externos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mediante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el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contacto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directo</a:t>
            </a:r>
            <a:r>
              <a:rPr lang="en-US" b="1" i="1" dirty="0">
                <a:latin typeface="Albert Sans"/>
              </a:rPr>
              <a:t> con </a:t>
            </a:r>
            <a:r>
              <a:rPr lang="en-US" b="1" i="1" dirty="0" err="1">
                <a:latin typeface="Albert Sans"/>
              </a:rPr>
              <a:t>autores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citados</a:t>
            </a:r>
            <a:r>
              <a:rPr lang="en-US" b="1" i="1" dirty="0">
                <a:latin typeface="Albert Sans"/>
              </a:rPr>
              <a:t>, </a:t>
            </a:r>
            <a:r>
              <a:rPr lang="en-US" b="1" i="1" dirty="0" err="1">
                <a:latin typeface="Albert Sans"/>
              </a:rPr>
              <a:t>integrándolos</a:t>
            </a:r>
            <a:r>
              <a:rPr lang="en-US" b="1" i="1" dirty="0">
                <a:latin typeface="Albert Sans"/>
              </a:rPr>
              <a:t> de </a:t>
            </a:r>
            <a:r>
              <a:rPr lang="en-US" b="1" i="1" dirty="0" err="1">
                <a:latin typeface="Albert Sans"/>
              </a:rPr>
              <a:t>acuerdo</a:t>
            </a:r>
            <a:r>
              <a:rPr lang="en-US" b="1" i="1" dirty="0">
                <a:latin typeface="Albert Sans"/>
              </a:rPr>
              <a:t> con </a:t>
            </a:r>
            <a:r>
              <a:rPr lang="en-US" b="1" i="1" dirty="0" err="1">
                <a:latin typeface="Albert Sans"/>
              </a:rPr>
              <a:t>su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especialidad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temática</a:t>
            </a:r>
            <a:r>
              <a:rPr lang="en-US" b="1" i="1" dirty="0">
                <a:latin typeface="Albert Sans"/>
              </a:rPr>
              <a:t> y </a:t>
            </a:r>
            <a:r>
              <a:rPr lang="en-US" b="1" i="1" dirty="0" err="1">
                <a:latin typeface="Albert Sans"/>
              </a:rPr>
              <a:t>enfoque</a:t>
            </a:r>
            <a:r>
              <a:rPr lang="en-US" b="1" i="1" dirty="0">
                <a:latin typeface="Albert Sans"/>
              </a:rPr>
              <a:t> </a:t>
            </a:r>
            <a:r>
              <a:rPr lang="en-US" b="1" i="1" dirty="0" err="1">
                <a:latin typeface="Albert Sans"/>
              </a:rPr>
              <a:t>metodológico</a:t>
            </a:r>
            <a:endParaRPr lang="en-US" b="1" i="1" dirty="0">
              <a:latin typeface="Albert Sans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66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8275A-E459-2CE5-A376-ADEB0935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ANÁLISIS OJS (2020-2026)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D56685-74A8-C6AE-B9C3-41189FB7EFEA}"/>
              </a:ext>
            </a:extLst>
          </p:cNvPr>
          <p:cNvSpPr txBox="1"/>
          <p:nvPr/>
        </p:nvSpPr>
        <p:spPr>
          <a:xfrm>
            <a:off x="1013604" y="1773807"/>
            <a:ext cx="298689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lbert Sans"/>
                <a:ea typeface="Albert Sans"/>
                <a:cs typeface="Albert Sans"/>
              </a:rPr>
              <a:t>Total de </a:t>
            </a:r>
            <a:r>
              <a:rPr lang="en-US" b="1" err="1">
                <a:latin typeface="Albert Sans"/>
                <a:ea typeface="Albert Sans"/>
                <a:cs typeface="Albert Sans"/>
              </a:rPr>
              <a:t>envíos</a:t>
            </a:r>
            <a:r>
              <a:rPr lang="en-US" b="1">
                <a:latin typeface="Albert Sans"/>
                <a:ea typeface="Albert Sans"/>
                <a:cs typeface="Albert Sans"/>
              </a:rPr>
              <a:t>:</a:t>
            </a:r>
            <a:r>
              <a:rPr lang="en-US" dirty="0">
                <a:latin typeface="Albert Sans"/>
                <a:ea typeface="Albert Sans"/>
                <a:cs typeface="Albert Sans"/>
              </a:rPr>
              <a:t> </a:t>
            </a:r>
            <a:r>
              <a:rPr lang="en-US" b="1" dirty="0">
                <a:latin typeface="Albert Sans"/>
                <a:ea typeface="Albert Sans"/>
                <a:cs typeface="Albert Sans"/>
              </a:rPr>
              <a:t>1166 </a:t>
            </a:r>
            <a:r>
              <a:rPr lang="en-US" b="1" err="1">
                <a:latin typeface="Albert Sans"/>
                <a:ea typeface="Albert Sans"/>
                <a:cs typeface="Albert Sans"/>
              </a:rPr>
              <a:t>envíos</a:t>
            </a:r>
            <a:r>
              <a:rPr lang="en-US" dirty="0">
                <a:latin typeface="Albert Sans"/>
                <a:ea typeface="Albert Sans"/>
                <a:cs typeface="Albert Sans"/>
              </a:rPr>
              <a:t> </a:t>
            </a:r>
            <a:endParaRPr lang="es-ES" dirty="0"/>
          </a:p>
          <a:p>
            <a:endParaRPr lang="en-US" dirty="0">
              <a:latin typeface="Albert Sans"/>
              <a:ea typeface="Albert Sans"/>
              <a:cs typeface="Albert Sans"/>
            </a:endParaRPr>
          </a:p>
          <a:p>
            <a:pPr>
              <a:buFont typeface=""/>
            </a:pPr>
            <a:r>
              <a:rPr lang="en-US" dirty="0">
                <a:latin typeface="Albert Sans"/>
                <a:ea typeface="Albert Sans"/>
                <a:cs typeface="Albert Sans"/>
              </a:rPr>
              <a:t>Se 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observa</a:t>
            </a:r>
            <a:r>
              <a:rPr lang="en-US" dirty="0">
                <a:latin typeface="Albert Sans"/>
                <a:ea typeface="Albert Sans"/>
                <a:cs typeface="Albert Sans"/>
              </a:rPr>
              <a:t> 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tendencia</a:t>
            </a:r>
            <a:r>
              <a:rPr lang="en-US" dirty="0">
                <a:latin typeface="Albert Sans"/>
                <a:ea typeface="Albert Sans"/>
                <a:cs typeface="Albert Sans"/>
              </a:rPr>
              <a:t> 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creciente</a:t>
            </a:r>
            <a:r>
              <a:rPr lang="en-US" dirty="0">
                <a:latin typeface="Albert Sans"/>
                <a:ea typeface="Albert Sans"/>
                <a:cs typeface="Albert Sans"/>
              </a:rPr>
              <a:t>. </a:t>
            </a:r>
            <a:endParaRPr lang="en-US" dirty="0">
              <a:ea typeface="Albert Sans"/>
            </a:endParaRPr>
          </a:p>
          <a:p>
            <a:pPr lvl="1"/>
            <a:r>
              <a:rPr lang="en-US" dirty="0">
                <a:latin typeface="Albert Sans"/>
                <a:ea typeface="Albert Sans"/>
                <a:cs typeface="Albert Sans"/>
              </a:rPr>
              <a:t>2026*: 129 (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alta</a:t>
            </a:r>
            <a:r>
              <a:rPr lang="en-US" dirty="0">
                <a:latin typeface="Albert Sans"/>
                <a:ea typeface="Albert Sans"/>
                <a:cs typeface="Albert Sans"/>
              </a:rPr>
              <a:t> 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proyección</a:t>
            </a:r>
            <a:r>
              <a:rPr lang="en-US" dirty="0">
                <a:latin typeface="Albert Sans"/>
                <a:ea typeface="Albert Sans"/>
                <a:cs typeface="Albert Sans"/>
              </a:rPr>
              <a:t>) (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información</a:t>
            </a:r>
            <a:r>
              <a:rPr lang="en-US" dirty="0">
                <a:latin typeface="Albert Sans"/>
                <a:ea typeface="Albert Sans"/>
                <a:cs typeface="Albert Sans"/>
              </a:rPr>
              <a:t> hasta la </a:t>
            </a:r>
            <a:r>
              <a:rPr lang="en-US" dirty="0" err="1">
                <a:latin typeface="Albert Sans"/>
                <a:ea typeface="Albert Sans"/>
                <a:cs typeface="Albert Sans"/>
              </a:rPr>
              <a:t>fecha</a:t>
            </a:r>
            <a:r>
              <a:rPr lang="en-US" dirty="0">
                <a:latin typeface="Albert Sans"/>
                <a:ea typeface="Albert Sans"/>
                <a:cs typeface="Albert Sans"/>
              </a:rPr>
              <a:t> 23/04/2026).</a:t>
            </a:r>
          </a:p>
          <a:p>
            <a:pPr algn="ctr"/>
            <a:endParaRPr lang="es-ES"/>
          </a:p>
        </p:txBody>
      </p:sp>
      <p:pic>
        <p:nvPicPr>
          <p:cNvPr id="6" name="Imagen 5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9D8FCBE2-0F3A-F365-C2EF-210EBB80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37" b="1736"/>
          <a:stretch>
            <a:fillRect/>
          </a:stretch>
        </p:blipFill>
        <p:spPr>
          <a:xfrm>
            <a:off x="4708495" y="1165554"/>
            <a:ext cx="2897329" cy="30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F21EBBE6-48D4-CE44-9899-D817B08E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63" r="-153" b="-510"/>
          <a:stretch>
            <a:fillRect/>
          </a:stretch>
        </p:blipFill>
        <p:spPr>
          <a:xfrm>
            <a:off x="2190660" y="183582"/>
            <a:ext cx="6735985" cy="1961190"/>
          </a:xfrm>
          <a:prstGeom prst="rect">
            <a:avLst/>
          </a:prstGeom>
        </p:spPr>
      </p:pic>
      <p:pic>
        <p:nvPicPr>
          <p:cNvPr id="5" name="Imagen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E1864B0D-8323-B10F-AF87-DA1F4524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1" y="2227232"/>
            <a:ext cx="5563319" cy="12695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9AA2BA1-2589-F362-EE74-1764833279A3}"/>
              </a:ext>
            </a:extLst>
          </p:cNvPr>
          <p:cNvSpPr txBox="1"/>
          <p:nvPr/>
        </p:nvSpPr>
        <p:spPr>
          <a:xfrm>
            <a:off x="6029684" y="2445768"/>
            <a:ext cx="290063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lbert Sans"/>
                <a:ea typeface="Albert Sans"/>
                <a:cs typeface="Albert Sans"/>
              </a:rPr>
              <a:t>Predomina el </a:t>
            </a:r>
            <a:r>
              <a:rPr lang="en-US" b="1">
                <a:latin typeface="Albert Sans"/>
                <a:ea typeface="Albert Sans"/>
                <a:cs typeface="Albert Sans"/>
              </a:rPr>
              <a:t>filtro editorial inicial (desk reject)</a:t>
            </a:r>
            <a:r>
              <a:rPr lang="en-US">
                <a:latin typeface="Albert Sans"/>
                <a:ea typeface="Albert Sans"/>
                <a:cs typeface="Albert Sans"/>
              </a:rPr>
              <a:t>. La tasa de aceptación es </a:t>
            </a:r>
            <a:r>
              <a:rPr lang="en-US" b="1">
                <a:latin typeface="Albert Sans"/>
                <a:ea typeface="Albert Sans"/>
                <a:cs typeface="Albert Sans"/>
              </a:rPr>
              <a:t>baja y estable (~13%)</a:t>
            </a:r>
            <a:r>
              <a:rPr lang="en-US">
                <a:latin typeface="Albert Sans"/>
                <a:ea typeface="Albert Sans"/>
                <a:cs typeface="Albert Sans"/>
              </a:rPr>
              <a:t>.</a:t>
            </a:r>
          </a:p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F75FB9-11A4-02B3-EC0E-78B10CB4B4D5}"/>
              </a:ext>
            </a:extLst>
          </p:cNvPr>
          <p:cNvSpPr txBox="1"/>
          <p:nvPr/>
        </p:nvSpPr>
        <p:spPr>
          <a:xfrm>
            <a:off x="301925" y="3735957"/>
            <a:ext cx="45720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lbert Sans"/>
                <a:ea typeface="Albert Sans"/>
                <a:cs typeface="Albert Sans"/>
              </a:rPr>
              <a:t>Evolución</a:t>
            </a:r>
            <a:r>
              <a:rPr lang="en-US" sz="11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100" b="1" dirty="0" err="1">
                <a:latin typeface="Albert Sans"/>
                <a:ea typeface="Albert Sans"/>
                <a:cs typeface="Albert Sans"/>
              </a:rPr>
              <a:t>reciente</a:t>
            </a:r>
            <a:r>
              <a:rPr lang="en-US" sz="1100" b="1" dirty="0">
                <a:latin typeface="Albert Sans"/>
                <a:ea typeface="Albert Sans"/>
                <a:cs typeface="Albert Sans"/>
              </a:rPr>
              <a:t>:</a:t>
            </a:r>
          </a:p>
          <a:p>
            <a:pPr lvl="0">
              <a:buFont typeface=""/>
              <a:buChar char="•"/>
            </a:pPr>
            <a:r>
              <a:rPr lang="en-US" sz="1100" dirty="0">
                <a:latin typeface="Albert Sans"/>
                <a:ea typeface="Albert Sans"/>
                <a:cs typeface="Albert Sans"/>
              </a:rPr>
              <a:t>2022–2023: mayor </a:t>
            </a:r>
            <a:r>
              <a:rPr lang="en-US" sz="1100" dirty="0" err="1">
                <a:latin typeface="Albert Sans"/>
                <a:ea typeface="Albert Sans"/>
                <a:cs typeface="Albert Sans"/>
              </a:rPr>
              <a:t>aceptación</a:t>
            </a:r>
            <a:r>
              <a:rPr lang="en-US" sz="1100" dirty="0">
                <a:latin typeface="Albert Sans"/>
                <a:ea typeface="Albert Sans"/>
                <a:cs typeface="Albert Sans"/>
              </a:rPr>
              <a:t> (16–25%) </a:t>
            </a:r>
          </a:p>
          <a:p>
            <a:pPr lvl="0">
              <a:buFont typeface=""/>
              <a:buChar char="•"/>
            </a:pPr>
            <a:r>
              <a:rPr lang="en-US" sz="1100" dirty="0">
                <a:latin typeface="Albert Sans"/>
                <a:ea typeface="Albert Sans"/>
                <a:cs typeface="Albert Sans"/>
              </a:rPr>
              <a:t>2024–2025: </a:t>
            </a:r>
            <a:r>
              <a:rPr lang="en-US" sz="1100" dirty="0" err="1">
                <a:latin typeface="Albert Sans"/>
                <a:ea typeface="Albert Sans"/>
                <a:cs typeface="Albert Sans"/>
              </a:rPr>
              <a:t>descenso</a:t>
            </a:r>
            <a:r>
              <a:rPr lang="en-US" sz="1100" dirty="0">
                <a:latin typeface="Albert Sans"/>
                <a:ea typeface="Albert Sans"/>
                <a:cs typeface="Albert Sans"/>
              </a:rPr>
              <a:t> (7–13%) </a:t>
            </a:r>
          </a:p>
          <a:p>
            <a:pPr lvl="0">
              <a:buFont typeface=""/>
              <a:buChar char="•"/>
            </a:pPr>
            <a:r>
              <a:rPr lang="en-US" sz="1100" dirty="0">
                <a:latin typeface="Albert Sans"/>
                <a:ea typeface="Albert Sans"/>
                <a:cs typeface="Albert Sans"/>
              </a:rPr>
              <a:t>2026*: </a:t>
            </a:r>
            <a:r>
              <a:rPr lang="en-US" sz="1100" b="1" dirty="0">
                <a:latin typeface="Albert Sans"/>
                <a:ea typeface="Albert Sans"/>
                <a:cs typeface="Albert Sans"/>
              </a:rPr>
              <a:t>0% (</a:t>
            </a:r>
            <a:r>
              <a:rPr lang="en-US" sz="1100" b="1" dirty="0" err="1">
                <a:latin typeface="Albert Sans"/>
                <a:ea typeface="Albert Sans"/>
                <a:cs typeface="Albert Sans"/>
              </a:rPr>
              <a:t>aún</a:t>
            </a:r>
            <a:r>
              <a:rPr lang="en-US" sz="11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100" b="1" dirty="0" err="1">
                <a:latin typeface="Albert Sans"/>
                <a:ea typeface="Albert Sans"/>
                <a:cs typeface="Albert Sans"/>
              </a:rPr>
              <a:t>en</a:t>
            </a:r>
            <a:r>
              <a:rPr lang="en-US" sz="11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100" b="1" dirty="0" err="1">
                <a:latin typeface="Albert Sans"/>
                <a:ea typeface="Albert Sans"/>
                <a:cs typeface="Albert Sans"/>
              </a:rPr>
              <a:t>proceso</a:t>
            </a:r>
            <a:r>
              <a:rPr lang="en-US" sz="1100" b="1" dirty="0">
                <a:latin typeface="Albert Sans"/>
                <a:ea typeface="Albert Sans"/>
                <a:cs typeface="Albert Sans"/>
              </a:rPr>
              <a:t>)</a:t>
            </a:r>
            <a:r>
              <a:rPr lang="en-US" sz="1100" dirty="0">
                <a:latin typeface="Albert Sans"/>
                <a:ea typeface="Albert Sans"/>
                <a:cs typeface="Albert Sans"/>
              </a:rPr>
              <a:t> </a:t>
            </a:r>
          </a:p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591DB6-C03D-89D8-C047-C389A4C8FDD9}"/>
              </a:ext>
            </a:extLst>
          </p:cNvPr>
          <p:cNvSpPr txBox="1"/>
          <p:nvPr/>
        </p:nvSpPr>
        <p:spPr>
          <a:xfrm>
            <a:off x="4367123" y="3804429"/>
            <a:ext cx="4572000" cy="5770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lbert Sans"/>
                <a:ea typeface="Albert Sans"/>
                <a:cs typeface="Albert Sans"/>
              </a:rPr>
              <a:t>El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descenso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coincide con la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indización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en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Scopus. Se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requiere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mayor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calidad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de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los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artículos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,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por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lo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que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la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exigencia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aumenta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a la par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que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disminuye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el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porcentaje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 de </a:t>
            </a:r>
            <a:r>
              <a:rPr lang="en-US" sz="1050" dirty="0" err="1">
                <a:latin typeface="Albert Sans"/>
                <a:ea typeface="Albert Sans"/>
                <a:cs typeface="Albert Sans"/>
              </a:rPr>
              <a:t>aceptación</a:t>
            </a:r>
            <a:r>
              <a:rPr lang="en-US" sz="1050" dirty="0">
                <a:latin typeface="Albert Sans"/>
                <a:ea typeface="Albert Sans"/>
                <a:cs typeface="Albert San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4C461D-F294-1D09-9304-6A151FBAD695}"/>
              </a:ext>
            </a:extLst>
          </p:cNvPr>
          <p:cNvSpPr txBox="1"/>
          <p:nvPr/>
        </p:nvSpPr>
        <p:spPr>
          <a:xfrm>
            <a:off x="299085" y="630555"/>
            <a:ext cx="166878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b="1">
                <a:solidFill>
                  <a:srgbClr val="299D9D"/>
                </a:solidFill>
                <a:latin typeface="Montserrat SemiBold"/>
              </a:rPr>
              <a:t>TOTALES </a:t>
            </a:r>
          </a:p>
          <a:p>
            <a:r>
              <a:rPr lang="es-ES" sz="1800" b="1">
                <a:solidFill>
                  <a:srgbClr val="299D9D"/>
                </a:solidFill>
                <a:latin typeface="Montserrat SemiBold"/>
              </a:rPr>
              <a:t>HISTÓRICOS </a:t>
            </a:r>
            <a:endParaRPr lang="es-ES" sz="1800" dirty="0">
              <a:solidFill>
                <a:srgbClr val="299D9D"/>
              </a:solidFill>
              <a:latin typeface="Montserrat SemiBold"/>
            </a:endParaRPr>
          </a:p>
          <a:p>
            <a:endParaRPr lang="es-ES" dirty="0">
              <a:solidFill>
                <a:srgbClr val="299D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5AF7F-85B9-3A4C-5BE8-CB79A940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50" y="422258"/>
            <a:ext cx="2092579" cy="561600"/>
          </a:xfrm>
        </p:spPr>
        <p:txBody>
          <a:bodyPr/>
          <a:lstStyle/>
          <a:p>
            <a:r>
              <a:rPr lang="es-ES" sz="1200">
                <a:latin typeface="Albert Sans"/>
              </a:rPr>
              <a:t>Primera decisión editorial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6988BA-7736-17A5-27FF-36E420B5B91C}"/>
              </a:ext>
            </a:extLst>
          </p:cNvPr>
          <p:cNvSpPr txBox="1"/>
          <p:nvPr/>
        </p:nvSpPr>
        <p:spPr>
          <a:xfrm>
            <a:off x="3569180" y="425929"/>
            <a:ext cx="20056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solidFill>
                  <a:schemeClr val="dk1"/>
                </a:solidFill>
                <a:latin typeface="Albert Sans"/>
                <a:sym typeface="Montserrat"/>
              </a:rPr>
              <a:t>Tiempo hasta aceptación</a:t>
            </a:r>
            <a:endParaRPr lang="es-ES" sz="1200" b="1">
              <a:solidFill>
                <a:schemeClr val="dk1"/>
              </a:solidFill>
              <a:latin typeface="Albert San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4CCD13-BC76-79AB-829A-18FE86C9BBA3}"/>
              </a:ext>
            </a:extLst>
          </p:cNvPr>
          <p:cNvSpPr txBox="1"/>
          <p:nvPr/>
        </p:nvSpPr>
        <p:spPr>
          <a:xfrm>
            <a:off x="6674689" y="425929"/>
            <a:ext cx="20056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solidFill>
                  <a:schemeClr val="dk1"/>
                </a:solidFill>
                <a:latin typeface="Albert Sans"/>
                <a:sym typeface="Montserrat"/>
              </a:rPr>
              <a:t>Tiempo hasta rechazo</a:t>
            </a:r>
            <a:endParaRPr lang="es-ES" sz="1200" b="1">
              <a:solidFill>
                <a:schemeClr val="dk1"/>
              </a:solidFill>
              <a:latin typeface="Albert Sans"/>
            </a:endParaRPr>
          </a:p>
        </p:txBody>
      </p:sp>
      <p:pic>
        <p:nvPicPr>
          <p:cNvPr id="6" name="Imagen 5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7A68355B-A590-65CA-2DB1-58618B4C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20" y="1801214"/>
            <a:ext cx="1880919" cy="19939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0E5CE4-0A70-F213-F76B-6A1B24C21DE8}"/>
              </a:ext>
            </a:extLst>
          </p:cNvPr>
          <p:cNvSpPr txBox="1"/>
          <p:nvPr/>
        </p:nvSpPr>
        <p:spPr>
          <a:xfrm>
            <a:off x="614632" y="3930410"/>
            <a:ext cx="19732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>
                <a:latin typeface="Albert Sans"/>
                <a:ea typeface="Albert Sans"/>
                <a:cs typeface="Albert Sans"/>
              </a:rPr>
              <a:t>Hay </a:t>
            </a:r>
            <a:r>
              <a:rPr lang="en-US" sz="1000" b="1" dirty="0" err="1">
                <a:latin typeface="Albert Sans"/>
                <a:ea typeface="Albert Sans"/>
                <a:cs typeface="Albert Sans"/>
              </a:rPr>
              <a:t>una</a:t>
            </a:r>
            <a:r>
              <a:rPr lang="en-US" sz="10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00" b="1" dirty="0" err="1">
                <a:latin typeface="Albert Sans"/>
                <a:ea typeface="Albert Sans"/>
                <a:cs typeface="Albert Sans"/>
              </a:rPr>
              <a:t>mejora</a:t>
            </a:r>
            <a:r>
              <a:rPr lang="en-US" sz="10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00" b="1" dirty="0" err="1">
                <a:latin typeface="Albert Sans"/>
                <a:ea typeface="Albert Sans"/>
                <a:cs typeface="Albert Sans"/>
              </a:rPr>
              <a:t>importante</a:t>
            </a:r>
            <a:r>
              <a:rPr lang="en-US" sz="10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00" b="1" dirty="0" err="1">
                <a:latin typeface="Albert Sans"/>
                <a:ea typeface="Albert Sans"/>
                <a:cs typeface="Albert Sans"/>
              </a:rPr>
              <a:t>en</a:t>
            </a:r>
            <a:r>
              <a:rPr lang="en-US" sz="1000" b="1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00" b="1" dirty="0" err="1">
                <a:latin typeface="Albert Sans"/>
                <a:ea typeface="Albert Sans"/>
                <a:cs typeface="Albert Sans"/>
              </a:rPr>
              <a:t>eficiencia</a:t>
            </a:r>
            <a:r>
              <a:rPr lang="en-US" sz="1000" b="1" dirty="0">
                <a:latin typeface="Albert Sans"/>
                <a:ea typeface="Albert Sans"/>
                <a:cs typeface="Albert Sans"/>
              </a:rPr>
              <a:t> editorial</a:t>
            </a:r>
            <a:r>
              <a:rPr lang="en-US" sz="1000" dirty="0">
                <a:latin typeface="Albert Sans"/>
                <a:ea typeface="Albert Sans"/>
                <a:cs typeface="Albert Sans"/>
              </a:rPr>
              <a:t>, </a:t>
            </a:r>
            <a:r>
              <a:rPr lang="en-US" sz="1000" dirty="0" err="1">
                <a:latin typeface="Albert Sans"/>
                <a:ea typeface="Albert Sans"/>
                <a:cs typeface="Albert Sans"/>
              </a:rPr>
              <a:t>especialmente</a:t>
            </a:r>
            <a:r>
              <a:rPr lang="en-US" sz="100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00" dirty="0" err="1">
                <a:latin typeface="Albert Sans"/>
                <a:ea typeface="Albert Sans"/>
                <a:cs typeface="Albert Sans"/>
              </a:rPr>
              <a:t>desde</a:t>
            </a:r>
            <a:r>
              <a:rPr lang="en-US" sz="1000" dirty="0">
                <a:latin typeface="Albert Sans"/>
                <a:ea typeface="Albert Sans"/>
                <a:cs typeface="Albert Sans"/>
              </a:rPr>
              <a:t> 2024.</a:t>
            </a:r>
            <a:endParaRPr lang="es-ES"/>
          </a:p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9AA85C-E18F-CF37-164E-A2B80FC80D13}"/>
              </a:ext>
            </a:extLst>
          </p:cNvPr>
          <p:cNvSpPr txBox="1"/>
          <p:nvPr/>
        </p:nvSpPr>
        <p:spPr>
          <a:xfrm>
            <a:off x="819510" y="781769"/>
            <a:ext cx="156353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lbert Sans"/>
              </a:rPr>
              <a:t>🔴 2020: 594 días</a:t>
            </a:r>
            <a:br>
              <a:rPr lang="en-US" sz="1000" dirty="0">
                <a:latin typeface="Albert Sans"/>
              </a:rPr>
            </a:br>
            <a:r>
              <a:rPr lang="en-US" sz="1000" dirty="0">
                <a:latin typeface="Albert Sans"/>
              </a:rPr>
              <a:t>⬇️</a:t>
            </a:r>
            <a:br>
              <a:rPr lang="en-US" sz="1000" dirty="0">
                <a:latin typeface="Albert Sans"/>
              </a:rPr>
            </a:br>
            <a:r>
              <a:rPr lang="en-US" sz="1000" dirty="0">
                <a:latin typeface="Albert Sans"/>
              </a:rPr>
              <a:t>🟢 </a:t>
            </a:r>
            <a:r>
              <a:rPr lang="en-US" sz="1000" b="1">
                <a:latin typeface="Albert Sans"/>
              </a:rPr>
              <a:t>2026: 7 días</a:t>
            </a:r>
          </a:p>
          <a:p>
            <a:endParaRPr lang="en-US" sz="1000" b="1" dirty="0">
              <a:latin typeface="Albert Sans"/>
            </a:endParaRPr>
          </a:p>
          <a:p>
            <a:r>
              <a:rPr lang="en-US" sz="900" dirty="0">
                <a:latin typeface="Albert Sans"/>
              </a:rPr>
              <a:t>–98.8% </a:t>
            </a:r>
            <a:r>
              <a:rPr lang="en-US" sz="900" dirty="0" err="1">
                <a:latin typeface="Albert Sans"/>
              </a:rPr>
              <a:t>tiempo</a:t>
            </a:r>
            <a:r>
              <a:rPr lang="en-US" sz="900" dirty="0">
                <a:latin typeface="Albert Sans"/>
              </a:rPr>
              <a:t> de </a:t>
            </a:r>
            <a:r>
              <a:rPr lang="en-US" sz="900" dirty="0" err="1">
                <a:latin typeface="Albert Sans"/>
              </a:rPr>
              <a:t>decisión</a:t>
            </a:r>
            <a:r>
              <a:rPr lang="en-US" sz="900" dirty="0">
                <a:latin typeface="Albert Sans"/>
              </a:rPr>
              <a:t> (2020 → 2026) </a:t>
            </a:r>
          </a:p>
          <a:p>
            <a:endParaRPr lang="en-US" sz="1000" b="1" dirty="0">
              <a:latin typeface="Albert San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1173801-0F1F-DECC-68D3-7582BAC8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60001"/>
              </p:ext>
            </p:extLst>
          </p:nvPr>
        </p:nvGraphicFramePr>
        <p:xfrm>
          <a:off x="3687792" y="1940942"/>
          <a:ext cx="1998514" cy="222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57">
                  <a:extLst>
                    <a:ext uri="{9D8B030D-6E8A-4147-A177-3AD203B41FA5}">
                      <a16:colId xmlns:a16="http://schemas.microsoft.com/office/drawing/2014/main" val="3834554579"/>
                    </a:ext>
                  </a:extLst>
                </a:gridCol>
                <a:gridCol w="999257">
                  <a:extLst>
                    <a:ext uri="{9D8B030D-6E8A-4147-A177-3AD203B41FA5}">
                      <a16:colId xmlns:a16="http://schemas.microsoft.com/office/drawing/2014/main" val="4076233308"/>
                    </a:ext>
                  </a:extLst>
                </a:gridCol>
              </a:tblGrid>
              <a:tr h="252918">
                <a:tc>
                  <a:txBody>
                    <a:bodyPr/>
                    <a:lstStyle/>
                    <a:p>
                      <a:r>
                        <a:rPr lang="es-ES" sz="1100">
                          <a:latin typeface="Albert Sans"/>
                        </a:rPr>
                        <a:t>Año</a:t>
                      </a:r>
                      <a:endParaRPr lang="es-ES" sz="1100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Albert Sans"/>
                        </a:rPr>
                        <a:t>días</a:t>
                      </a:r>
                      <a:endParaRPr lang="es-ES" sz="1100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518165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2020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390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75671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noProof="0">
                          <a:latin typeface="Albert Sans"/>
                        </a:rPr>
                        <a:t>2021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319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844767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2022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564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31517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2023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539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71203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2024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454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64500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100" b="1">
                          <a:latin typeface="Albert Sans"/>
                        </a:rPr>
                        <a:t>2025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100" b="1">
                          <a:latin typeface="Albert Sans"/>
                        </a:rPr>
                        <a:t>253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53043"/>
                  </a:ext>
                </a:extLst>
              </a:tr>
              <a:tr h="4155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Albert Sans"/>
                        </a:rPr>
                        <a:t>2026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lbert San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Albert Sans"/>
                        </a:rPr>
                        <a:t>78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lbert San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1383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5970BF7-518F-2D85-6B60-B7BA93153662}"/>
              </a:ext>
            </a:extLst>
          </p:cNvPr>
          <p:cNvSpPr txBox="1"/>
          <p:nvPr/>
        </p:nvSpPr>
        <p:spPr>
          <a:xfrm>
            <a:off x="3687792" y="781769"/>
            <a:ext cx="2081124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Albert Sans"/>
              </a:rPr>
              <a:t>Muy alto </a:t>
            </a:r>
            <a:r>
              <a:rPr lang="en-US" sz="900" dirty="0" err="1">
                <a:latin typeface="Albert Sans"/>
              </a:rPr>
              <a:t>en</a:t>
            </a:r>
            <a:r>
              <a:rPr lang="en-US" sz="900" dirty="0">
                <a:latin typeface="Albert Sans"/>
              </a:rPr>
              <a:t> 2020–2023 (390–564 días) </a:t>
            </a:r>
          </a:p>
          <a:p>
            <a:pPr lvl="1"/>
            <a:endParaRPr lang="en-US" sz="900" dirty="0">
              <a:latin typeface="Albert Sans"/>
            </a:endParaRPr>
          </a:p>
          <a:p>
            <a:pPr lvl="1">
              <a:buFont typeface="Calibri"/>
            </a:pPr>
            <a:r>
              <a:rPr lang="en-US" sz="900" dirty="0" err="1">
                <a:latin typeface="Albert Sans"/>
              </a:rPr>
              <a:t>Disminuye</a:t>
            </a:r>
            <a:r>
              <a:rPr lang="en-US" sz="900" dirty="0">
                <a:latin typeface="Albert Sans"/>
              </a:rPr>
              <a:t> </a:t>
            </a:r>
            <a:r>
              <a:rPr lang="en-US" sz="900" dirty="0" err="1">
                <a:latin typeface="Albert Sans"/>
              </a:rPr>
              <a:t>considerablemente</a:t>
            </a:r>
            <a:r>
              <a:rPr lang="en-US" sz="900" dirty="0">
                <a:latin typeface="Albert Sans"/>
              </a:rPr>
              <a:t> </a:t>
            </a:r>
            <a:r>
              <a:rPr lang="en-US" sz="900" dirty="0" err="1">
                <a:latin typeface="Albert Sans"/>
              </a:rPr>
              <a:t>en</a:t>
            </a:r>
            <a:r>
              <a:rPr lang="en-US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1000" b="1" dirty="0">
                <a:latin typeface="Albert Sans"/>
                <a:ea typeface="Albert Sans"/>
                <a:cs typeface="Albert Sans"/>
              </a:rPr>
              <a:t>2025</a:t>
            </a:r>
            <a:r>
              <a:rPr lang="en-US" sz="900" dirty="0">
                <a:latin typeface="Albert Sans"/>
                <a:ea typeface="Albert Sans"/>
                <a:cs typeface="Albert Sans"/>
              </a:rPr>
              <a:t>: </a:t>
            </a:r>
            <a:r>
              <a:rPr lang="en-US" sz="900" b="1">
                <a:latin typeface="Albert Sans"/>
                <a:ea typeface="Albert Sans"/>
                <a:cs typeface="Albert Sans"/>
              </a:rPr>
              <a:t>253 días.</a:t>
            </a:r>
            <a:endParaRPr lang="en-US" sz="900" dirty="0">
              <a:latin typeface="Albert Sans"/>
            </a:endParaRPr>
          </a:p>
          <a:p>
            <a:pPr lvl="1"/>
            <a:endParaRPr lang="en-US" dirty="0">
              <a:latin typeface="Albert Sans"/>
              <a:ea typeface="Albert Sans"/>
              <a:cs typeface="Albert Sans"/>
            </a:endParaRPr>
          </a:p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21BD6B-9A12-6BBD-FE2C-2905ABBB8B6B}"/>
              </a:ext>
            </a:extLst>
          </p:cNvPr>
          <p:cNvSpPr txBox="1"/>
          <p:nvPr/>
        </p:nvSpPr>
        <p:spPr>
          <a:xfrm>
            <a:off x="6750170" y="781769"/>
            <a:ext cx="20056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Albert Sans"/>
                <a:ea typeface="Albert Sans"/>
                <a:cs typeface="Albert Sans"/>
              </a:rPr>
              <a:t>El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tiempo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de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respuesta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es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más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rápido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desde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2025. Pasa de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rechazos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lentos a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una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respuesta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más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ágil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a </a:t>
            </a:r>
            <a:r>
              <a:rPr lang="en-US" sz="800" dirty="0" err="1">
                <a:latin typeface="Albert Sans"/>
                <a:ea typeface="Albert Sans"/>
                <a:cs typeface="Albert Sans"/>
              </a:rPr>
              <a:t>partir</a:t>
            </a:r>
            <a:r>
              <a:rPr lang="en-US" sz="800" dirty="0">
                <a:latin typeface="Albert Sans"/>
                <a:ea typeface="Albert Sans"/>
                <a:cs typeface="Albert Sans"/>
              </a:rPr>
              <a:t> de 2024</a:t>
            </a:r>
            <a:r>
              <a:rPr lang="en-US" dirty="0">
                <a:latin typeface="Albert Sans"/>
                <a:ea typeface="Albert Sans"/>
                <a:cs typeface="Albert Sans"/>
              </a:rPr>
              <a:t>.</a:t>
            </a:r>
          </a:p>
          <a:p>
            <a:pPr algn="ctr"/>
            <a:endParaRPr lang="es-ES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521332C6-02A4-E5C7-927E-3FAD408D3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25994"/>
              </p:ext>
            </p:extLst>
          </p:nvPr>
        </p:nvGraphicFramePr>
        <p:xfrm>
          <a:off x="6836433" y="1919376"/>
          <a:ext cx="1998514" cy="222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57">
                  <a:extLst>
                    <a:ext uri="{9D8B030D-6E8A-4147-A177-3AD203B41FA5}">
                      <a16:colId xmlns:a16="http://schemas.microsoft.com/office/drawing/2014/main" val="3834554579"/>
                    </a:ext>
                  </a:extLst>
                </a:gridCol>
                <a:gridCol w="999257">
                  <a:extLst>
                    <a:ext uri="{9D8B030D-6E8A-4147-A177-3AD203B41FA5}">
                      <a16:colId xmlns:a16="http://schemas.microsoft.com/office/drawing/2014/main" val="4076233308"/>
                    </a:ext>
                  </a:extLst>
                </a:gridCol>
              </a:tblGrid>
              <a:tr h="252918">
                <a:tc>
                  <a:txBody>
                    <a:bodyPr/>
                    <a:lstStyle/>
                    <a:p>
                      <a:r>
                        <a:rPr lang="es-ES" sz="1100">
                          <a:latin typeface="Albert Sans"/>
                        </a:rPr>
                        <a:t>Año</a:t>
                      </a:r>
                      <a:endParaRPr lang="es-ES" sz="1100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Albert Sans"/>
                        </a:rPr>
                        <a:t>días</a:t>
                      </a:r>
                      <a:endParaRPr lang="es-ES" sz="1100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518165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2020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700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75671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noProof="0">
                          <a:latin typeface="Albert Sans"/>
                        </a:rPr>
                        <a:t>2021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171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844767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2022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209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31517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2023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370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71203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2024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Albert Sans"/>
                        </a:rPr>
                        <a:t>105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64500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100" b="1">
                          <a:latin typeface="Albert Sans"/>
                        </a:rPr>
                        <a:t>2025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100" b="1">
                          <a:latin typeface="Albert Sans"/>
                        </a:rPr>
                        <a:t>31</a:t>
                      </a:r>
                      <a:endParaRPr lang="es-ES" sz="1100" b="1" dirty="0">
                        <a:latin typeface="Alber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53043"/>
                  </a:ext>
                </a:extLst>
              </a:tr>
              <a:tr h="4155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Albert Sans"/>
                        </a:rPr>
                        <a:t>2026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lbert San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Albert Sans"/>
                        </a:rPr>
                        <a:t>7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lbert San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13838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3588DE1A-AD20-4402-F1F4-013A259103C9}"/>
              </a:ext>
            </a:extLst>
          </p:cNvPr>
          <p:cNvSpPr/>
          <p:nvPr/>
        </p:nvSpPr>
        <p:spPr>
          <a:xfrm>
            <a:off x="2933700" y="236220"/>
            <a:ext cx="15240" cy="4556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E553B49-E297-26CE-0EAC-66947D9CA506}"/>
              </a:ext>
            </a:extLst>
          </p:cNvPr>
          <p:cNvSpPr/>
          <p:nvPr/>
        </p:nvSpPr>
        <p:spPr>
          <a:xfrm>
            <a:off x="6276436" y="236220"/>
            <a:ext cx="15240" cy="4556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97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BB7DD-8391-23A3-D862-D86564D6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400"/>
              <a:t>Conclusiones</a:t>
            </a: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7D85941D-D6CF-CA61-B69A-592FB4D70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863950"/>
              </p:ext>
            </p:extLst>
          </p:nvPr>
        </p:nvGraphicFramePr>
        <p:xfrm>
          <a:off x="452550" y="1163575"/>
          <a:ext cx="82389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49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9CEE48ED-9151-E0F8-5E89-D9EFCFAE0B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139F84-3380-3CB5-525B-22E80441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380" y="1413870"/>
            <a:ext cx="3554472" cy="20122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BEC3054-40E3-C000-0506-F53A3E0D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3" y="1413870"/>
            <a:ext cx="3520522" cy="201229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97B2AA3-044C-6FE3-24C4-56AD5E9A4ADC}"/>
              </a:ext>
            </a:extLst>
          </p:cNvPr>
          <p:cNvSpPr/>
          <p:nvPr/>
        </p:nvSpPr>
        <p:spPr>
          <a:xfrm>
            <a:off x="997060" y="144379"/>
            <a:ext cx="3423685" cy="941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100" dirty="0">
                <a:solidFill>
                  <a:schemeClr val="tx1"/>
                </a:solidFill>
              </a:rPr>
              <a:t>Inicialmente los contenidos publicados en RIDU eran ensayos y no se priorizaban los estudios originales. Desde el 2020, se viene priorizando la publicación de documentos citables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7BFC1FA-21CB-CF86-D1A8-6AE926B9823F}"/>
              </a:ext>
            </a:extLst>
          </p:cNvPr>
          <p:cNvSpPr/>
          <p:nvPr/>
        </p:nvSpPr>
        <p:spPr>
          <a:xfrm>
            <a:off x="900222" y="3614173"/>
            <a:ext cx="3520523" cy="1384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En sus </a:t>
            </a:r>
            <a:r>
              <a:rPr lang="en-US" sz="1100" dirty="0" err="1">
                <a:solidFill>
                  <a:schemeClr val="tx1"/>
                </a:solidFill>
              </a:rPr>
              <a:t>inicios</a:t>
            </a:r>
            <a:r>
              <a:rPr lang="en-US" sz="1100" dirty="0">
                <a:solidFill>
                  <a:schemeClr val="tx1"/>
                </a:solidFill>
              </a:rPr>
              <a:t> RIDU </a:t>
            </a:r>
            <a:r>
              <a:rPr lang="en-US" sz="1100" dirty="0" err="1">
                <a:solidFill>
                  <a:schemeClr val="tx1"/>
                </a:solidFill>
              </a:rPr>
              <a:t>publicaba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artículos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autores</a:t>
            </a:r>
            <a:r>
              <a:rPr lang="en-US" sz="1100" dirty="0">
                <a:solidFill>
                  <a:schemeClr val="tx1"/>
                </a:solidFill>
              </a:rPr>
              <a:t> de UPC y era </a:t>
            </a:r>
            <a:r>
              <a:rPr lang="en-US" sz="1100" dirty="0" err="1">
                <a:solidFill>
                  <a:schemeClr val="tx1"/>
                </a:solidFill>
              </a:rPr>
              <a:t>practicamente</a:t>
            </a:r>
            <a:r>
              <a:rPr lang="en-US" sz="1100" dirty="0">
                <a:solidFill>
                  <a:schemeClr val="tx1"/>
                </a:solidFill>
              </a:rPr>
              <a:t> un Magazine.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Se </a:t>
            </a:r>
            <a:r>
              <a:rPr lang="en-US" sz="1100" dirty="0" err="1">
                <a:solidFill>
                  <a:schemeClr val="tx1"/>
                </a:solidFill>
              </a:rPr>
              <a:t>recurría</a:t>
            </a:r>
            <a:r>
              <a:rPr lang="en-US" sz="1100" dirty="0">
                <a:solidFill>
                  <a:schemeClr val="tx1"/>
                </a:solidFill>
              </a:rPr>
              <a:t> a las </a:t>
            </a:r>
            <a:r>
              <a:rPr lang="en-US" sz="1100" dirty="0" err="1">
                <a:solidFill>
                  <a:schemeClr val="tx1"/>
                </a:solidFill>
              </a:rPr>
              <a:t>amistades</a:t>
            </a:r>
            <a:r>
              <a:rPr lang="en-US" sz="1100" dirty="0">
                <a:solidFill>
                  <a:schemeClr val="tx1"/>
                </a:solidFill>
              </a:rPr>
              <a:t> para </a:t>
            </a:r>
            <a:r>
              <a:rPr lang="en-US" sz="1100" dirty="0" err="1">
                <a:solidFill>
                  <a:schemeClr val="tx1"/>
                </a:solidFill>
              </a:rPr>
              <a:t>cubrir</a:t>
            </a:r>
            <a:r>
              <a:rPr lang="en-US" sz="1100" dirty="0">
                <a:solidFill>
                  <a:schemeClr val="tx1"/>
                </a:solidFill>
              </a:rPr>
              <a:t> un </a:t>
            </a:r>
            <a:r>
              <a:rPr lang="en-US" sz="1100" dirty="0" err="1">
                <a:solidFill>
                  <a:schemeClr val="tx1"/>
                </a:solidFill>
              </a:rPr>
              <a:t>número</a:t>
            </a:r>
            <a:r>
              <a:rPr lang="en-US" sz="1100" dirty="0">
                <a:solidFill>
                  <a:schemeClr val="tx1"/>
                </a:solidFill>
              </a:rPr>
              <a:t> acceptable de </a:t>
            </a:r>
            <a:r>
              <a:rPr lang="en-US" sz="1100" dirty="0" err="1">
                <a:solidFill>
                  <a:schemeClr val="tx1"/>
                </a:solidFill>
              </a:rPr>
              <a:t>artículos</a:t>
            </a:r>
            <a:r>
              <a:rPr lang="en-US" sz="1100" dirty="0">
                <a:solidFill>
                  <a:schemeClr val="tx1"/>
                </a:solidFill>
              </a:rPr>
              <a:t> de Calidad.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Bajo </a:t>
            </a:r>
            <a:r>
              <a:rPr lang="en-US" sz="1100" dirty="0" err="1">
                <a:solidFill>
                  <a:schemeClr val="tx1"/>
                </a:solidFill>
              </a:rPr>
              <a:t>número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artículos</a:t>
            </a:r>
            <a:r>
              <a:rPr lang="en-US" sz="1100" dirty="0">
                <a:solidFill>
                  <a:schemeClr val="tx1"/>
                </a:solidFill>
              </a:rPr>
              <a:t> con </a:t>
            </a:r>
            <a:r>
              <a:rPr lang="en-US" sz="1100" dirty="0" err="1">
                <a:solidFill>
                  <a:schemeClr val="tx1"/>
                </a:solidFill>
              </a:rPr>
              <a:t>autoría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internacional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612CC33-C419-EC83-6E83-DA2A1716F743}"/>
              </a:ext>
            </a:extLst>
          </p:cNvPr>
          <p:cNvSpPr/>
          <p:nvPr/>
        </p:nvSpPr>
        <p:spPr>
          <a:xfrm>
            <a:off x="4771380" y="3614173"/>
            <a:ext cx="3554472" cy="1384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En  2017 se </a:t>
            </a:r>
            <a:r>
              <a:rPr lang="en-US" sz="1100" dirty="0" err="1">
                <a:solidFill>
                  <a:schemeClr val="tx1"/>
                </a:solidFill>
              </a:rPr>
              <a:t>empieza</a:t>
            </a:r>
            <a:r>
              <a:rPr lang="en-US" sz="1100" dirty="0">
                <a:solidFill>
                  <a:schemeClr val="tx1"/>
                </a:solidFill>
              </a:rPr>
              <a:t> a </a:t>
            </a:r>
            <a:r>
              <a:rPr lang="en-US" sz="1100" dirty="0" err="1">
                <a:solidFill>
                  <a:schemeClr val="tx1"/>
                </a:solidFill>
              </a:rPr>
              <a:t>publicar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números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monográficos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</a:rPr>
              <a:t>Comité</a:t>
            </a:r>
            <a:r>
              <a:rPr lang="en-US" sz="1100" dirty="0">
                <a:solidFill>
                  <a:schemeClr val="tx1"/>
                </a:solidFill>
              </a:rPr>
              <a:t> Editorial y </a:t>
            </a:r>
            <a:r>
              <a:rPr lang="en-US" sz="1100" dirty="0" err="1">
                <a:solidFill>
                  <a:schemeClr val="tx1"/>
                </a:solidFill>
              </a:rPr>
              <a:t>Cienctíco</a:t>
            </a:r>
            <a:r>
              <a:rPr lang="en-US" sz="1100" dirty="0">
                <a:solidFill>
                  <a:schemeClr val="tx1"/>
                </a:solidFill>
              </a:rPr>
              <a:t>: un alto </a:t>
            </a:r>
            <a:r>
              <a:rPr lang="en-US" sz="1100" dirty="0" err="1">
                <a:solidFill>
                  <a:schemeClr val="tx1"/>
                </a:solidFill>
              </a:rPr>
              <a:t>porcentaje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miembros</a:t>
            </a:r>
            <a:r>
              <a:rPr lang="en-US" sz="1100" dirty="0">
                <a:solidFill>
                  <a:schemeClr val="tx1"/>
                </a:solidFill>
              </a:rPr>
              <a:t> de la </a:t>
            </a:r>
            <a:r>
              <a:rPr lang="en-US" sz="1100" dirty="0" err="1">
                <a:solidFill>
                  <a:schemeClr val="tx1"/>
                </a:solidFill>
              </a:rPr>
              <a:t>misma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universidad</a:t>
            </a:r>
            <a:endParaRPr lang="es-PE" sz="11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0672C5D-0755-6BF8-D255-2B925B98D329}"/>
              </a:ext>
            </a:extLst>
          </p:cNvPr>
          <p:cNvSpPr/>
          <p:nvPr/>
        </p:nvSpPr>
        <p:spPr>
          <a:xfrm>
            <a:off x="4771379" y="172987"/>
            <a:ext cx="3554473" cy="100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r>
              <a:rPr lang="es-ES" sz="1100" dirty="0">
                <a:solidFill>
                  <a:schemeClr val="tx1"/>
                </a:solidFill>
              </a:rPr>
              <a:t>El análisis de las citaciones en </a:t>
            </a:r>
            <a:r>
              <a:rPr lang="es-ES" sz="1100" dirty="0" err="1">
                <a:solidFill>
                  <a:schemeClr val="tx1"/>
                </a:solidFill>
              </a:rPr>
              <a:t>Scopus</a:t>
            </a:r>
            <a:r>
              <a:rPr lang="es-ES" sz="1100" dirty="0">
                <a:solidFill>
                  <a:schemeClr val="tx1"/>
                </a:solidFill>
              </a:rPr>
              <a:t> por quinquenios, muestra como RIDU ha obtenido citaciones incluso antes de estar indizada en </a:t>
            </a:r>
            <a:r>
              <a:rPr lang="es-ES" sz="1100" dirty="0" err="1">
                <a:solidFill>
                  <a:schemeClr val="tx1"/>
                </a:solidFill>
              </a:rPr>
              <a:t>Scopus</a:t>
            </a:r>
            <a:r>
              <a:rPr lang="es-ES" sz="1100" dirty="0">
                <a:solidFill>
                  <a:schemeClr val="tx1"/>
                </a:solidFill>
              </a:rPr>
              <a:t>. Lo que demuestra la calidad de los contenidos publicados.</a:t>
            </a:r>
          </a:p>
          <a:p>
            <a:pPr algn="just"/>
            <a:endParaRPr lang="es-P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9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BF9B1-23D3-E374-5E30-48C3E097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A partir de estos hallazgos iniciamos</a:t>
            </a:r>
            <a:endParaRPr lang="es-PE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44A4D3D-C9F4-6F6F-EA3F-A57C91C3742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ES" dirty="0"/>
              <a:t>RIDU</a:t>
            </a:r>
            <a:endParaRPr lang="es-PE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DB4E498-FD81-B1F4-3EC4-F14B69E50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600" b="1" dirty="0"/>
              <a:t>Acciones para mejorar los índices de autoría y </a:t>
            </a:r>
            <a:r>
              <a:rPr lang="es-ES" sz="1600" b="1" dirty="0" err="1"/>
              <a:t>coautoria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41517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iversidad Peruana de Ciencias Aplicadas | Logopedia | Fandom">
            <a:extLst>
              <a:ext uri="{FF2B5EF4-FFF2-40B4-BE49-F238E27FC236}">
                <a16:creationId xmlns:a16="http://schemas.microsoft.com/office/drawing/2014/main" id="{90D2F062-EEF9-76E0-6F51-542E3C52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234" y="-719"/>
            <a:ext cx="1733550" cy="723900"/>
          </a:xfrm>
          <a:prstGeom prst="rect">
            <a:avLst/>
          </a:prstGeom>
        </p:spPr>
      </p:pic>
      <p:pic>
        <p:nvPicPr>
          <p:cNvPr id="8" name="Imagen 7" descr="About the Journal | Revista Digital de Investigación en Docencia  Universitaria">
            <a:extLst>
              <a:ext uri="{FF2B5EF4-FFF2-40B4-BE49-F238E27FC236}">
                <a16:creationId xmlns:a16="http://schemas.microsoft.com/office/drawing/2014/main" id="{FFA4DB5D-BD76-279C-81E3-068A388E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" y="4605877"/>
            <a:ext cx="2022357" cy="536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C8D5968-88BB-83D7-AC6D-4E0F213CCE7D}"/>
              </a:ext>
            </a:extLst>
          </p:cNvPr>
          <p:cNvSpPr txBox="1"/>
          <p:nvPr/>
        </p:nvSpPr>
        <p:spPr>
          <a:xfrm>
            <a:off x="124005" y="200069"/>
            <a:ext cx="738636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Montserrat"/>
                <a:ea typeface="Calibri"/>
                <a:cs typeface="Calibri"/>
              </a:rPr>
              <a:t>1. </a:t>
            </a:r>
            <a:r>
              <a:rPr lang="en-US" sz="2400" b="1" dirty="0" err="1">
                <a:latin typeface="Montserrat"/>
                <a:ea typeface="Calibri"/>
                <a:cs typeface="Calibri"/>
              </a:rPr>
              <a:t>Recepción</a:t>
            </a:r>
            <a:r>
              <a:rPr lang="en-US" sz="2400" b="1" dirty="0">
                <a:latin typeface="Montserrat"/>
                <a:ea typeface="Calibri"/>
                <a:cs typeface="Calibri"/>
              </a:rPr>
              <a:t> del </a:t>
            </a:r>
            <a:r>
              <a:rPr lang="en-US" sz="2400" b="1" dirty="0" err="1">
                <a:latin typeface="Montserrat"/>
                <a:ea typeface="Calibri"/>
                <a:cs typeface="Calibri"/>
              </a:rPr>
              <a:t>manuscrito</a:t>
            </a:r>
            <a:endParaRPr lang="en-US" sz="2400" dirty="0" err="1">
              <a:latin typeface="Montserrat"/>
              <a:ea typeface="Calibri"/>
              <a:cs typeface="Calibri"/>
            </a:endParaRPr>
          </a:p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2419DA-6D99-E686-6226-641AA71418E1}"/>
              </a:ext>
            </a:extLst>
          </p:cNvPr>
          <p:cNvSpPr txBox="1"/>
          <p:nvPr/>
        </p:nvSpPr>
        <p:spPr>
          <a:xfrm>
            <a:off x="385764" y="611679"/>
            <a:ext cx="327803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Llega el manuscrito</a:t>
            </a:r>
          </a:p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Registro en base de datos Excel RIDU</a:t>
            </a:r>
          </a:p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Verificación de documentos completos </a:t>
            </a:r>
          </a:p>
          <a:p>
            <a:pPr marL="285750" indent="-285750" algn="ctr">
              <a:buChar char="•"/>
            </a:pPr>
            <a:endParaRPr lang="es-ES" dirty="0"/>
          </a:p>
        </p:txBody>
      </p:sp>
      <p:pic>
        <p:nvPicPr>
          <p:cNvPr id="3" name="Imagen 2" descr="Interfaz de usuario gráfica, Aplicación, Tabla, Excel&#10;&#10;El contenido generado por IA puede ser incorrecto.">
            <a:extLst>
              <a:ext uri="{FF2B5EF4-FFF2-40B4-BE49-F238E27FC236}">
                <a16:creationId xmlns:a16="http://schemas.microsoft.com/office/drawing/2014/main" id="{886C2245-BCBA-CF8A-8E0D-26C83C0384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407" r="175" b="926"/>
          <a:stretch>
            <a:fillRect/>
          </a:stretch>
        </p:blipFill>
        <p:spPr>
          <a:xfrm>
            <a:off x="499846" y="1263244"/>
            <a:ext cx="5467013" cy="10640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FA01AC-B8AC-0FEE-7EC0-AE9D1824208D}"/>
              </a:ext>
            </a:extLst>
          </p:cNvPr>
          <p:cNvSpPr txBox="1"/>
          <p:nvPr/>
        </p:nvSpPr>
        <p:spPr>
          <a:xfrm>
            <a:off x="6080941" y="1373974"/>
            <a:ext cx="256321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  <a:latin typeface="Aptos"/>
              </a:rPr>
              <a:t>Primera criba: revisión de lineamientos, tema, metodología y </a:t>
            </a:r>
            <a:r>
              <a:rPr lang="es-ES" sz="1200" b="1">
                <a:solidFill>
                  <a:srgbClr val="002060"/>
                </a:solidFill>
                <a:latin typeface="Aptos"/>
              </a:rPr>
              <a:t>decisión de enviar a revisión o rechazar la postulación.</a:t>
            </a:r>
            <a:endParaRPr lang="es-ES" sz="1200">
              <a:latin typeface="Apto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F6E388-978D-D9B7-79EF-00DE31539AA7}"/>
              </a:ext>
            </a:extLst>
          </p:cNvPr>
          <p:cNvSpPr txBox="1"/>
          <p:nvPr/>
        </p:nvSpPr>
        <p:spPr>
          <a:xfrm>
            <a:off x="4605815" y="696866"/>
            <a:ext cx="272208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100" dirty="0">
                <a:latin typeface="Albert Sans"/>
              </a:rPr>
              <a:t>Equipo técnico que gestiona el sistema OJS.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1C15CC5-BEDB-938A-85F6-42EE0CFAC6D6}"/>
              </a:ext>
            </a:extLst>
          </p:cNvPr>
          <p:cNvSpPr/>
          <p:nvPr/>
        </p:nvSpPr>
        <p:spPr>
          <a:xfrm>
            <a:off x="3911365" y="723181"/>
            <a:ext cx="446887" cy="2666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5EC80F-F34C-63AD-55EF-08CE561C0606}"/>
              </a:ext>
            </a:extLst>
          </p:cNvPr>
          <p:cNvSpPr txBox="1"/>
          <p:nvPr/>
        </p:nvSpPr>
        <p:spPr>
          <a:xfrm>
            <a:off x="218181" y="2436825"/>
            <a:ext cx="738636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Montserrat"/>
                <a:ea typeface="Calibri"/>
                <a:cs typeface="Calibri"/>
              </a:rPr>
              <a:t>2. </a:t>
            </a:r>
            <a:r>
              <a:rPr lang="en-US" sz="2400" b="1" dirty="0" err="1">
                <a:latin typeface="Montserrat"/>
                <a:ea typeface="Calibri"/>
                <a:cs typeface="Calibri"/>
              </a:rPr>
              <a:t>Revisión</a:t>
            </a:r>
            <a:r>
              <a:rPr lang="en-US" sz="2400" b="1" dirty="0">
                <a:latin typeface="Montserrat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Montserrat"/>
                <a:ea typeface="Calibri"/>
                <a:cs typeface="Calibri"/>
              </a:rPr>
              <a:t>por</a:t>
            </a:r>
            <a:r>
              <a:rPr lang="en-US" sz="2400" b="1" dirty="0">
                <a:latin typeface="Montserrat"/>
                <a:ea typeface="Calibri"/>
                <a:cs typeface="Calibri"/>
              </a:rPr>
              <a:t> pares</a:t>
            </a:r>
            <a:endParaRPr lang="es-ES" sz="2400" dirty="0"/>
          </a:p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C3C9D2-42E6-F330-F3A6-6DECF64E9F86}"/>
              </a:ext>
            </a:extLst>
          </p:cNvPr>
          <p:cNvSpPr txBox="1"/>
          <p:nvPr/>
        </p:nvSpPr>
        <p:spPr>
          <a:xfrm>
            <a:off x="304455" y="2951802"/>
            <a:ext cx="629572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Se asignan revisores, se realiza la solicitud y se le envía una constancia por revisión. </a:t>
            </a:r>
          </a:p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Verificación de las revisiones: se envía devolución a autores o se declina la postulación. </a:t>
            </a:r>
          </a:p>
          <a:p>
            <a:pPr marL="285750" indent="-285750" algn="ctr">
              <a:buChar char="•"/>
            </a:pP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676A92-EAD8-3337-8C80-F2C7FB4FF682}"/>
              </a:ext>
            </a:extLst>
          </p:cNvPr>
          <p:cNvSpPr txBox="1"/>
          <p:nvPr/>
        </p:nvSpPr>
        <p:spPr>
          <a:xfrm>
            <a:off x="6820186" y="2878736"/>
            <a:ext cx="22393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highlight>
                  <a:srgbClr val="FFFFFF"/>
                </a:highlight>
                <a:latin typeface="Albert Sans"/>
              </a:rPr>
              <a:t>Equipo de revisores </a:t>
            </a:r>
            <a:r>
              <a:rPr lang="es-ES" sz="1200" dirty="0">
                <a:solidFill>
                  <a:schemeClr val="tx1"/>
                </a:solidFill>
                <a:latin typeface="Albert Sans"/>
              </a:rPr>
              <a:t>nacionales e internacionales fidelizados.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D47EADD-C36B-5C44-51D0-5A50AB91AF2C}"/>
              </a:ext>
            </a:extLst>
          </p:cNvPr>
          <p:cNvSpPr/>
          <p:nvPr/>
        </p:nvSpPr>
        <p:spPr>
          <a:xfrm>
            <a:off x="6373299" y="2951802"/>
            <a:ext cx="446887" cy="2666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A69BF0-5484-1339-2D61-CDFD66788DE4}"/>
              </a:ext>
            </a:extLst>
          </p:cNvPr>
          <p:cNvSpPr txBox="1"/>
          <p:nvPr/>
        </p:nvSpPr>
        <p:spPr>
          <a:xfrm>
            <a:off x="665068" y="3568962"/>
            <a:ext cx="7386367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Montserrat"/>
                <a:ea typeface="Calibri"/>
                <a:cs typeface="Calibri"/>
              </a:rPr>
              <a:t>Post-</a:t>
            </a:r>
            <a:r>
              <a:rPr lang="en-US" sz="2000" b="1" dirty="0" err="1">
                <a:latin typeface="Montserrat"/>
                <a:ea typeface="Calibri"/>
                <a:cs typeface="Calibri"/>
              </a:rPr>
              <a:t>aceptación</a:t>
            </a:r>
            <a:endParaRPr lang="en-US" sz="2000" b="1" dirty="0">
              <a:latin typeface="Montserrat"/>
              <a:ea typeface="Calibri"/>
              <a:cs typeface="Calibri"/>
            </a:endParaRPr>
          </a:p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E79CF07-5BE0-99DE-2AE3-1C38DF5E2442}"/>
              </a:ext>
            </a:extLst>
          </p:cNvPr>
          <p:cNvSpPr txBox="1"/>
          <p:nvPr/>
        </p:nvSpPr>
        <p:spPr>
          <a:xfrm>
            <a:off x="304455" y="40289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Corrección de estilo y revisión APA. </a:t>
            </a:r>
          </a:p>
          <a:p>
            <a:pPr marL="285750" indent="-285750">
              <a:buChar char="•"/>
            </a:pPr>
            <a:r>
              <a:rPr lang="es-ES" sz="1200" dirty="0">
                <a:latin typeface="Aptos"/>
                <a:cs typeface="Segoe UI"/>
              </a:rPr>
              <a:t>Diagramación y publicación.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1100C46-F5DB-0C88-CB52-932D554DEA48}"/>
              </a:ext>
            </a:extLst>
          </p:cNvPr>
          <p:cNvSpPr txBox="1"/>
          <p:nvPr/>
        </p:nvSpPr>
        <p:spPr>
          <a:xfrm>
            <a:off x="4950970" y="3525578"/>
            <a:ext cx="7386367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Montserrat"/>
                <a:ea typeface="Calibri"/>
                <a:cs typeface="Calibri"/>
              </a:rPr>
              <a:t>Post-</a:t>
            </a:r>
            <a:r>
              <a:rPr lang="en-US" sz="2000" b="1" dirty="0" err="1">
                <a:latin typeface="Montserrat"/>
                <a:ea typeface="Calibri"/>
                <a:cs typeface="Calibri"/>
              </a:rPr>
              <a:t>publicación</a:t>
            </a:r>
            <a:endParaRPr lang="en-US" sz="2000" b="1" dirty="0">
              <a:latin typeface="Montserrat"/>
              <a:ea typeface="Calibri"/>
              <a:cs typeface="Calibri"/>
            </a:endParaRPr>
          </a:p>
          <a:p>
            <a:pPr algn="ctr"/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DD221D-5FDD-14E4-444B-26F16E508434}"/>
              </a:ext>
            </a:extLst>
          </p:cNvPr>
          <p:cNvSpPr txBox="1"/>
          <p:nvPr/>
        </p:nvSpPr>
        <p:spPr>
          <a:xfrm>
            <a:off x="4358252" y="398060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F</a:t>
            </a:r>
            <a:r>
              <a:rPr lang="es-ES" sz="1200" b="1" i="0" u="none" strike="noStrike" dirty="0">
                <a:solidFill>
                  <a:srgbClr val="002060"/>
                </a:solidFill>
                <a:latin typeface="Aptos"/>
                <a:ea typeface="Segoe UI"/>
                <a:cs typeface="Segoe UI"/>
              </a:rPr>
              <a:t>ormar una comunidad</a:t>
            </a:r>
            <a:r>
              <a:rPr lang="es-ES" sz="1200" b="0" i="0" u="none" strike="noStrike" dirty="0">
                <a:solidFill>
                  <a:srgbClr val="000000"/>
                </a:solidFill>
                <a:latin typeface="Aptos"/>
                <a:ea typeface="Segoe UI"/>
                <a:cs typeface="Segoe UI"/>
              </a:rPr>
              <a:t> alrededor de la revista que permita establecer vínculos entre autores, editores y lectores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09180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3"/>
          <p:cNvGrpSpPr/>
          <p:nvPr/>
        </p:nvGrpSpPr>
        <p:grpSpPr>
          <a:xfrm>
            <a:off x="941400" y="3082970"/>
            <a:ext cx="725400" cy="725400"/>
            <a:chOff x="457206" y="1448527"/>
            <a:chExt cx="725400" cy="725400"/>
          </a:xfrm>
        </p:grpSpPr>
        <p:sp>
          <p:nvSpPr>
            <p:cNvPr id="571" name="Google Shape;571;p23"/>
            <p:cNvSpPr/>
            <p:nvPr/>
          </p:nvSpPr>
          <p:spPr>
            <a:xfrm>
              <a:off x="457206" y="1448527"/>
              <a:ext cx="725400" cy="7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1418" dist="17139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516756" y="1508077"/>
              <a:ext cx="606300" cy="60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573" name="Google Shape;573;p23"/>
          <p:cNvSpPr/>
          <p:nvPr/>
        </p:nvSpPr>
        <p:spPr>
          <a:xfrm>
            <a:off x="1183806" y="2765539"/>
            <a:ext cx="240600" cy="240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74" name="Google Shape;574;p23"/>
          <p:cNvGrpSpPr/>
          <p:nvPr/>
        </p:nvGrpSpPr>
        <p:grpSpPr>
          <a:xfrm>
            <a:off x="2575350" y="3082970"/>
            <a:ext cx="725400" cy="725400"/>
            <a:chOff x="457206" y="1448527"/>
            <a:chExt cx="725400" cy="725400"/>
          </a:xfrm>
        </p:grpSpPr>
        <p:sp>
          <p:nvSpPr>
            <p:cNvPr id="575" name="Google Shape;575;p23"/>
            <p:cNvSpPr/>
            <p:nvPr/>
          </p:nvSpPr>
          <p:spPr>
            <a:xfrm>
              <a:off x="457206" y="1448527"/>
              <a:ext cx="725400" cy="7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1418" dist="17139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516756" y="1508077"/>
              <a:ext cx="606300" cy="60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577" name="Google Shape;577;p23"/>
          <p:cNvSpPr/>
          <p:nvPr/>
        </p:nvSpPr>
        <p:spPr>
          <a:xfrm>
            <a:off x="2817756" y="2765539"/>
            <a:ext cx="240600" cy="2406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>
            <a:off x="4263215" y="3093753"/>
            <a:ext cx="725400" cy="725400"/>
            <a:chOff x="457206" y="1448527"/>
            <a:chExt cx="725400" cy="725400"/>
          </a:xfrm>
        </p:grpSpPr>
        <p:sp>
          <p:nvSpPr>
            <p:cNvPr id="579" name="Google Shape;579;p23"/>
            <p:cNvSpPr/>
            <p:nvPr/>
          </p:nvSpPr>
          <p:spPr>
            <a:xfrm>
              <a:off x="457206" y="1448527"/>
              <a:ext cx="725400" cy="72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1418" dist="17139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516756" y="1508077"/>
              <a:ext cx="606300" cy="60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581" name="Google Shape;581;p23"/>
          <p:cNvSpPr/>
          <p:nvPr/>
        </p:nvSpPr>
        <p:spPr>
          <a:xfrm>
            <a:off x="4451706" y="2765539"/>
            <a:ext cx="240600" cy="2406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82" name="Google Shape;582;p23"/>
          <p:cNvGrpSpPr/>
          <p:nvPr/>
        </p:nvGrpSpPr>
        <p:grpSpPr>
          <a:xfrm>
            <a:off x="5843250" y="3082970"/>
            <a:ext cx="725400" cy="725400"/>
            <a:chOff x="457206" y="1448527"/>
            <a:chExt cx="725400" cy="725400"/>
          </a:xfrm>
        </p:grpSpPr>
        <p:sp>
          <p:nvSpPr>
            <p:cNvPr id="583" name="Google Shape;583;p23"/>
            <p:cNvSpPr/>
            <p:nvPr/>
          </p:nvSpPr>
          <p:spPr>
            <a:xfrm>
              <a:off x="457206" y="1448527"/>
              <a:ext cx="725400" cy="725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1418" dist="17139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516756" y="1508077"/>
              <a:ext cx="606300" cy="60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585" name="Google Shape;585;p23"/>
          <p:cNvSpPr/>
          <p:nvPr/>
        </p:nvSpPr>
        <p:spPr>
          <a:xfrm>
            <a:off x="6085656" y="2765539"/>
            <a:ext cx="240600" cy="2406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86" name="Google Shape;586;p23"/>
          <p:cNvGrpSpPr/>
          <p:nvPr/>
        </p:nvGrpSpPr>
        <p:grpSpPr>
          <a:xfrm>
            <a:off x="7477200" y="3082970"/>
            <a:ext cx="725400" cy="725400"/>
            <a:chOff x="457206" y="1448527"/>
            <a:chExt cx="725400" cy="725400"/>
          </a:xfrm>
        </p:grpSpPr>
        <p:sp>
          <p:nvSpPr>
            <p:cNvPr id="587" name="Google Shape;587;p23"/>
            <p:cNvSpPr/>
            <p:nvPr/>
          </p:nvSpPr>
          <p:spPr>
            <a:xfrm>
              <a:off x="457206" y="1448527"/>
              <a:ext cx="725400" cy="7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1418" dist="17139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516756" y="1508077"/>
              <a:ext cx="606300" cy="60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589" name="Google Shape;589;p23"/>
          <p:cNvSpPr/>
          <p:nvPr/>
        </p:nvSpPr>
        <p:spPr>
          <a:xfrm>
            <a:off x="7719606" y="2765539"/>
            <a:ext cx="240600" cy="2406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0" name="Google Shape;590;p23"/>
          <p:cNvSpPr txBox="1"/>
          <p:nvPr/>
        </p:nvSpPr>
        <p:spPr>
          <a:xfrm>
            <a:off x="524757" y="2110413"/>
            <a:ext cx="1440073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just"/>
            <a:r>
              <a:rPr lang="es-ES" sz="1200">
                <a:solidFill>
                  <a:schemeClr val="dk1"/>
                </a:solidFill>
                <a:latin typeface="Montserrat"/>
              </a:rPr>
              <a:t>Solicitud ORCID  activo</a:t>
            </a:r>
            <a:endParaRPr lang="en" sz="1200">
              <a:solidFill>
                <a:schemeClr val="dk1"/>
              </a:solidFill>
              <a:latin typeface="Montserrat"/>
            </a:endParaRPr>
          </a:p>
          <a:p>
            <a:pPr algn="ctr">
              <a:buSzPts val="1200"/>
            </a:pPr>
            <a:endParaRPr lang="en" sz="120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591" name="Google Shape;591;p23"/>
          <p:cNvSpPr txBox="1"/>
          <p:nvPr/>
        </p:nvSpPr>
        <p:spPr>
          <a:xfrm>
            <a:off x="2385150" y="2110413"/>
            <a:ext cx="1105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Encuesta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 de </a:t>
            </a:r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satisfacción</a:t>
            </a:r>
            <a:endParaRPr lang="en" sz="1200">
              <a:solidFill>
                <a:schemeClr val="dk1"/>
              </a:solidFill>
              <a:latin typeface="Montserrat"/>
              <a:ea typeface="Montserrat Medium"/>
              <a:cs typeface="Montserrat Medium"/>
            </a:endParaRPr>
          </a:p>
          <a:p>
            <a:pPr algn="ctr">
              <a:buSzPts val="1200"/>
            </a:pPr>
            <a:endParaRPr lang="en" sz="120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592" name="Google Shape;592;p23"/>
          <p:cNvSpPr txBox="1"/>
          <p:nvPr/>
        </p:nvSpPr>
        <p:spPr>
          <a:xfrm>
            <a:off x="4019100" y="2110413"/>
            <a:ext cx="1105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Difusión en RRSS (LinkedIn)</a:t>
            </a:r>
            <a:endParaRPr lang="en" sz="1200" dirty="0">
              <a:solidFill>
                <a:schemeClr val="dk1"/>
              </a:solidFill>
              <a:latin typeface="Montserrat"/>
              <a:ea typeface="Montserrat Medium"/>
              <a:cs typeface="Montserrat Medium"/>
            </a:endParaRPr>
          </a:p>
          <a:p>
            <a:pPr algn="ctr">
              <a:buSzPts val="1200"/>
            </a:pPr>
            <a:endParaRPr lang="en" sz="12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593" name="Google Shape;593;p23"/>
          <p:cNvSpPr txBox="1"/>
          <p:nvPr/>
        </p:nvSpPr>
        <p:spPr>
          <a:xfrm>
            <a:off x="5523654" y="2110413"/>
            <a:ext cx="1332243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Invitación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 de </a:t>
            </a:r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difusión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 </a:t>
            </a:r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mediante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</a:rPr>
              <a:t> video</a:t>
            </a:r>
          </a:p>
          <a:p>
            <a:pPr algn="ctr">
              <a:buSzPts val="1200"/>
            </a:pPr>
            <a:endParaRPr lang="en" sz="120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594" name="Google Shape;594;p23"/>
          <p:cNvSpPr txBox="1"/>
          <p:nvPr/>
        </p:nvSpPr>
        <p:spPr>
          <a:xfrm>
            <a:off x="7017425" y="2110413"/>
            <a:ext cx="1472422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Verificación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artículo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200" err="1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 Medium"/>
                <a:cs typeface="Montserrat Medium"/>
                <a:sym typeface="Montserrat Medium"/>
              </a:rPr>
              <a:t> ORCID y ResearchGate</a:t>
            </a:r>
            <a:endParaRPr lang="en" sz="1200">
              <a:solidFill>
                <a:schemeClr val="dk1"/>
              </a:solidFill>
              <a:latin typeface="Montserrat"/>
              <a:ea typeface="Montserrat Medium"/>
              <a:cs typeface="Montserrat Medium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" sz="1200">
              <a:solidFill>
                <a:schemeClr val="dk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id="564" name="Google Shape;564;p23"/>
          <p:cNvSpPr txBox="1"/>
          <p:nvPr/>
        </p:nvSpPr>
        <p:spPr>
          <a:xfrm>
            <a:off x="664937" y="524332"/>
            <a:ext cx="8044843" cy="56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SzPts val="1200"/>
            </a:pPr>
            <a:r>
              <a:rPr lang="es-ES" sz="2000" b="1">
                <a:solidFill>
                  <a:schemeClr val="dk1"/>
                </a:solidFill>
                <a:latin typeface="Montserrat"/>
                <a:sym typeface="Montserrat"/>
              </a:rPr>
              <a:t>EXPERIENCIA DEL AUTOR – VISIBILIDAD – COMUNIDAD</a:t>
            </a:r>
            <a:endParaRPr lang="es-ES" sz="2000" b="1">
              <a:solidFill>
                <a:schemeClr val="dk1"/>
              </a:solidFill>
              <a:latin typeface="Montserrat"/>
            </a:endParaRPr>
          </a:p>
        </p:txBody>
      </p:sp>
      <p:grpSp>
        <p:nvGrpSpPr>
          <p:cNvPr id="595" name="Google Shape;595;p23"/>
          <p:cNvGrpSpPr/>
          <p:nvPr/>
        </p:nvGrpSpPr>
        <p:grpSpPr>
          <a:xfrm>
            <a:off x="4209300" y="1081002"/>
            <a:ext cx="725400" cy="725400"/>
            <a:chOff x="457206" y="1448527"/>
            <a:chExt cx="725400" cy="725400"/>
          </a:xfrm>
        </p:grpSpPr>
        <p:sp>
          <p:nvSpPr>
            <p:cNvPr id="596" name="Google Shape;596;p23"/>
            <p:cNvSpPr/>
            <p:nvPr/>
          </p:nvSpPr>
          <p:spPr>
            <a:xfrm>
              <a:off x="457206" y="1448527"/>
              <a:ext cx="725400" cy="72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1418" dist="17139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516756" y="1508077"/>
              <a:ext cx="606300" cy="60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cxnSp>
        <p:nvCxnSpPr>
          <p:cNvPr id="597" name="Google Shape;597;p23"/>
          <p:cNvCxnSpPr>
            <a:stCxn id="592" idx="3"/>
            <a:endCxn id="593" idx="1"/>
          </p:cNvCxnSpPr>
          <p:nvPr/>
        </p:nvCxnSpPr>
        <p:spPr>
          <a:xfrm>
            <a:off x="5124900" y="2391213"/>
            <a:ext cx="39875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23"/>
          <p:cNvCxnSpPr>
            <a:cxnSpLocks/>
          </p:cNvCxnSpPr>
          <p:nvPr/>
        </p:nvCxnSpPr>
        <p:spPr>
          <a:xfrm flipV="1">
            <a:off x="6834331" y="2375039"/>
            <a:ext cx="420320" cy="53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23"/>
          <p:cNvCxnSpPr>
            <a:stCxn id="591" idx="3"/>
            <a:endCxn id="592" idx="1"/>
          </p:cNvCxnSpPr>
          <p:nvPr/>
        </p:nvCxnSpPr>
        <p:spPr>
          <a:xfrm>
            <a:off x="3490950" y="2391213"/>
            <a:ext cx="52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23"/>
          <p:cNvCxnSpPr>
            <a:cxnSpLocks/>
            <a:stCxn id="590" idx="3"/>
            <a:endCxn id="591" idx="1"/>
          </p:cNvCxnSpPr>
          <p:nvPr/>
        </p:nvCxnSpPr>
        <p:spPr>
          <a:xfrm>
            <a:off x="1964830" y="2391213"/>
            <a:ext cx="42032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8" name="Google Shape;608;p23"/>
          <p:cNvGrpSpPr/>
          <p:nvPr/>
        </p:nvGrpSpPr>
        <p:grpSpPr>
          <a:xfrm>
            <a:off x="2759620" y="3248391"/>
            <a:ext cx="368288" cy="394559"/>
            <a:chOff x="4149138" y="4121151"/>
            <a:chExt cx="344065" cy="368644"/>
          </a:xfrm>
        </p:grpSpPr>
        <p:sp>
          <p:nvSpPr>
            <p:cNvPr id="609" name="Google Shape;609;p23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9025" tIns="129025" rIns="129025" bIns="129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23"/>
          <p:cNvGrpSpPr/>
          <p:nvPr/>
        </p:nvGrpSpPr>
        <p:grpSpPr>
          <a:xfrm>
            <a:off x="4387926" y="1280143"/>
            <a:ext cx="368295" cy="311904"/>
            <a:chOff x="6671087" y="2009304"/>
            <a:chExt cx="332757" cy="281833"/>
          </a:xfrm>
        </p:grpSpPr>
        <p:sp>
          <p:nvSpPr>
            <p:cNvPr id="622" name="Google Shape;622;p23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126950" rIns="126950" bIns="126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126950" rIns="126950" bIns="126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6021533" y="3261446"/>
            <a:ext cx="368834" cy="368448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23"/>
          <p:cNvGrpSpPr/>
          <p:nvPr/>
        </p:nvGrpSpPr>
        <p:grpSpPr>
          <a:xfrm>
            <a:off x="4515024" y="3256202"/>
            <a:ext cx="242058" cy="378934"/>
            <a:chOff x="6912301" y="2781961"/>
            <a:chExt cx="331269" cy="518591"/>
          </a:xfrm>
        </p:grpSpPr>
        <p:sp>
          <p:nvSpPr>
            <p:cNvPr id="626" name="Google Shape;626;p23"/>
            <p:cNvSpPr/>
            <p:nvPr/>
          </p:nvSpPr>
          <p:spPr>
            <a:xfrm>
              <a:off x="6912301" y="2781961"/>
              <a:ext cx="331269" cy="518591"/>
            </a:xfrm>
            <a:custGeom>
              <a:avLst/>
              <a:gdLst/>
              <a:ahLst/>
              <a:cxnLst/>
              <a:rect l="l" t="t" r="r" b="b"/>
              <a:pathLst>
                <a:path w="331269" h="518591" extrusionOk="0">
                  <a:moveTo>
                    <a:pt x="331218" y="33926"/>
                  </a:moveTo>
                  <a:lnTo>
                    <a:pt x="331218" y="17746"/>
                  </a:lnTo>
                  <a:cubicBezTo>
                    <a:pt x="331218" y="7986"/>
                    <a:pt x="323285" y="0"/>
                    <a:pt x="313472" y="0"/>
                  </a:cubicBezTo>
                  <a:lnTo>
                    <a:pt x="17745" y="0"/>
                  </a:lnTo>
                  <a:cubicBezTo>
                    <a:pt x="7985" y="0"/>
                    <a:pt x="0" y="7933"/>
                    <a:pt x="0" y="17746"/>
                  </a:cubicBezTo>
                  <a:lnTo>
                    <a:pt x="0" y="33926"/>
                  </a:lnTo>
                  <a:cubicBezTo>
                    <a:pt x="0" y="43686"/>
                    <a:pt x="7933" y="51671"/>
                    <a:pt x="17745" y="51671"/>
                  </a:cubicBezTo>
                  <a:lnTo>
                    <a:pt x="20981" y="51671"/>
                  </a:lnTo>
                  <a:cubicBezTo>
                    <a:pt x="6785" y="126099"/>
                    <a:pt x="39145" y="202144"/>
                    <a:pt x="103603" y="243272"/>
                  </a:cubicBezTo>
                  <a:lnTo>
                    <a:pt x="110232" y="247500"/>
                  </a:lnTo>
                  <a:cubicBezTo>
                    <a:pt x="114303" y="250110"/>
                    <a:pt x="116704" y="254494"/>
                    <a:pt x="116704" y="259296"/>
                  </a:cubicBezTo>
                  <a:cubicBezTo>
                    <a:pt x="116704" y="264097"/>
                    <a:pt x="114303" y="268534"/>
                    <a:pt x="110232" y="271091"/>
                  </a:cubicBezTo>
                  <a:lnTo>
                    <a:pt x="103656" y="275319"/>
                  </a:lnTo>
                  <a:cubicBezTo>
                    <a:pt x="39249" y="316447"/>
                    <a:pt x="6837" y="392492"/>
                    <a:pt x="21034" y="466920"/>
                  </a:cubicBezTo>
                  <a:lnTo>
                    <a:pt x="17798" y="466920"/>
                  </a:lnTo>
                  <a:cubicBezTo>
                    <a:pt x="8038" y="466920"/>
                    <a:pt x="52" y="474853"/>
                    <a:pt x="52" y="484666"/>
                  </a:cubicBezTo>
                  <a:lnTo>
                    <a:pt x="52" y="500845"/>
                  </a:lnTo>
                  <a:cubicBezTo>
                    <a:pt x="52" y="510606"/>
                    <a:pt x="7985" y="518591"/>
                    <a:pt x="17798" y="518591"/>
                  </a:cubicBezTo>
                  <a:lnTo>
                    <a:pt x="313524" y="518591"/>
                  </a:lnTo>
                  <a:cubicBezTo>
                    <a:pt x="323285" y="518591"/>
                    <a:pt x="331270" y="510658"/>
                    <a:pt x="331270" y="500845"/>
                  </a:cubicBezTo>
                  <a:lnTo>
                    <a:pt x="331270" y="484666"/>
                  </a:lnTo>
                  <a:cubicBezTo>
                    <a:pt x="331270" y="474905"/>
                    <a:pt x="323337" y="466920"/>
                    <a:pt x="313524" y="466920"/>
                  </a:cubicBezTo>
                  <a:lnTo>
                    <a:pt x="310288" y="466920"/>
                  </a:lnTo>
                  <a:cubicBezTo>
                    <a:pt x="324485" y="392492"/>
                    <a:pt x="292125" y="316447"/>
                    <a:pt x="227667" y="275319"/>
                  </a:cubicBezTo>
                  <a:lnTo>
                    <a:pt x="221038" y="271091"/>
                  </a:lnTo>
                  <a:cubicBezTo>
                    <a:pt x="216967" y="268482"/>
                    <a:pt x="214566" y="264097"/>
                    <a:pt x="214566" y="259296"/>
                  </a:cubicBezTo>
                  <a:cubicBezTo>
                    <a:pt x="214566" y="254494"/>
                    <a:pt x="216967" y="250057"/>
                    <a:pt x="221038" y="247500"/>
                  </a:cubicBezTo>
                  <a:lnTo>
                    <a:pt x="227614" y="243272"/>
                  </a:lnTo>
                  <a:cubicBezTo>
                    <a:pt x="292021" y="202144"/>
                    <a:pt x="324433" y="126099"/>
                    <a:pt x="310236" y="51671"/>
                  </a:cubicBezTo>
                  <a:lnTo>
                    <a:pt x="313472" y="51671"/>
                  </a:lnTo>
                  <a:cubicBezTo>
                    <a:pt x="323232" y="51671"/>
                    <a:pt x="331218" y="43738"/>
                    <a:pt x="331218" y="33926"/>
                  </a:cubicBezTo>
                  <a:close/>
                  <a:moveTo>
                    <a:pt x="316030" y="484613"/>
                  </a:moveTo>
                  <a:lnTo>
                    <a:pt x="316030" y="500793"/>
                  </a:lnTo>
                  <a:cubicBezTo>
                    <a:pt x="316030" y="502202"/>
                    <a:pt x="314881" y="503351"/>
                    <a:pt x="313472" y="503351"/>
                  </a:cubicBezTo>
                  <a:lnTo>
                    <a:pt x="17745" y="503351"/>
                  </a:lnTo>
                  <a:cubicBezTo>
                    <a:pt x="16336" y="503351"/>
                    <a:pt x="15188" y="502202"/>
                    <a:pt x="15188" y="500793"/>
                  </a:cubicBezTo>
                  <a:lnTo>
                    <a:pt x="15188" y="484613"/>
                  </a:lnTo>
                  <a:cubicBezTo>
                    <a:pt x="15188" y="483204"/>
                    <a:pt x="16336" y="482056"/>
                    <a:pt x="17745" y="482056"/>
                  </a:cubicBezTo>
                  <a:lnTo>
                    <a:pt x="30376" y="482056"/>
                  </a:lnTo>
                  <a:cubicBezTo>
                    <a:pt x="30376" y="482056"/>
                    <a:pt x="30376" y="482056"/>
                    <a:pt x="30376" y="482056"/>
                  </a:cubicBezTo>
                  <a:cubicBezTo>
                    <a:pt x="30376" y="482056"/>
                    <a:pt x="30376" y="482056"/>
                    <a:pt x="30376" y="482056"/>
                  </a:cubicBezTo>
                  <a:lnTo>
                    <a:pt x="300737" y="482056"/>
                  </a:lnTo>
                  <a:cubicBezTo>
                    <a:pt x="300737" y="482056"/>
                    <a:pt x="300737" y="482056"/>
                    <a:pt x="300737" y="482056"/>
                  </a:cubicBezTo>
                  <a:cubicBezTo>
                    <a:pt x="300737" y="482056"/>
                    <a:pt x="300737" y="482056"/>
                    <a:pt x="300737" y="482056"/>
                  </a:cubicBezTo>
                  <a:lnTo>
                    <a:pt x="313368" y="482056"/>
                  </a:lnTo>
                  <a:cubicBezTo>
                    <a:pt x="314777" y="482056"/>
                    <a:pt x="315925" y="483204"/>
                    <a:pt x="315925" y="484613"/>
                  </a:cubicBezTo>
                  <a:close/>
                  <a:moveTo>
                    <a:pt x="219472" y="230433"/>
                  </a:moveTo>
                  <a:lnTo>
                    <a:pt x="212844" y="234660"/>
                  </a:lnTo>
                  <a:cubicBezTo>
                    <a:pt x="204388" y="240036"/>
                    <a:pt x="199378" y="249274"/>
                    <a:pt x="199378" y="259296"/>
                  </a:cubicBezTo>
                  <a:cubicBezTo>
                    <a:pt x="199378" y="269317"/>
                    <a:pt x="204441" y="278503"/>
                    <a:pt x="212844" y="283931"/>
                  </a:cubicBezTo>
                  <a:lnTo>
                    <a:pt x="219472" y="288158"/>
                  </a:lnTo>
                  <a:cubicBezTo>
                    <a:pt x="279442" y="326468"/>
                    <a:pt x="309245" y="397712"/>
                    <a:pt x="294787" y="466920"/>
                  </a:cubicBezTo>
                  <a:lnTo>
                    <a:pt x="274223" y="466920"/>
                  </a:lnTo>
                  <a:lnTo>
                    <a:pt x="238836" y="421251"/>
                  </a:lnTo>
                  <a:cubicBezTo>
                    <a:pt x="236278" y="417963"/>
                    <a:pt x="231477" y="417336"/>
                    <a:pt x="228188" y="419894"/>
                  </a:cubicBezTo>
                  <a:cubicBezTo>
                    <a:pt x="224848" y="422451"/>
                    <a:pt x="224274" y="427253"/>
                    <a:pt x="226831" y="430541"/>
                  </a:cubicBezTo>
                  <a:lnTo>
                    <a:pt x="255016" y="466868"/>
                  </a:lnTo>
                  <a:lnTo>
                    <a:pt x="76306" y="466868"/>
                  </a:lnTo>
                  <a:lnTo>
                    <a:pt x="146402" y="376469"/>
                  </a:lnTo>
                  <a:cubicBezTo>
                    <a:pt x="151047" y="370467"/>
                    <a:pt x="158093" y="367022"/>
                    <a:pt x="165661" y="367022"/>
                  </a:cubicBezTo>
                  <a:cubicBezTo>
                    <a:pt x="173229" y="367022"/>
                    <a:pt x="180275" y="370467"/>
                    <a:pt x="184920" y="376469"/>
                  </a:cubicBezTo>
                  <a:lnTo>
                    <a:pt x="205067" y="402461"/>
                  </a:lnTo>
                  <a:cubicBezTo>
                    <a:pt x="207624" y="405802"/>
                    <a:pt x="212426" y="406376"/>
                    <a:pt x="215714" y="403818"/>
                  </a:cubicBezTo>
                  <a:cubicBezTo>
                    <a:pt x="219055" y="401261"/>
                    <a:pt x="219629" y="396459"/>
                    <a:pt x="217071" y="393171"/>
                  </a:cubicBezTo>
                  <a:lnTo>
                    <a:pt x="196925" y="367179"/>
                  </a:lnTo>
                  <a:cubicBezTo>
                    <a:pt x="189357" y="357419"/>
                    <a:pt x="177979" y="351834"/>
                    <a:pt x="165661" y="351834"/>
                  </a:cubicBezTo>
                  <a:cubicBezTo>
                    <a:pt x="165661" y="351834"/>
                    <a:pt x="165661" y="351834"/>
                    <a:pt x="165661" y="351834"/>
                  </a:cubicBezTo>
                  <a:cubicBezTo>
                    <a:pt x="153344" y="351834"/>
                    <a:pt x="141913" y="357419"/>
                    <a:pt x="134397" y="367179"/>
                  </a:cubicBezTo>
                  <a:lnTo>
                    <a:pt x="57099" y="466868"/>
                  </a:lnTo>
                  <a:lnTo>
                    <a:pt x="36535" y="466868"/>
                  </a:lnTo>
                  <a:cubicBezTo>
                    <a:pt x="22078" y="397607"/>
                    <a:pt x="51828" y="326364"/>
                    <a:pt x="111850" y="288054"/>
                  </a:cubicBezTo>
                  <a:lnTo>
                    <a:pt x="118426" y="283826"/>
                  </a:lnTo>
                  <a:cubicBezTo>
                    <a:pt x="126882" y="278450"/>
                    <a:pt x="131892" y="269212"/>
                    <a:pt x="131892" y="259191"/>
                  </a:cubicBezTo>
                  <a:cubicBezTo>
                    <a:pt x="131892" y="249170"/>
                    <a:pt x="126829" y="239984"/>
                    <a:pt x="118426" y="234556"/>
                  </a:cubicBezTo>
                  <a:lnTo>
                    <a:pt x="111798" y="230328"/>
                  </a:lnTo>
                  <a:cubicBezTo>
                    <a:pt x="51828" y="192019"/>
                    <a:pt x="22025" y="120775"/>
                    <a:pt x="36483" y="51567"/>
                  </a:cubicBezTo>
                  <a:lnTo>
                    <a:pt x="71974" y="51567"/>
                  </a:lnTo>
                  <a:cubicBezTo>
                    <a:pt x="76150" y="51567"/>
                    <a:pt x="79595" y="48174"/>
                    <a:pt x="79595" y="43947"/>
                  </a:cubicBezTo>
                  <a:cubicBezTo>
                    <a:pt x="79595" y="39719"/>
                    <a:pt x="76202" y="36326"/>
                    <a:pt x="71974" y="36326"/>
                  </a:cubicBezTo>
                  <a:lnTo>
                    <a:pt x="17745" y="36326"/>
                  </a:lnTo>
                  <a:cubicBezTo>
                    <a:pt x="16336" y="36326"/>
                    <a:pt x="15188" y="35178"/>
                    <a:pt x="15188" y="33769"/>
                  </a:cubicBezTo>
                  <a:lnTo>
                    <a:pt x="15188" y="17589"/>
                  </a:lnTo>
                  <a:cubicBezTo>
                    <a:pt x="15188" y="16180"/>
                    <a:pt x="16336" y="15032"/>
                    <a:pt x="17745" y="15032"/>
                  </a:cubicBezTo>
                  <a:lnTo>
                    <a:pt x="313472" y="15032"/>
                  </a:lnTo>
                  <a:cubicBezTo>
                    <a:pt x="314881" y="15032"/>
                    <a:pt x="316030" y="16180"/>
                    <a:pt x="316030" y="17589"/>
                  </a:cubicBezTo>
                  <a:lnTo>
                    <a:pt x="316030" y="33769"/>
                  </a:lnTo>
                  <a:cubicBezTo>
                    <a:pt x="316030" y="35178"/>
                    <a:pt x="314881" y="36326"/>
                    <a:pt x="313472" y="36326"/>
                  </a:cubicBezTo>
                  <a:lnTo>
                    <a:pt x="107413" y="36326"/>
                  </a:lnTo>
                  <a:cubicBezTo>
                    <a:pt x="103238" y="36326"/>
                    <a:pt x="99793" y="39719"/>
                    <a:pt x="99793" y="43947"/>
                  </a:cubicBezTo>
                  <a:cubicBezTo>
                    <a:pt x="99793" y="48174"/>
                    <a:pt x="103186" y="51567"/>
                    <a:pt x="107413" y="51567"/>
                  </a:cubicBezTo>
                  <a:lnTo>
                    <a:pt x="294735" y="51567"/>
                  </a:lnTo>
                  <a:cubicBezTo>
                    <a:pt x="309192" y="120827"/>
                    <a:pt x="279442" y="192071"/>
                    <a:pt x="219420" y="230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6966227" y="2861050"/>
              <a:ext cx="223522" cy="181667"/>
            </a:xfrm>
            <a:custGeom>
              <a:avLst/>
              <a:gdLst/>
              <a:ahLst/>
              <a:cxnLst/>
              <a:rect l="l" t="t" r="r" b="b"/>
              <a:pathLst>
                <a:path w="223522" h="181667" extrusionOk="0">
                  <a:moveTo>
                    <a:pt x="4530" y="3480"/>
                  </a:moveTo>
                  <a:cubicBezTo>
                    <a:pt x="1242" y="6455"/>
                    <a:pt x="-428" y="10892"/>
                    <a:pt x="94" y="15328"/>
                  </a:cubicBezTo>
                  <a:cubicBezTo>
                    <a:pt x="2599" y="35944"/>
                    <a:pt x="10428" y="66582"/>
                    <a:pt x="33602" y="95706"/>
                  </a:cubicBezTo>
                  <a:cubicBezTo>
                    <a:pt x="56463" y="124464"/>
                    <a:pt x="83969" y="139078"/>
                    <a:pt x="104115" y="146437"/>
                  </a:cubicBezTo>
                  <a:lnTo>
                    <a:pt x="104115" y="174047"/>
                  </a:lnTo>
                  <a:cubicBezTo>
                    <a:pt x="104115" y="178223"/>
                    <a:pt x="107508" y="181668"/>
                    <a:pt x="111735" y="181668"/>
                  </a:cubicBezTo>
                  <a:cubicBezTo>
                    <a:pt x="115963" y="181668"/>
                    <a:pt x="119355" y="178275"/>
                    <a:pt x="119355" y="174047"/>
                  </a:cubicBezTo>
                  <a:lnTo>
                    <a:pt x="119355" y="146489"/>
                  </a:lnTo>
                  <a:cubicBezTo>
                    <a:pt x="136631" y="140435"/>
                    <a:pt x="160431" y="128744"/>
                    <a:pt x="181518" y="106510"/>
                  </a:cubicBezTo>
                  <a:cubicBezTo>
                    <a:pt x="212573" y="73732"/>
                    <a:pt x="221132" y="35266"/>
                    <a:pt x="223429" y="15224"/>
                  </a:cubicBezTo>
                  <a:cubicBezTo>
                    <a:pt x="223951" y="10839"/>
                    <a:pt x="222281" y="6455"/>
                    <a:pt x="218992" y="3480"/>
                  </a:cubicBezTo>
                  <a:cubicBezTo>
                    <a:pt x="215704" y="505"/>
                    <a:pt x="211111" y="-643"/>
                    <a:pt x="206779" y="349"/>
                  </a:cubicBezTo>
                  <a:cubicBezTo>
                    <a:pt x="177290" y="7134"/>
                    <a:pt x="147018" y="10787"/>
                    <a:pt x="116798" y="11100"/>
                  </a:cubicBezTo>
                  <a:cubicBezTo>
                    <a:pt x="83238" y="11518"/>
                    <a:pt x="49573" y="7864"/>
                    <a:pt x="16796" y="349"/>
                  </a:cubicBezTo>
                  <a:cubicBezTo>
                    <a:pt x="12464" y="-643"/>
                    <a:pt x="7871" y="505"/>
                    <a:pt x="4583" y="3480"/>
                  </a:cubicBezTo>
                  <a:close/>
                  <a:moveTo>
                    <a:pt x="116903" y="26289"/>
                  </a:moveTo>
                  <a:cubicBezTo>
                    <a:pt x="147488" y="25923"/>
                    <a:pt x="178125" y="22322"/>
                    <a:pt x="208032" y="15589"/>
                  </a:cubicBezTo>
                  <a:cubicBezTo>
                    <a:pt x="205579" y="34222"/>
                    <a:pt x="197384" y="67573"/>
                    <a:pt x="170453" y="96019"/>
                  </a:cubicBezTo>
                  <a:cubicBezTo>
                    <a:pt x="150410" y="117157"/>
                    <a:pt x="127602" y="127804"/>
                    <a:pt x="111788" y="132971"/>
                  </a:cubicBezTo>
                  <a:cubicBezTo>
                    <a:pt x="96599" y="127752"/>
                    <a:pt x="68258" y="114808"/>
                    <a:pt x="45502" y="86206"/>
                  </a:cubicBezTo>
                  <a:cubicBezTo>
                    <a:pt x="25356" y="60841"/>
                    <a:pt x="18049" y="34170"/>
                    <a:pt x="15491" y="15589"/>
                  </a:cubicBezTo>
                  <a:cubicBezTo>
                    <a:pt x="48738" y="23053"/>
                    <a:pt x="82872" y="26654"/>
                    <a:pt x="116955" y="262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70342" y="305566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 extrusionOk="0">
                  <a:moveTo>
                    <a:pt x="15240" y="7620"/>
                  </a:moveTo>
                  <a:cubicBezTo>
                    <a:pt x="15240" y="11829"/>
                    <a:pt x="11828" y="15240"/>
                    <a:pt x="7620" y="15240"/>
                  </a:cubicBezTo>
                  <a:cubicBezTo>
                    <a:pt x="3411" y="15240"/>
                    <a:pt x="0" y="11829"/>
                    <a:pt x="0" y="7620"/>
                  </a:cubicBezTo>
                  <a:cubicBezTo>
                    <a:pt x="0" y="3412"/>
                    <a:pt x="3411" y="0"/>
                    <a:pt x="7620" y="0"/>
                  </a:cubicBezTo>
                  <a:cubicBezTo>
                    <a:pt x="11828" y="0"/>
                    <a:pt x="15240" y="3412"/>
                    <a:pt x="1524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070342" y="308603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 extrusionOk="0">
                  <a:moveTo>
                    <a:pt x="15240" y="7620"/>
                  </a:moveTo>
                  <a:cubicBezTo>
                    <a:pt x="15240" y="11829"/>
                    <a:pt x="11828" y="15240"/>
                    <a:pt x="7620" y="15240"/>
                  </a:cubicBezTo>
                  <a:cubicBezTo>
                    <a:pt x="3411" y="15240"/>
                    <a:pt x="0" y="11829"/>
                    <a:pt x="0" y="7620"/>
                  </a:cubicBezTo>
                  <a:cubicBezTo>
                    <a:pt x="0" y="3412"/>
                    <a:pt x="3411" y="0"/>
                    <a:pt x="7620" y="0"/>
                  </a:cubicBezTo>
                  <a:cubicBezTo>
                    <a:pt x="11828" y="0"/>
                    <a:pt x="15240" y="3412"/>
                    <a:pt x="15240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7655763" y="3259739"/>
            <a:ext cx="368274" cy="371863"/>
            <a:chOff x="8304711" y="2747775"/>
            <a:chExt cx="569114" cy="574750"/>
          </a:xfrm>
        </p:grpSpPr>
        <p:sp>
          <p:nvSpPr>
            <p:cNvPr id="631" name="Google Shape;631;p23"/>
            <p:cNvSpPr/>
            <p:nvPr/>
          </p:nvSpPr>
          <p:spPr>
            <a:xfrm>
              <a:off x="8398815" y="2806805"/>
              <a:ext cx="243638" cy="130221"/>
            </a:xfrm>
            <a:custGeom>
              <a:avLst/>
              <a:gdLst/>
              <a:ahLst/>
              <a:cxnLst/>
              <a:rect l="l" t="t" r="r" b="b"/>
              <a:pathLst>
                <a:path w="243638" h="130221" extrusionOk="0">
                  <a:moveTo>
                    <a:pt x="243638" y="121819"/>
                  </a:moveTo>
                  <a:lnTo>
                    <a:pt x="243638" y="8403"/>
                  </a:lnTo>
                  <a:cubicBezTo>
                    <a:pt x="243638" y="3758"/>
                    <a:pt x="239880" y="0"/>
                    <a:pt x="235235" y="0"/>
                  </a:cubicBezTo>
                  <a:lnTo>
                    <a:pt x="8403" y="0"/>
                  </a:lnTo>
                  <a:cubicBezTo>
                    <a:pt x="3758" y="0"/>
                    <a:pt x="0" y="3758"/>
                    <a:pt x="0" y="8403"/>
                  </a:cubicBezTo>
                  <a:lnTo>
                    <a:pt x="0" y="121819"/>
                  </a:lnTo>
                  <a:cubicBezTo>
                    <a:pt x="0" y="126464"/>
                    <a:pt x="3758" y="130222"/>
                    <a:pt x="8403" y="130222"/>
                  </a:cubicBezTo>
                  <a:lnTo>
                    <a:pt x="235235" y="130222"/>
                  </a:lnTo>
                  <a:cubicBezTo>
                    <a:pt x="239880" y="130222"/>
                    <a:pt x="243638" y="126464"/>
                    <a:pt x="243638" y="121819"/>
                  </a:cubicBezTo>
                  <a:close/>
                  <a:moveTo>
                    <a:pt x="226780" y="113416"/>
                  </a:moveTo>
                  <a:lnTo>
                    <a:pt x="16807" y="113416"/>
                  </a:lnTo>
                  <a:lnTo>
                    <a:pt x="16807" y="16858"/>
                  </a:lnTo>
                  <a:lnTo>
                    <a:pt x="226780" y="16858"/>
                  </a:lnTo>
                  <a:lnTo>
                    <a:pt x="226780" y="1134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2575" tIns="61275" rIns="122575" bIns="61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8398815" y="3119807"/>
              <a:ext cx="84866" cy="16806"/>
            </a:xfrm>
            <a:custGeom>
              <a:avLst/>
              <a:gdLst/>
              <a:ahLst/>
              <a:cxnLst/>
              <a:rect l="l" t="t" r="r" b="b"/>
              <a:pathLst>
                <a:path w="84866" h="16806" extrusionOk="0">
                  <a:moveTo>
                    <a:pt x="76463" y="16806"/>
                  </a:moveTo>
                  <a:cubicBezTo>
                    <a:pt x="81108" y="16806"/>
                    <a:pt x="84866" y="13048"/>
                    <a:pt x="84866" y="8403"/>
                  </a:cubicBezTo>
                  <a:cubicBezTo>
                    <a:pt x="84866" y="3758"/>
                    <a:pt x="81108" y="0"/>
                    <a:pt x="76463" y="0"/>
                  </a:cubicBezTo>
                  <a:lnTo>
                    <a:pt x="8403" y="0"/>
                  </a:lnTo>
                  <a:cubicBezTo>
                    <a:pt x="3758" y="0"/>
                    <a:pt x="0" y="3758"/>
                    <a:pt x="0" y="8403"/>
                  </a:cubicBezTo>
                  <a:cubicBezTo>
                    <a:pt x="0" y="13048"/>
                    <a:pt x="3758" y="16806"/>
                    <a:pt x="8403" y="16806"/>
                  </a:cubicBezTo>
                  <a:lnTo>
                    <a:pt x="76463" y="16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2575" tIns="61275" rIns="122575" bIns="61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8398815" y="3156134"/>
              <a:ext cx="84866" cy="16806"/>
            </a:xfrm>
            <a:custGeom>
              <a:avLst/>
              <a:gdLst/>
              <a:ahLst/>
              <a:cxnLst/>
              <a:rect l="l" t="t" r="r" b="b"/>
              <a:pathLst>
                <a:path w="84866" h="16806" extrusionOk="0">
                  <a:moveTo>
                    <a:pt x="8403" y="16806"/>
                  </a:moveTo>
                  <a:lnTo>
                    <a:pt x="76463" y="16806"/>
                  </a:lnTo>
                  <a:cubicBezTo>
                    <a:pt x="81108" y="16806"/>
                    <a:pt x="84866" y="13048"/>
                    <a:pt x="84866" y="8403"/>
                  </a:cubicBezTo>
                  <a:cubicBezTo>
                    <a:pt x="84866" y="3758"/>
                    <a:pt x="81108" y="0"/>
                    <a:pt x="76463" y="0"/>
                  </a:cubicBezTo>
                  <a:lnTo>
                    <a:pt x="8403" y="0"/>
                  </a:lnTo>
                  <a:cubicBezTo>
                    <a:pt x="3758" y="0"/>
                    <a:pt x="0" y="3758"/>
                    <a:pt x="0" y="8403"/>
                  </a:cubicBezTo>
                  <a:cubicBezTo>
                    <a:pt x="0" y="13048"/>
                    <a:pt x="3758" y="16806"/>
                    <a:pt x="8403" y="16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2575" tIns="61275" rIns="122575" bIns="61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8304711" y="2747775"/>
              <a:ext cx="569114" cy="574750"/>
            </a:xfrm>
            <a:custGeom>
              <a:avLst/>
              <a:gdLst/>
              <a:ahLst/>
              <a:cxnLst/>
              <a:rect l="l" t="t" r="r" b="b"/>
              <a:pathLst>
                <a:path w="569114" h="574750" extrusionOk="0">
                  <a:moveTo>
                    <a:pt x="441606" y="170150"/>
                  </a:moveTo>
                  <a:cubicBezTo>
                    <a:pt x="427097" y="170150"/>
                    <a:pt x="413109" y="172603"/>
                    <a:pt x="400112" y="177091"/>
                  </a:cubicBezTo>
                  <a:lnTo>
                    <a:pt x="400112" y="83196"/>
                  </a:lnTo>
                  <a:cubicBezTo>
                    <a:pt x="400112" y="78551"/>
                    <a:pt x="396355" y="74793"/>
                    <a:pt x="391709" y="74793"/>
                  </a:cubicBezTo>
                  <a:cubicBezTo>
                    <a:pt x="387064" y="74793"/>
                    <a:pt x="383306" y="78551"/>
                    <a:pt x="383306" y="83196"/>
                  </a:cubicBezTo>
                  <a:lnTo>
                    <a:pt x="383306" y="184294"/>
                  </a:lnTo>
                  <a:cubicBezTo>
                    <a:pt x="342230" y="205484"/>
                    <a:pt x="314150" y="248335"/>
                    <a:pt x="314150" y="297658"/>
                  </a:cubicBezTo>
                  <a:cubicBezTo>
                    <a:pt x="314150" y="320518"/>
                    <a:pt x="320257" y="342857"/>
                    <a:pt x="331792" y="362429"/>
                  </a:cubicBezTo>
                  <a:lnTo>
                    <a:pt x="314568" y="414100"/>
                  </a:lnTo>
                  <a:cubicBezTo>
                    <a:pt x="313576" y="417128"/>
                    <a:pt x="314359" y="420468"/>
                    <a:pt x="316603" y="422712"/>
                  </a:cubicBezTo>
                  <a:cubicBezTo>
                    <a:pt x="318222" y="424330"/>
                    <a:pt x="320362" y="425165"/>
                    <a:pt x="322553" y="425165"/>
                  </a:cubicBezTo>
                  <a:cubicBezTo>
                    <a:pt x="323441" y="425165"/>
                    <a:pt x="324328" y="425009"/>
                    <a:pt x="325215" y="424748"/>
                  </a:cubicBezTo>
                  <a:lnTo>
                    <a:pt x="376887" y="407524"/>
                  </a:lnTo>
                  <a:cubicBezTo>
                    <a:pt x="378975" y="408777"/>
                    <a:pt x="381166" y="409925"/>
                    <a:pt x="383306" y="411073"/>
                  </a:cubicBezTo>
                  <a:lnTo>
                    <a:pt x="383306" y="449174"/>
                  </a:lnTo>
                  <a:lnTo>
                    <a:pt x="248074" y="449174"/>
                  </a:lnTo>
                  <a:cubicBezTo>
                    <a:pt x="243428" y="449174"/>
                    <a:pt x="239671" y="452932"/>
                    <a:pt x="239671" y="457577"/>
                  </a:cubicBezTo>
                  <a:cubicBezTo>
                    <a:pt x="239671" y="462223"/>
                    <a:pt x="243428" y="465980"/>
                    <a:pt x="248074" y="465980"/>
                  </a:cubicBezTo>
                  <a:lnTo>
                    <a:pt x="383306" y="465980"/>
                  </a:lnTo>
                  <a:lnTo>
                    <a:pt x="383306" y="485448"/>
                  </a:lnTo>
                  <a:lnTo>
                    <a:pt x="62840" y="485448"/>
                  </a:lnTo>
                  <a:cubicBezTo>
                    <a:pt x="48174" y="485448"/>
                    <a:pt x="36274" y="497348"/>
                    <a:pt x="36274" y="512015"/>
                  </a:cubicBezTo>
                  <a:cubicBezTo>
                    <a:pt x="36274" y="526681"/>
                    <a:pt x="48174" y="538581"/>
                    <a:pt x="62840" y="538581"/>
                  </a:cubicBezTo>
                  <a:lnTo>
                    <a:pt x="383306" y="538581"/>
                  </a:lnTo>
                  <a:lnTo>
                    <a:pt x="383306" y="558049"/>
                  </a:lnTo>
                  <a:lnTo>
                    <a:pt x="62840" y="558049"/>
                  </a:lnTo>
                  <a:cubicBezTo>
                    <a:pt x="37474" y="558049"/>
                    <a:pt x="16858" y="537381"/>
                    <a:pt x="16858" y="512015"/>
                  </a:cubicBezTo>
                  <a:cubicBezTo>
                    <a:pt x="16858" y="486649"/>
                    <a:pt x="37474" y="465980"/>
                    <a:pt x="62840" y="465980"/>
                  </a:cubicBezTo>
                  <a:lnTo>
                    <a:pt x="208773" y="465980"/>
                  </a:lnTo>
                  <a:cubicBezTo>
                    <a:pt x="213417" y="465980"/>
                    <a:pt x="217176" y="462223"/>
                    <a:pt x="217176" y="457577"/>
                  </a:cubicBezTo>
                  <a:cubicBezTo>
                    <a:pt x="217176" y="452932"/>
                    <a:pt x="213417" y="449174"/>
                    <a:pt x="208773" y="449174"/>
                  </a:cubicBezTo>
                  <a:lnTo>
                    <a:pt x="62840" y="449174"/>
                  </a:lnTo>
                  <a:cubicBezTo>
                    <a:pt x="44677" y="449174"/>
                    <a:pt x="28341" y="456899"/>
                    <a:pt x="16858" y="469269"/>
                  </a:cubicBezTo>
                  <a:lnTo>
                    <a:pt x="16858" y="62893"/>
                  </a:lnTo>
                  <a:cubicBezTo>
                    <a:pt x="16858" y="37527"/>
                    <a:pt x="37474" y="16858"/>
                    <a:pt x="62840" y="16858"/>
                  </a:cubicBezTo>
                  <a:lnTo>
                    <a:pt x="383306" y="16858"/>
                  </a:lnTo>
                  <a:lnTo>
                    <a:pt x="383306" y="43842"/>
                  </a:lnTo>
                  <a:cubicBezTo>
                    <a:pt x="383306" y="48487"/>
                    <a:pt x="387064" y="52245"/>
                    <a:pt x="391709" y="52245"/>
                  </a:cubicBezTo>
                  <a:cubicBezTo>
                    <a:pt x="396355" y="52245"/>
                    <a:pt x="400112" y="48487"/>
                    <a:pt x="400112" y="43842"/>
                  </a:cubicBezTo>
                  <a:lnTo>
                    <a:pt x="400112" y="8403"/>
                  </a:lnTo>
                  <a:cubicBezTo>
                    <a:pt x="400112" y="3758"/>
                    <a:pt x="396355" y="0"/>
                    <a:pt x="391709" y="0"/>
                  </a:cubicBezTo>
                  <a:lnTo>
                    <a:pt x="62840" y="0"/>
                  </a:lnTo>
                  <a:cubicBezTo>
                    <a:pt x="28184" y="0"/>
                    <a:pt x="0" y="28184"/>
                    <a:pt x="0" y="62841"/>
                  </a:cubicBezTo>
                  <a:lnTo>
                    <a:pt x="0" y="511910"/>
                  </a:lnTo>
                  <a:cubicBezTo>
                    <a:pt x="0" y="511910"/>
                    <a:pt x="0" y="511910"/>
                    <a:pt x="0" y="511910"/>
                  </a:cubicBezTo>
                  <a:cubicBezTo>
                    <a:pt x="0" y="546567"/>
                    <a:pt x="28184" y="574751"/>
                    <a:pt x="62840" y="574751"/>
                  </a:cubicBezTo>
                  <a:lnTo>
                    <a:pt x="391709" y="574751"/>
                  </a:lnTo>
                  <a:cubicBezTo>
                    <a:pt x="396355" y="574751"/>
                    <a:pt x="400112" y="570993"/>
                    <a:pt x="400112" y="566348"/>
                  </a:cubicBezTo>
                  <a:lnTo>
                    <a:pt x="400112" y="457473"/>
                  </a:lnTo>
                  <a:lnTo>
                    <a:pt x="400112" y="457473"/>
                  </a:lnTo>
                  <a:lnTo>
                    <a:pt x="400112" y="418171"/>
                  </a:lnTo>
                  <a:cubicBezTo>
                    <a:pt x="413370" y="422712"/>
                    <a:pt x="427358" y="425061"/>
                    <a:pt x="441606" y="425061"/>
                  </a:cubicBezTo>
                  <a:cubicBezTo>
                    <a:pt x="475271" y="425061"/>
                    <a:pt x="507056" y="412065"/>
                    <a:pt x="531066" y="388421"/>
                  </a:cubicBezTo>
                  <a:cubicBezTo>
                    <a:pt x="534354" y="385133"/>
                    <a:pt x="534405" y="379810"/>
                    <a:pt x="531170" y="376521"/>
                  </a:cubicBezTo>
                  <a:cubicBezTo>
                    <a:pt x="527881" y="373233"/>
                    <a:pt x="522558" y="373181"/>
                    <a:pt x="519270" y="376417"/>
                  </a:cubicBezTo>
                  <a:cubicBezTo>
                    <a:pt x="498445" y="396929"/>
                    <a:pt x="470887" y="408203"/>
                    <a:pt x="441659" y="408203"/>
                  </a:cubicBezTo>
                  <a:cubicBezTo>
                    <a:pt x="420625" y="408203"/>
                    <a:pt x="400165" y="402253"/>
                    <a:pt x="382471" y="391031"/>
                  </a:cubicBezTo>
                  <a:cubicBezTo>
                    <a:pt x="380332" y="389674"/>
                    <a:pt x="377722" y="389361"/>
                    <a:pt x="375321" y="390144"/>
                  </a:cubicBezTo>
                  <a:lnTo>
                    <a:pt x="335915" y="403296"/>
                  </a:lnTo>
                  <a:lnTo>
                    <a:pt x="349068" y="363891"/>
                  </a:lnTo>
                  <a:cubicBezTo>
                    <a:pt x="349850" y="361490"/>
                    <a:pt x="349538" y="358880"/>
                    <a:pt x="348181" y="356740"/>
                  </a:cubicBezTo>
                  <a:cubicBezTo>
                    <a:pt x="336959" y="339047"/>
                    <a:pt x="331009" y="318587"/>
                    <a:pt x="331009" y="297553"/>
                  </a:cubicBezTo>
                  <a:cubicBezTo>
                    <a:pt x="331009" y="236539"/>
                    <a:pt x="380645" y="186904"/>
                    <a:pt x="441659" y="186904"/>
                  </a:cubicBezTo>
                  <a:cubicBezTo>
                    <a:pt x="502672" y="186904"/>
                    <a:pt x="552308" y="236539"/>
                    <a:pt x="552308" y="297553"/>
                  </a:cubicBezTo>
                  <a:cubicBezTo>
                    <a:pt x="552308" y="314933"/>
                    <a:pt x="548394" y="331531"/>
                    <a:pt x="540669" y="346980"/>
                  </a:cubicBezTo>
                  <a:cubicBezTo>
                    <a:pt x="538581" y="351156"/>
                    <a:pt x="540251" y="356218"/>
                    <a:pt x="544427" y="358254"/>
                  </a:cubicBezTo>
                  <a:cubicBezTo>
                    <a:pt x="548602" y="360341"/>
                    <a:pt x="553665" y="358671"/>
                    <a:pt x="555701" y="354496"/>
                  </a:cubicBezTo>
                  <a:cubicBezTo>
                    <a:pt x="564573" y="336750"/>
                    <a:pt x="569114" y="317595"/>
                    <a:pt x="569114" y="297553"/>
                  </a:cubicBezTo>
                  <a:cubicBezTo>
                    <a:pt x="569114" y="227249"/>
                    <a:pt x="511911" y="170045"/>
                    <a:pt x="441606" y="170045"/>
                  </a:cubicBezTo>
                  <a:close/>
                  <a:moveTo>
                    <a:pt x="62840" y="521723"/>
                  </a:moveTo>
                  <a:cubicBezTo>
                    <a:pt x="57464" y="521723"/>
                    <a:pt x="53132" y="517338"/>
                    <a:pt x="53132" y="512015"/>
                  </a:cubicBezTo>
                  <a:cubicBezTo>
                    <a:pt x="53132" y="506691"/>
                    <a:pt x="57516" y="502307"/>
                    <a:pt x="62840" y="502307"/>
                  </a:cubicBezTo>
                  <a:lnTo>
                    <a:pt x="383306" y="502307"/>
                  </a:lnTo>
                  <a:lnTo>
                    <a:pt x="383306" y="521775"/>
                  </a:lnTo>
                  <a:lnTo>
                    <a:pt x="62840" y="5217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2575" tIns="61275" rIns="122575" bIns="61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8719751" y="2954198"/>
              <a:ext cx="53132" cy="53132"/>
            </a:xfrm>
            <a:custGeom>
              <a:avLst/>
              <a:gdLst/>
              <a:ahLst/>
              <a:cxnLst/>
              <a:rect l="l" t="t" r="r" b="b"/>
              <a:pathLst>
                <a:path w="53132" h="53132" extrusionOk="0">
                  <a:moveTo>
                    <a:pt x="26567" y="0"/>
                  </a:moveTo>
                  <a:cubicBezTo>
                    <a:pt x="11900" y="0"/>
                    <a:pt x="0" y="11900"/>
                    <a:pt x="0" y="26566"/>
                  </a:cubicBezTo>
                  <a:cubicBezTo>
                    <a:pt x="0" y="41233"/>
                    <a:pt x="11900" y="53133"/>
                    <a:pt x="26567" y="53133"/>
                  </a:cubicBezTo>
                  <a:cubicBezTo>
                    <a:pt x="41233" y="53133"/>
                    <a:pt x="53133" y="41233"/>
                    <a:pt x="53133" y="26566"/>
                  </a:cubicBezTo>
                  <a:cubicBezTo>
                    <a:pt x="53133" y="11900"/>
                    <a:pt x="41233" y="0"/>
                    <a:pt x="26567" y="0"/>
                  </a:cubicBezTo>
                  <a:close/>
                  <a:moveTo>
                    <a:pt x="26567" y="36274"/>
                  </a:moveTo>
                  <a:cubicBezTo>
                    <a:pt x="21191" y="36274"/>
                    <a:pt x="16859" y="31890"/>
                    <a:pt x="16859" y="26566"/>
                  </a:cubicBezTo>
                  <a:cubicBezTo>
                    <a:pt x="16859" y="21243"/>
                    <a:pt x="21243" y="16858"/>
                    <a:pt x="26567" y="16858"/>
                  </a:cubicBezTo>
                  <a:cubicBezTo>
                    <a:pt x="31891" y="16858"/>
                    <a:pt x="36275" y="21243"/>
                    <a:pt x="36275" y="26566"/>
                  </a:cubicBezTo>
                  <a:cubicBezTo>
                    <a:pt x="36275" y="31890"/>
                    <a:pt x="31891" y="36274"/>
                    <a:pt x="26567" y="36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2575" tIns="61275" rIns="122575" bIns="61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8719751" y="3026799"/>
              <a:ext cx="53132" cy="109814"/>
            </a:xfrm>
            <a:custGeom>
              <a:avLst/>
              <a:gdLst/>
              <a:ahLst/>
              <a:cxnLst/>
              <a:rect l="l" t="t" r="r" b="b"/>
              <a:pathLst>
                <a:path w="53132" h="109814" extrusionOk="0">
                  <a:moveTo>
                    <a:pt x="26567" y="0"/>
                  </a:moveTo>
                  <a:cubicBezTo>
                    <a:pt x="11900" y="0"/>
                    <a:pt x="0" y="11900"/>
                    <a:pt x="0" y="26566"/>
                  </a:cubicBezTo>
                  <a:lnTo>
                    <a:pt x="0" y="83248"/>
                  </a:lnTo>
                  <a:cubicBezTo>
                    <a:pt x="0" y="97914"/>
                    <a:pt x="11900" y="109814"/>
                    <a:pt x="26567" y="109814"/>
                  </a:cubicBezTo>
                  <a:cubicBezTo>
                    <a:pt x="41233" y="109814"/>
                    <a:pt x="53133" y="97914"/>
                    <a:pt x="53133" y="83248"/>
                  </a:cubicBezTo>
                  <a:lnTo>
                    <a:pt x="53133" y="26566"/>
                  </a:lnTo>
                  <a:cubicBezTo>
                    <a:pt x="53133" y="11900"/>
                    <a:pt x="41233" y="0"/>
                    <a:pt x="26567" y="0"/>
                  </a:cubicBezTo>
                  <a:close/>
                  <a:moveTo>
                    <a:pt x="36275" y="83248"/>
                  </a:moveTo>
                  <a:cubicBezTo>
                    <a:pt x="36275" y="88624"/>
                    <a:pt x="31891" y="92956"/>
                    <a:pt x="26567" y="92956"/>
                  </a:cubicBezTo>
                  <a:cubicBezTo>
                    <a:pt x="21243" y="92956"/>
                    <a:pt x="16859" y="88572"/>
                    <a:pt x="16859" y="83248"/>
                  </a:cubicBezTo>
                  <a:lnTo>
                    <a:pt x="16859" y="26566"/>
                  </a:lnTo>
                  <a:cubicBezTo>
                    <a:pt x="16859" y="21190"/>
                    <a:pt x="21243" y="16858"/>
                    <a:pt x="26567" y="16858"/>
                  </a:cubicBezTo>
                  <a:cubicBezTo>
                    <a:pt x="31891" y="16858"/>
                    <a:pt x="36275" y="21243"/>
                    <a:pt x="36275" y="26566"/>
                  </a:cubicBezTo>
                  <a:lnTo>
                    <a:pt x="36275" y="83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2575" tIns="61275" rIns="122575" bIns="61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3"/>
          <p:cNvGrpSpPr/>
          <p:nvPr/>
        </p:nvGrpSpPr>
        <p:grpSpPr>
          <a:xfrm>
            <a:off x="1114618" y="3237877"/>
            <a:ext cx="368827" cy="372456"/>
            <a:chOff x="5529650" y="1568459"/>
            <a:chExt cx="265591" cy="268224"/>
          </a:xfrm>
        </p:grpSpPr>
        <p:sp>
          <p:nvSpPr>
            <p:cNvPr id="638" name="Google Shape;638;p23"/>
            <p:cNvSpPr/>
            <p:nvPr/>
          </p:nvSpPr>
          <p:spPr>
            <a:xfrm>
              <a:off x="5694634" y="1670772"/>
              <a:ext cx="75606" cy="7857"/>
            </a:xfrm>
            <a:custGeom>
              <a:avLst/>
              <a:gdLst/>
              <a:ahLst/>
              <a:cxnLst/>
              <a:rect l="l" t="t" r="r" b="b"/>
              <a:pathLst>
                <a:path w="1374657" h="142855" extrusionOk="0">
                  <a:moveTo>
                    <a:pt x="1303220" y="0"/>
                  </a:moveTo>
                  <a:lnTo>
                    <a:pt x="71428" y="0"/>
                  </a:lnTo>
                  <a:cubicBezTo>
                    <a:pt x="31975" y="0"/>
                    <a:pt x="0" y="31985"/>
                    <a:pt x="0" y="71428"/>
                  </a:cubicBezTo>
                  <a:cubicBezTo>
                    <a:pt x="0" y="110871"/>
                    <a:pt x="31985" y="142856"/>
                    <a:pt x="71428" y="142856"/>
                  </a:cubicBezTo>
                  <a:lnTo>
                    <a:pt x="1303230" y="142856"/>
                  </a:lnTo>
                  <a:cubicBezTo>
                    <a:pt x="1342682" y="142856"/>
                    <a:pt x="1374658" y="110871"/>
                    <a:pt x="1374658" y="71428"/>
                  </a:cubicBezTo>
                  <a:cubicBezTo>
                    <a:pt x="1374658" y="31985"/>
                    <a:pt x="1342673" y="0"/>
                    <a:pt x="1303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694634" y="1694530"/>
              <a:ext cx="75606" cy="7857"/>
            </a:xfrm>
            <a:custGeom>
              <a:avLst/>
              <a:gdLst/>
              <a:ahLst/>
              <a:cxnLst/>
              <a:rect l="l" t="t" r="r" b="b"/>
              <a:pathLst>
                <a:path w="1374657" h="142855" extrusionOk="0">
                  <a:moveTo>
                    <a:pt x="1303220" y="0"/>
                  </a:moveTo>
                  <a:lnTo>
                    <a:pt x="71428" y="0"/>
                  </a:lnTo>
                  <a:cubicBezTo>
                    <a:pt x="31975" y="0"/>
                    <a:pt x="0" y="31985"/>
                    <a:pt x="0" y="71428"/>
                  </a:cubicBezTo>
                  <a:cubicBezTo>
                    <a:pt x="0" y="110871"/>
                    <a:pt x="31985" y="142856"/>
                    <a:pt x="71428" y="142856"/>
                  </a:cubicBezTo>
                  <a:lnTo>
                    <a:pt x="1303230" y="142856"/>
                  </a:lnTo>
                  <a:cubicBezTo>
                    <a:pt x="1342682" y="142856"/>
                    <a:pt x="1374658" y="110871"/>
                    <a:pt x="1374658" y="71428"/>
                  </a:cubicBezTo>
                  <a:cubicBezTo>
                    <a:pt x="1374658" y="31985"/>
                    <a:pt x="1342673" y="0"/>
                    <a:pt x="1303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694634" y="1718288"/>
              <a:ext cx="75606" cy="7857"/>
            </a:xfrm>
            <a:custGeom>
              <a:avLst/>
              <a:gdLst/>
              <a:ahLst/>
              <a:cxnLst/>
              <a:rect l="l" t="t" r="r" b="b"/>
              <a:pathLst>
                <a:path w="1374657" h="142855" extrusionOk="0">
                  <a:moveTo>
                    <a:pt x="1374658" y="71428"/>
                  </a:moveTo>
                  <a:cubicBezTo>
                    <a:pt x="1374658" y="31975"/>
                    <a:pt x="1342673" y="0"/>
                    <a:pt x="1303230" y="0"/>
                  </a:cubicBezTo>
                  <a:lnTo>
                    <a:pt x="71428" y="0"/>
                  </a:lnTo>
                  <a:cubicBezTo>
                    <a:pt x="31975" y="0"/>
                    <a:pt x="0" y="31985"/>
                    <a:pt x="0" y="71428"/>
                  </a:cubicBezTo>
                  <a:cubicBezTo>
                    <a:pt x="0" y="110871"/>
                    <a:pt x="31985" y="142856"/>
                    <a:pt x="71428" y="142856"/>
                  </a:cubicBezTo>
                  <a:lnTo>
                    <a:pt x="1303230" y="142856"/>
                  </a:lnTo>
                  <a:cubicBezTo>
                    <a:pt x="1342673" y="142865"/>
                    <a:pt x="1374658" y="110880"/>
                    <a:pt x="1374658" y="71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694634" y="1742046"/>
              <a:ext cx="41731" cy="7857"/>
            </a:xfrm>
            <a:custGeom>
              <a:avLst/>
              <a:gdLst/>
              <a:ahLst/>
              <a:cxnLst/>
              <a:rect l="l" t="t" r="r" b="b"/>
              <a:pathLst>
                <a:path w="758751" h="142856" extrusionOk="0">
                  <a:moveTo>
                    <a:pt x="71428" y="0"/>
                  </a:moveTo>
                  <a:cubicBezTo>
                    <a:pt x="31975" y="0"/>
                    <a:pt x="0" y="31985"/>
                    <a:pt x="0" y="71428"/>
                  </a:cubicBezTo>
                  <a:cubicBezTo>
                    <a:pt x="0" y="110871"/>
                    <a:pt x="31985" y="142856"/>
                    <a:pt x="71428" y="142856"/>
                  </a:cubicBezTo>
                  <a:lnTo>
                    <a:pt x="687324" y="142856"/>
                  </a:lnTo>
                  <a:cubicBezTo>
                    <a:pt x="726777" y="142856"/>
                    <a:pt x="758752" y="110871"/>
                    <a:pt x="758752" y="71428"/>
                  </a:cubicBezTo>
                  <a:cubicBezTo>
                    <a:pt x="758752" y="31985"/>
                    <a:pt x="726767" y="0"/>
                    <a:pt x="687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529650" y="1568459"/>
              <a:ext cx="265591" cy="268224"/>
            </a:xfrm>
            <a:custGeom>
              <a:avLst/>
              <a:gdLst/>
              <a:ahLst/>
              <a:cxnLst/>
              <a:rect l="l" t="t" r="r" b="b"/>
              <a:pathLst>
                <a:path w="4828936" h="4876800" extrusionOk="0">
                  <a:moveTo>
                    <a:pt x="4725419" y="840019"/>
                  </a:moveTo>
                  <a:lnTo>
                    <a:pt x="3988937" y="103537"/>
                  </a:lnTo>
                  <a:cubicBezTo>
                    <a:pt x="3923500" y="38052"/>
                    <a:pt x="3833841" y="0"/>
                    <a:pt x="3739001" y="0"/>
                  </a:cubicBezTo>
                  <a:lnTo>
                    <a:pt x="1315469" y="0"/>
                  </a:lnTo>
                  <a:cubicBezTo>
                    <a:pt x="1120588" y="0"/>
                    <a:pt x="962044" y="158553"/>
                    <a:pt x="962044" y="353435"/>
                  </a:cubicBezTo>
                  <a:lnTo>
                    <a:pt x="962044" y="1084774"/>
                  </a:lnTo>
                  <a:cubicBezTo>
                    <a:pt x="962044" y="1124226"/>
                    <a:pt x="994029" y="1156202"/>
                    <a:pt x="1033472" y="1156202"/>
                  </a:cubicBezTo>
                  <a:cubicBezTo>
                    <a:pt x="1072915" y="1156202"/>
                    <a:pt x="1104900" y="1124217"/>
                    <a:pt x="1104900" y="1084774"/>
                  </a:cubicBezTo>
                  <a:lnTo>
                    <a:pt x="1104900" y="353435"/>
                  </a:lnTo>
                  <a:cubicBezTo>
                    <a:pt x="1104900" y="237325"/>
                    <a:pt x="1199359" y="142865"/>
                    <a:pt x="1315469" y="142865"/>
                  </a:cubicBezTo>
                  <a:lnTo>
                    <a:pt x="3739001" y="142865"/>
                  </a:lnTo>
                  <a:cubicBezTo>
                    <a:pt x="3754412" y="142865"/>
                    <a:pt x="3769566" y="144513"/>
                    <a:pt x="3784378" y="147780"/>
                  </a:cubicBezTo>
                  <a:lnTo>
                    <a:pt x="3784378" y="798300"/>
                  </a:lnTo>
                  <a:cubicBezTo>
                    <a:pt x="3784378" y="934088"/>
                    <a:pt x="3894849" y="1044559"/>
                    <a:pt x="4030637" y="1044559"/>
                  </a:cubicBezTo>
                  <a:lnTo>
                    <a:pt x="4681080" y="1044559"/>
                  </a:lnTo>
                  <a:cubicBezTo>
                    <a:pt x="4684376" y="1059466"/>
                    <a:pt x="4686062" y="1074734"/>
                    <a:pt x="4686062" y="1089936"/>
                  </a:cubicBezTo>
                  <a:lnTo>
                    <a:pt x="4686062" y="4523375"/>
                  </a:lnTo>
                  <a:cubicBezTo>
                    <a:pt x="4686062" y="4639475"/>
                    <a:pt x="4591603" y="4733944"/>
                    <a:pt x="4475493" y="4733944"/>
                  </a:cubicBezTo>
                  <a:lnTo>
                    <a:pt x="3515868" y="4733944"/>
                  </a:lnTo>
                  <a:cubicBezTo>
                    <a:pt x="3599393" y="4609062"/>
                    <a:pt x="3586096" y="4438145"/>
                    <a:pt x="3475911" y="4327960"/>
                  </a:cubicBezTo>
                  <a:lnTo>
                    <a:pt x="2826449" y="3678498"/>
                  </a:lnTo>
                  <a:cubicBezTo>
                    <a:pt x="2779148" y="3631197"/>
                    <a:pt x="2710291" y="3618491"/>
                    <a:pt x="2651227" y="3640036"/>
                  </a:cubicBezTo>
                  <a:lnTo>
                    <a:pt x="2511400" y="3500209"/>
                  </a:lnTo>
                  <a:cubicBezTo>
                    <a:pt x="2905887" y="2952407"/>
                    <a:pt x="2847718" y="2194465"/>
                    <a:pt x="2365277" y="1712014"/>
                  </a:cubicBezTo>
                  <a:cubicBezTo>
                    <a:pt x="1829848" y="1176595"/>
                    <a:pt x="951357" y="1165927"/>
                    <a:pt x="405279" y="1712014"/>
                  </a:cubicBezTo>
                  <a:cubicBezTo>
                    <a:pt x="-135093" y="2252386"/>
                    <a:pt x="-135093" y="3131639"/>
                    <a:pt x="405279" y="3672011"/>
                  </a:cubicBezTo>
                  <a:cubicBezTo>
                    <a:pt x="887301" y="4154043"/>
                    <a:pt x="1645968" y="4211336"/>
                    <a:pt x="2193427" y="3818087"/>
                  </a:cubicBezTo>
                  <a:lnTo>
                    <a:pt x="2333301" y="3957961"/>
                  </a:lnTo>
                  <a:cubicBezTo>
                    <a:pt x="2311756" y="4017026"/>
                    <a:pt x="2324462" y="4085882"/>
                    <a:pt x="2371773" y="4133183"/>
                  </a:cubicBezTo>
                  <a:lnTo>
                    <a:pt x="2972533" y="4733944"/>
                  </a:lnTo>
                  <a:lnTo>
                    <a:pt x="1315469" y="4733944"/>
                  </a:lnTo>
                  <a:cubicBezTo>
                    <a:pt x="1199369" y="4733944"/>
                    <a:pt x="1104900" y="4639485"/>
                    <a:pt x="1104900" y="4523375"/>
                  </a:cubicBezTo>
                  <a:lnTo>
                    <a:pt x="1104900" y="4294442"/>
                  </a:lnTo>
                  <a:cubicBezTo>
                    <a:pt x="1104900" y="4254989"/>
                    <a:pt x="1072915" y="4223014"/>
                    <a:pt x="1033472" y="4223014"/>
                  </a:cubicBezTo>
                  <a:cubicBezTo>
                    <a:pt x="994029" y="4223014"/>
                    <a:pt x="962044" y="4254999"/>
                    <a:pt x="962044" y="4294442"/>
                  </a:cubicBezTo>
                  <a:lnTo>
                    <a:pt x="962044" y="4523375"/>
                  </a:lnTo>
                  <a:cubicBezTo>
                    <a:pt x="962044" y="4718257"/>
                    <a:pt x="1120597" y="4876800"/>
                    <a:pt x="1315469" y="4876800"/>
                  </a:cubicBezTo>
                  <a:lnTo>
                    <a:pt x="4475503" y="4876800"/>
                  </a:lnTo>
                  <a:cubicBezTo>
                    <a:pt x="4670384" y="4876800"/>
                    <a:pt x="4828937" y="4718247"/>
                    <a:pt x="4828937" y="4523375"/>
                  </a:cubicBezTo>
                  <a:lnTo>
                    <a:pt x="4828937" y="1089936"/>
                  </a:lnTo>
                  <a:cubicBezTo>
                    <a:pt x="4828937" y="997239"/>
                    <a:pt x="4792152" y="906704"/>
                    <a:pt x="4725419" y="840019"/>
                  </a:cubicBezTo>
                  <a:close/>
                  <a:moveTo>
                    <a:pt x="506311" y="3570989"/>
                  </a:moveTo>
                  <a:cubicBezTo>
                    <a:pt x="21641" y="3086319"/>
                    <a:pt x="21641" y="2297706"/>
                    <a:pt x="506311" y="1813027"/>
                  </a:cubicBezTo>
                  <a:cubicBezTo>
                    <a:pt x="997153" y="1322184"/>
                    <a:pt x="1784947" y="1333710"/>
                    <a:pt x="2264274" y="1813027"/>
                  </a:cubicBezTo>
                  <a:cubicBezTo>
                    <a:pt x="2710558" y="2259321"/>
                    <a:pt x="2752135" y="2968409"/>
                    <a:pt x="2360971" y="3462433"/>
                  </a:cubicBezTo>
                  <a:cubicBezTo>
                    <a:pt x="2300926" y="3538261"/>
                    <a:pt x="2231631" y="3607584"/>
                    <a:pt x="2155717" y="3667687"/>
                  </a:cubicBezTo>
                  <a:cubicBezTo>
                    <a:pt x="1664846" y="4056336"/>
                    <a:pt x="954014" y="4018693"/>
                    <a:pt x="506311" y="3570989"/>
                  </a:cubicBezTo>
                  <a:close/>
                  <a:moveTo>
                    <a:pt x="2305926" y="3727999"/>
                  </a:moveTo>
                  <a:cubicBezTo>
                    <a:pt x="2346322" y="3692042"/>
                    <a:pt x="2384851" y="3653590"/>
                    <a:pt x="2421531" y="3612376"/>
                  </a:cubicBezTo>
                  <a:lnTo>
                    <a:pt x="2539165" y="3730009"/>
                  </a:lnTo>
                  <a:lnTo>
                    <a:pt x="2423275" y="3845900"/>
                  </a:lnTo>
                  <a:lnTo>
                    <a:pt x="2305650" y="3728266"/>
                  </a:lnTo>
                  <a:cubicBezTo>
                    <a:pt x="2305746" y="3728171"/>
                    <a:pt x="2305831" y="3728075"/>
                    <a:pt x="2305926" y="3727999"/>
                  </a:cubicBezTo>
                  <a:close/>
                  <a:moveTo>
                    <a:pt x="3122248" y="4681614"/>
                  </a:moveTo>
                  <a:lnTo>
                    <a:pt x="2472795" y="4032161"/>
                  </a:lnTo>
                  <a:cubicBezTo>
                    <a:pt x="2463489" y="4022855"/>
                    <a:pt x="2463470" y="4007739"/>
                    <a:pt x="2472795" y="3998405"/>
                  </a:cubicBezTo>
                  <a:lnTo>
                    <a:pt x="2473738" y="3997462"/>
                  </a:lnTo>
                  <a:cubicBezTo>
                    <a:pt x="2473757" y="3997442"/>
                    <a:pt x="2473776" y="3997433"/>
                    <a:pt x="2473785" y="3997414"/>
                  </a:cubicBezTo>
                  <a:lnTo>
                    <a:pt x="2691689" y="3779511"/>
                  </a:lnTo>
                  <a:cubicBezTo>
                    <a:pt x="2700985" y="3770205"/>
                    <a:pt x="2716139" y="3770205"/>
                    <a:pt x="2725446" y="3779511"/>
                  </a:cubicBezTo>
                  <a:lnTo>
                    <a:pt x="3374898" y="4428973"/>
                  </a:lnTo>
                  <a:cubicBezTo>
                    <a:pt x="3444545" y="4498629"/>
                    <a:pt x="3444545" y="4611958"/>
                    <a:pt x="3374898" y="4681614"/>
                  </a:cubicBezTo>
                  <a:cubicBezTo>
                    <a:pt x="3305070" y="4751432"/>
                    <a:pt x="3192075" y="4751432"/>
                    <a:pt x="3122248" y="4681614"/>
                  </a:cubicBezTo>
                  <a:close/>
                  <a:moveTo>
                    <a:pt x="3927243" y="798300"/>
                  </a:moveTo>
                  <a:lnTo>
                    <a:pt x="3927243" y="243878"/>
                  </a:lnTo>
                  <a:lnTo>
                    <a:pt x="4585059" y="901694"/>
                  </a:lnTo>
                  <a:lnTo>
                    <a:pt x="4030647" y="901694"/>
                  </a:lnTo>
                  <a:cubicBezTo>
                    <a:pt x="3973621" y="901694"/>
                    <a:pt x="3927243" y="855307"/>
                    <a:pt x="3927243" y="798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5607385" y="1594030"/>
              <a:ext cx="94846" cy="31958"/>
            </a:xfrm>
            <a:custGeom>
              <a:avLst/>
              <a:gdLst/>
              <a:ahLst/>
              <a:cxnLst/>
              <a:rect l="l" t="t" r="r" b="b"/>
              <a:pathLst>
                <a:path w="1724472" h="581053" extrusionOk="0">
                  <a:moveTo>
                    <a:pt x="1570835" y="0"/>
                  </a:moveTo>
                  <a:lnTo>
                    <a:pt x="153638" y="0"/>
                  </a:lnTo>
                  <a:cubicBezTo>
                    <a:pt x="68923" y="0"/>
                    <a:pt x="0" y="68923"/>
                    <a:pt x="0" y="153638"/>
                  </a:cubicBezTo>
                  <a:lnTo>
                    <a:pt x="0" y="427415"/>
                  </a:lnTo>
                  <a:cubicBezTo>
                    <a:pt x="0" y="512131"/>
                    <a:pt x="68923" y="581054"/>
                    <a:pt x="153638" y="581054"/>
                  </a:cubicBezTo>
                  <a:lnTo>
                    <a:pt x="1570835" y="581054"/>
                  </a:lnTo>
                  <a:cubicBezTo>
                    <a:pt x="1655550" y="581054"/>
                    <a:pt x="1724473" y="512131"/>
                    <a:pt x="1724473" y="427415"/>
                  </a:cubicBezTo>
                  <a:lnTo>
                    <a:pt x="1724473" y="153638"/>
                  </a:lnTo>
                  <a:cubicBezTo>
                    <a:pt x="1724463" y="68923"/>
                    <a:pt x="1655540" y="0"/>
                    <a:pt x="1570835" y="0"/>
                  </a:cubicBezTo>
                  <a:close/>
                  <a:moveTo>
                    <a:pt x="1581598" y="427406"/>
                  </a:moveTo>
                  <a:cubicBezTo>
                    <a:pt x="1581598" y="433340"/>
                    <a:pt x="1576768" y="438179"/>
                    <a:pt x="1570825" y="438179"/>
                  </a:cubicBezTo>
                  <a:lnTo>
                    <a:pt x="153638" y="438179"/>
                  </a:lnTo>
                  <a:cubicBezTo>
                    <a:pt x="147704" y="438179"/>
                    <a:pt x="142865" y="433349"/>
                    <a:pt x="142865" y="427406"/>
                  </a:cubicBezTo>
                  <a:lnTo>
                    <a:pt x="142865" y="153638"/>
                  </a:lnTo>
                  <a:cubicBezTo>
                    <a:pt x="142865" y="147704"/>
                    <a:pt x="147695" y="142865"/>
                    <a:pt x="153638" y="142865"/>
                  </a:cubicBezTo>
                  <a:lnTo>
                    <a:pt x="1570835" y="142865"/>
                  </a:lnTo>
                  <a:cubicBezTo>
                    <a:pt x="1576778" y="142865"/>
                    <a:pt x="1581607" y="147695"/>
                    <a:pt x="1581607" y="153638"/>
                  </a:cubicBezTo>
                  <a:lnTo>
                    <a:pt x="1581607" y="4274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5545984" y="1656255"/>
              <a:ext cx="120435" cy="121061"/>
            </a:xfrm>
            <a:custGeom>
              <a:avLst/>
              <a:gdLst/>
              <a:ahLst/>
              <a:cxnLst/>
              <a:rect l="l" t="t" r="r" b="b"/>
              <a:pathLst>
                <a:path w="2189723" h="2201102" extrusionOk="0">
                  <a:moveTo>
                    <a:pt x="1867741" y="1879121"/>
                  </a:moveTo>
                  <a:cubicBezTo>
                    <a:pt x="2297051" y="1449819"/>
                    <a:pt x="2297051" y="751284"/>
                    <a:pt x="1867741" y="321983"/>
                  </a:cubicBezTo>
                  <a:cubicBezTo>
                    <a:pt x="1438430" y="-107328"/>
                    <a:pt x="739914" y="-107328"/>
                    <a:pt x="310603" y="321983"/>
                  </a:cubicBezTo>
                  <a:cubicBezTo>
                    <a:pt x="143573" y="489023"/>
                    <a:pt x="36454" y="700373"/>
                    <a:pt x="831" y="933202"/>
                  </a:cubicBezTo>
                  <a:cubicBezTo>
                    <a:pt x="-5132" y="972198"/>
                    <a:pt x="21634" y="1008650"/>
                    <a:pt x="60638" y="1014613"/>
                  </a:cubicBezTo>
                  <a:cubicBezTo>
                    <a:pt x="99653" y="1020604"/>
                    <a:pt x="136086" y="993810"/>
                    <a:pt x="142049" y="954805"/>
                  </a:cubicBezTo>
                  <a:cubicBezTo>
                    <a:pt x="173043" y="752265"/>
                    <a:pt x="266255" y="568366"/>
                    <a:pt x="411616" y="422996"/>
                  </a:cubicBezTo>
                  <a:cubicBezTo>
                    <a:pt x="785215" y="49397"/>
                    <a:pt x="1393110" y="49397"/>
                    <a:pt x="1766718" y="422996"/>
                  </a:cubicBezTo>
                  <a:cubicBezTo>
                    <a:pt x="2125182" y="781460"/>
                    <a:pt x="2139641" y="1355589"/>
                    <a:pt x="1810219" y="1731531"/>
                  </a:cubicBezTo>
                  <a:cubicBezTo>
                    <a:pt x="1778844" y="1667685"/>
                    <a:pt x="1725475" y="1615697"/>
                    <a:pt x="1655676" y="1584970"/>
                  </a:cubicBezTo>
                  <a:cubicBezTo>
                    <a:pt x="1571056" y="1547717"/>
                    <a:pt x="1425171" y="1524038"/>
                    <a:pt x="1335436" y="1512208"/>
                  </a:cubicBezTo>
                  <a:lnTo>
                    <a:pt x="1335055" y="1422006"/>
                  </a:lnTo>
                  <a:cubicBezTo>
                    <a:pt x="1421771" y="1358160"/>
                    <a:pt x="1483321" y="1261805"/>
                    <a:pt x="1501009" y="1150325"/>
                  </a:cubicBezTo>
                  <a:cubicBezTo>
                    <a:pt x="1516259" y="1143991"/>
                    <a:pt x="1530251" y="1134628"/>
                    <a:pt x="1542233" y="1122559"/>
                  </a:cubicBezTo>
                  <a:cubicBezTo>
                    <a:pt x="1566150" y="1098480"/>
                    <a:pt x="1579190" y="1066543"/>
                    <a:pt x="1578971" y="1032624"/>
                  </a:cubicBezTo>
                  <a:cubicBezTo>
                    <a:pt x="1578333" y="937955"/>
                    <a:pt x="1578419" y="781050"/>
                    <a:pt x="1578419" y="689648"/>
                  </a:cubicBezTo>
                  <a:cubicBezTo>
                    <a:pt x="1578419" y="603209"/>
                    <a:pt x="1515439" y="531190"/>
                    <a:pt x="1432962" y="517065"/>
                  </a:cubicBezTo>
                  <a:cubicBezTo>
                    <a:pt x="1417132" y="436693"/>
                    <a:pt x="1346123" y="375885"/>
                    <a:pt x="1261169" y="375885"/>
                  </a:cubicBezTo>
                  <a:lnTo>
                    <a:pt x="916336" y="375885"/>
                  </a:lnTo>
                  <a:cubicBezTo>
                    <a:pt x="738571" y="375885"/>
                    <a:pt x="593943" y="520503"/>
                    <a:pt x="593943" y="698268"/>
                  </a:cubicBezTo>
                  <a:lnTo>
                    <a:pt x="593943" y="1033958"/>
                  </a:lnTo>
                  <a:cubicBezTo>
                    <a:pt x="593943" y="1086069"/>
                    <a:pt x="625747" y="1130894"/>
                    <a:pt x="670962" y="1150049"/>
                  </a:cubicBezTo>
                  <a:cubicBezTo>
                    <a:pt x="688250" y="1258129"/>
                    <a:pt x="746743" y="1352045"/>
                    <a:pt x="829335" y="1415910"/>
                  </a:cubicBezTo>
                  <a:lnTo>
                    <a:pt x="829754" y="1514332"/>
                  </a:lnTo>
                  <a:cubicBezTo>
                    <a:pt x="740123" y="1526915"/>
                    <a:pt x="594448" y="1551823"/>
                    <a:pt x="510123" y="1589789"/>
                  </a:cubicBezTo>
                  <a:cubicBezTo>
                    <a:pt x="446001" y="1618679"/>
                    <a:pt x="395890" y="1667666"/>
                    <a:pt x="365048" y="1727987"/>
                  </a:cubicBezTo>
                  <a:cubicBezTo>
                    <a:pt x="250843" y="1596524"/>
                    <a:pt x="175224" y="1438037"/>
                    <a:pt x="145239" y="1265692"/>
                  </a:cubicBezTo>
                  <a:cubicBezTo>
                    <a:pt x="138477" y="1226830"/>
                    <a:pt x="101482" y="1200798"/>
                    <a:pt x="62620" y="1207560"/>
                  </a:cubicBezTo>
                  <a:cubicBezTo>
                    <a:pt x="23748" y="1214323"/>
                    <a:pt x="-2274" y="1251318"/>
                    <a:pt x="4489" y="1290180"/>
                  </a:cubicBezTo>
                  <a:cubicBezTo>
                    <a:pt x="43465" y="1514151"/>
                    <a:pt x="149316" y="1717796"/>
                    <a:pt x="310613" y="1879102"/>
                  </a:cubicBezTo>
                  <a:cubicBezTo>
                    <a:pt x="741800" y="2310318"/>
                    <a:pt x="1440335" y="2306546"/>
                    <a:pt x="1867741" y="1879121"/>
                  </a:cubicBezTo>
                  <a:close/>
                  <a:moveTo>
                    <a:pt x="916336" y="518760"/>
                  </a:moveTo>
                  <a:lnTo>
                    <a:pt x="1261169" y="518760"/>
                  </a:lnTo>
                  <a:cubicBezTo>
                    <a:pt x="1278943" y="518760"/>
                    <a:pt x="1293402" y="533219"/>
                    <a:pt x="1293402" y="550993"/>
                  </a:cubicBezTo>
                  <a:cubicBezTo>
                    <a:pt x="1293402" y="609686"/>
                    <a:pt x="1341151" y="657435"/>
                    <a:pt x="1399844" y="657435"/>
                  </a:cubicBezTo>
                  <a:lnTo>
                    <a:pt x="1403340" y="657435"/>
                  </a:lnTo>
                  <a:cubicBezTo>
                    <a:pt x="1421113" y="657435"/>
                    <a:pt x="1435572" y="671894"/>
                    <a:pt x="1435572" y="689667"/>
                  </a:cubicBezTo>
                  <a:lnTo>
                    <a:pt x="1435572" y="728005"/>
                  </a:lnTo>
                  <a:lnTo>
                    <a:pt x="1349228" y="719909"/>
                  </a:lnTo>
                  <a:cubicBezTo>
                    <a:pt x="1264646" y="711994"/>
                    <a:pt x="1178140" y="732053"/>
                    <a:pt x="1105674" y="776430"/>
                  </a:cubicBezTo>
                  <a:cubicBezTo>
                    <a:pt x="1065926" y="800767"/>
                    <a:pt x="1020282" y="813635"/>
                    <a:pt x="973676" y="813635"/>
                  </a:cubicBezTo>
                  <a:lnTo>
                    <a:pt x="736818" y="813635"/>
                  </a:lnTo>
                  <a:lnTo>
                    <a:pt x="736818" y="698297"/>
                  </a:lnTo>
                  <a:cubicBezTo>
                    <a:pt x="736809" y="599294"/>
                    <a:pt x="817343" y="518760"/>
                    <a:pt x="916336" y="518760"/>
                  </a:cubicBezTo>
                  <a:close/>
                  <a:moveTo>
                    <a:pt x="736809" y="1018708"/>
                  </a:moveTo>
                  <a:lnTo>
                    <a:pt x="736809" y="956482"/>
                  </a:lnTo>
                  <a:lnTo>
                    <a:pt x="973667" y="956482"/>
                  </a:lnTo>
                  <a:cubicBezTo>
                    <a:pt x="1046628" y="956482"/>
                    <a:pt x="1118066" y="936336"/>
                    <a:pt x="1180283" y="898236"/>
                  </a:cubicBezTo>
                  <a:cubicBezTo>
                    <a:pt x="1226575" y="869880"/>
                    <a:pt x="1281839" y="857060"/>
                    <a:pt x="1335874" y="862127"/>
                  </a:cubicBezTo>
                  <a:lnTo>
                    <a:pt x="1435601" y="871480"/>
                  </a:lnTo>
                  <a:cubicBezTo>
                    <a:pt x="1435658" y="915476"/>
                    <a:pt x="1435772" y="973522"/>
                    <a:pt x="1436020" y="1018442"/>
                  </a:cubicBezTo>
                  <a:cubicBezTo>
                    <a:pt x="1396253" y="1025424"/>
                    <a:pt x="1365306" y="1058942"/>
                    <a:pt x="1362877" y="1100471"/>
                  </a:cubicBezTo>
                  <a:cubicBezTo>
                    <a:pt x="1354372" y="1246527"/>
                    <a:pt x="1232833" y="1360932"/>
                    <a:pt x="1086186" y="1360932"/>
                  </a:cubicBezTo>
                  <a:cubicBezTo>
                    <a:pt x="939844" y="1360932"/>
                    <a:pt x="818124" y="1246623"/>
                    <a:pt x="809065" y="1100681"/>
                  </a:cubicBezTo>
                  <a:cubicBezTo>
                    <a:pt x="806513" y="1059552"/>
                    <a:pt x="776042" y="1026243"/>
                    <a:pt x="736809" y="1018708"/>
                  </a:cubicBezTo>
                  <a:close/>
                  <a:moveTo>
                    <a:pt x="1086186" y="1503798"/>
                  </a:moveTo>
                  <a:cubicBezTo>
                    <a:pt x="1122866" y="1503798"/>
                    <a:pt x="1158481" y="1498978"/>
                    <a:pt x="1192485" y="1490091"/>
                  </a:cubicBezTo>
                  <a:lnTo>
                    <a:pt x="1192656" y="1529925"/>
                  </a:lnTo>
                  <a:cubicBezTo>
                    <a:pt x="1192732" y="1548403"/>
                    <a:pt x="1196971" y="1566034"/>
                    <a:pt x="1204477" y="1581883"/>
                  </a:cubicBezTo>
                  <a:cubicBezTo>
                    <a:pt x="1168958" y="1605848"/>
                    <a:pt x="1126886" y="1619069"/>
                    <a:pt x="1082776" y="1619202"/>
                  </a:cubicBezTo>
                  <a:cubicBezTo>
                    <a:pt x="1082557" y="1619202"/>
                    <a:pt x="1082338" y="1619202"/>
                    <a:pt x="1082118" y="1619202"/>
                  </a:cubicBezTo>
                  <a:cubicBezTo>
                    <a:pt x="1038418" y="1619202"/>
                    <a:pt x="996660" y="1606334"/>
                    <a:pt x="961265" y="1582874"/>
                  </a:cubicBezTo>
                  <a:cubicBezTo>
                    <a:pt x="968638" y="1566958"/>
                    <a:pt x="972771" y="1549317"/>
                    <a:pt x="972695" y="1530839"/>
                  </a:cubicBezTo>
                  <a:lnTo>
                    <a:pt x="972514" y="1488129"/>
                  </a:lnTo>
                  <a:cubicBezTo>
                    <a:pt x="1008728" y="1498330"/>
                    <a:pt x="1046866" y="1503798"/>
                    <a:pt x="1086186" y="1503798"/>
                  </a:cubicBezTo>
                  <a:close/>
                  <a:moveTo>
                    <a:pt x="476900" y="1837582"/>
                  </a:moveTo>
                  <a:cubicBezTo>
                    <a:pt x="487273" y="1785318"/>
                    <a:pt x="520639" y="1741761"/>
                    <a:pt x="568778" y="1720063"/>
                  </a:cubicBezTo>
                  <a:cubicBezTo>
                    <a:pt x="617375" y="1698184"/>
                    <a:pt x="710977" y="1676210"/>
                    <a:pt x="828858" y="1658798"/>
                  </a:cubicBezTo>
                  <a:cubicBezTo>
                    <a:pt x="896200" y="1724892"/>
                    <a:pt x="986373" y="1762059"/>
                    <a:pt x="1082090" y="1762059"/>
                  </a:cubicBezTo>
                  <a:lnTo>
                    <a:pt x="1083176" y="1762059"/>
                  </a:lnTo>
                  <a:cubicBezTo>
                    <a:pt x="1179607" y="1761773"/>
                    <a:pt x="1270266" y="1723806"/>
                    <a:pt x="1337531" y="1656655"/>
                  </a:cubicBezTo>
                  <a:cubicBezTo>
                    <a:pt x="1455565" y="1673076"/>
                    <a:pt x="1549348" y="1694250"/>
                    <a:pt x="1598126" y="1715729"/>
                  </a:cubicBezTo>
                  <a:cubicBezTo>
                    <a:pt x="1652790" y="1739789"/>
                    <a:pt x="1688128" y="1785623"/>
                    <a:pt x="1696786" y="1841478"/>
                  </a:cubicBezTo>
                  <a:cubicBezTo>
                    <a:pt x="1343284" y="2131819"/>
                    <a:pt x="828973" y="2130495"/>
                    <a:pt x="476900" y="18375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6950" tIns="63475" rIns="126950" bIns="634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 descr="Universidad Peruana de Ciencias Aplicadas | Logopedia | Fandom">
            <a:extLst>
              <a:ext uri="{FF2B5EF4-FFF2-40B4-BE49-F238E27FC236}">
                <a16:creationId xmlns:a16="http://schemas.microsoft.com/office/drawing/2014/main" id="{3A8C3EB7-B8F9-C32D-6067-B1880D1C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885" y="-33068"/>
            <a:ext cx="1733550" cy="723900"/>
          </a:xfrm>
          <a:prstGeom prst="rect">
            <a:avLst/>
          </a:prstGeom>
        </p:spPr>
      </p:pic>
      <p:sp>
        <p:nvSpPr>
          <p:cNvPr id="4" name="Google Shape;299;p19">
            <a:extLst>
              <a:ext uri="{FF2B5EF4-FFF2-40B4-BE49-F238E27FC236}">
                <a16:creationId xmlns:a16="http://schemas.microsoft.com/office/drawing/2014/main" id="{82F05FDE-47DC-9EE0-1DE3-1AC9FD912567}"/>
              </a:ext>
            </a:extLst>
          </p:cNvPr>
          <p:cNvSpPr/>
          <p:nvPr/>
        </p:nvSpPr>
        <p:spPr>
          <a:xfrm>
            <a:off x="684885" y="4001625"/>
            <a:ext cx="1233226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Promover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visibilidad</a:t>
            </a:r>
            <a:endParaRPr lang="en" sz="1100" dirty="0">
              <a:solidFill>
                <a:schemeClr val="dk1"/>
              </a:solidFill>
              <a:latin typeface="Montserrat"/>
              <a:ea typeface="Montserrat SemiBold"/>
              <a:cs typeface="Montserrat SemiBold"/>
            </a:endParaRPr>
          </a:p>
        </p:txBody>
      </p:sp>
      <p:sp>
        <p:nvSpPr>
          <p:cNvPr id="5" name="Google Shape;299;p19">
            <a:extLst>
              <a:ext uri="{FF2B5EF4-FFF2-40B4-BE49-F238E27FC236}">
                <a16:creationId xmlns:a16="http://schemas.microsoft.com/office/drawing/2014/main" id="{4AA4C689-7F94-1FA2-D40C-5E6C4B7CF435}"/>
              </a:ext>
            </a:extLst>
          </p:cNvPr>
          <p:cNvSpPr/>
          <p:nvPr/>
        </p:nvSpPr>
        <p:spPr>
          <a:xfrm>
            <a:off x="2280772" y="4001626"/>
            <a:ext cx="1384188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Conocer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experiencia</a:t>
            </a:r>
            <a:endParaRPr lang="en" sz="1100" dirty="0">
              <a:solidFill>
                <a:schemeClr val="dk1"/>
              </a:solidFill>
              <a:latin typeface="Montserrat"/>
              <a:ea typeface="Montserrat SemiBold"/>
              <a:cs typeface="Montserrat SemiBold"/>
            </a:endParaRPr>
          </a:p>
        </p:txBody>
      </p:sp>
      <p:sp>
        <p:nvSpPr>
          <p:cNvPr id="6" name="Google Shape;299;p19">
            <a:extLst>
              <a:ext uri="{FF2B5EF4-FFF2-40B4-BE49-F238E27FC236}">
                <a16:creationId xmlns:a16="http://schemas.microsoft.com/office/drawing/2014/main" id="{0454CE81-7234-7DF5-16AC-9BF253FC1B4A}"/>
              </a:ext>
            </a:extLst>
          </p:cNvPr>
          <p:cNvSpPr/>
          <p:nvPr/>
        </p:nvSpPr>
        <p:spPr>
          <a:xfrm>
            <a:off x="2291555" y="4508428"/>
            <a:ext cx="1373405" cy="314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Mantener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comunicación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</a:p>
        </p:txBody>
      </p:sp>
      <p:sp>
        <p:nvSpPr>
          <p:cNvPr id="7" name="Google Shape;299;p19">
            <a:extLst>
              <a:ext uri="{FF2B5EF4-FFF2-40B4-BE49-F238E27FC236}">
                <a16:creationId xmlns:a16="http://schemas.microsoft.com/office/drawing/2014/main" id="{DD11635C-50C8-FD9B-EF06-DACECCCBAD00}"/>
              </a:ext>
            </a:extLst>
          </p:cNvPr>
          <p:cNvSpPr/>
          <p:nvPr/>
        </p:nvSpPr>
        <p:spPr>
          <a:xfrm>
            <a:off x="3941357" y="4001626"/>
            <a:ext cx="1384188" cy="101499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Fortalecer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comunidad y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presencia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digital de RIDU</a:t>
            </a:r>
          </a:p>
        </p:txBody>
      </p:sp>
      <p:sp>
        <p:nvSpPr>
          <p:cNvPr id="8" name="Google Shape;299;p19">
            <a:extLst>
              <a:ext uri="{FF2B5EF4-FFF2-40B4-BE49-F238E27FC236}">
                <a16:creationId xmlns:a16="http://schemas.microsoft.com/office/drawing/2014/main" id="{9500E027-CFF2-4391-CF8B-E1C8C5797F99}"/>
              </a:ext>
            </a:extLst>
          </p:cNvPr>
          <p:cNvSpPr/>
          <p:nvPr/>
        </p:nvSpPr>
        <p:spPr>
          <a:xfrm>
            <a:off x="5526460" y="4001626"/>
            <a:ext cx="1341056" cy="61602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Divulgar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principales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hallazgos</a:t>
            </a:r>
            <a:endParaRPr lang="en" sz="1100" dirty="0">
              <a:solidFill>
                <a:schemeClr val="dk1"/>
              </a:solidFill>
              <a:latin typeface="Montserrat"/>
              <a:ea typeface="Montserrat SemiBold"/>
              <a:cs typeface="Montserrat SemiBold"/>
            </a:endParaRPr>
          </a:p>
        </p:txBody>
      </p:sp>
      <p:sp>
        <p:nvSpPr>
          <p:cNvPr id="9" name="Google Shape;299;p19">
            <a:extLst>
              <a:ext uri="{FF2B5EF4-FFF2-40B4-BE49-F238E27FC236}">
                <a16:creationId xmlns:a16="http://schemas.microsoft.com/office/drawing/2014/main" id="{FF9C6A74-0265-AA14-B790-A884E54F49BE}"/>
              </a:ext>
            </a:extLst>
          </p:cNvPr>
          <p:cNvSpPr/>
          <p:nvPr/>
        </p:nvSpPr>
        <p:spPr>
          <a:xfrm>
            <a:off x="7251743" y="4055541"/>
            <a:ext cx="1341056" cy="61602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Asegurar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difusión</a:t>
            </a:r>
            <a:r>
              <a:rPr lang="en" sz="1100" dirty="0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 del </a:t>
            </a:r>
            <a:r>
              <a:rPr lang="en" sz="1100" dirty="0" err="1">
                <a:solidFill>
                  <a:schemeClr val="dk1"/>
                </a:solidFill>
                <a:latin typeface="Montserrat"/>
                <a:ea typeface="Montserrat SemiBold"/>
                <a:cs typeface="Montserrat SemiBold"/>
              </a:rPr>
              <a:t>artículo</a:t>
            </a:r>
            <a:endParaRPr lang="en" sz="1100" dirty="0">
              <a:solidFill>
                <a:schemeClr val="dk1"/>
              </a:solidFill>
              <a:latin typeface="Montserrat"/>
              <a:ea typeface="Montserrat SemiBold"/>
              <a:cs typeface="Montserrat SemiBold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CE2868-7B19-2044-5487-77346DA9C6C5}"/>
              </a:ext>
            </a:extLst>
          </p:cNvPr>
          <p:cNvSpPr txBox="1"/>
          <p:nvPr/>
        </p:nvSpPr>
        <p:spPr>
          <a:xfrm>
            <a:off x="2296783" y="1353268"/>
            <a:ext cx="164980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 i="0" u="sng" strike="noStrike" baseline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000" b="0" i="0" u="sng" strike="noStrike" baseline="0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Encuesta</a:t>
            </a:r>
            <a:r>
              <a:rPr lang="en-US" sz="1000" b="0" i="0" u="sng" strike="noStrike" baseline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000" b="0" i="0" u="sng" strike="noStrike" baseline="0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satisfacción</a:t>
            </a:r>
            <a:r>
              <a:rPr lang="en-US" sz="1000" b="0" i="0" u="sng" strike="noStrike" baseline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para </a:t>
            </a:r>
            <a:r>
              <a:rPr lang="en-US" sz="1000" b="0" i="0" u="sng" strike="noStrike" baseline="0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autores</a:t>
            </a:r>
            <a:r>
              <a:rPr lang="en-US" sz="1000" b="0" i="0" u="sng" strike="noStrike" baseline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RIDU: </a:t>
            </a:r>
            <a:r>
              <a:rPr lang="en-US" sz="1000" b="0" i="0" u="sng" strike="noStrike" baseline="0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Rellenar</a:t>
            </a:r>
            <a:r>
              <a:rPr lang="en-US" sz="1000" b="0" i="0" u="sng" strike="noStrike" baseline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0" i="0" u="sng" strike="noStrike" baseline="0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-US" sz="1000" b="0" i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​</a:t>
            </a:r>
            <a:endParaRPr lang="en-US" sz="1000" dirty="0"/>
          </a:p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9226C-2328-3031-1C06-67963C17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25" y="238947"/>
            <a:ext cx="3192448" cy="561600"/>
          </a:xfrm>
        </p:spPr>
        <p:txBody>
          <a:bodyPr/>
          <a:lstStyle/>
          <a:p>
            <a:r>
              <a:rPr lang="es-ES" dirty="0"/>
              <a:t>Creación de guía  CREDIT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312C17-75FA-FDBB-B0DA-7A918CD82C9F}"/>
              </a:ext>
            </a:extLst>
          </p:cNvPr>
          <p:cNvSpPr txBox="1"/>
          <p:nvPr/>
        </p:nvSpPr>
        <p:spPr>
          <a:xfrm>
            <a:off x="237227" y="1461100"/>
            <a:ext cx="3019245" cy="16542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1538"/>
              </a:lnSpc>
            </a:pPr>
            <a:r>
              <a:rPr lang="es-PE" sz="1200" b="1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Asignación de roles de autores </a:t>
            </a:r>
            <a:r>
              <a:rPr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algn="just" rtl="0">
              <a:lnSpc>
                <a:spcPts val="1457"/>
              </a:lnSpc>
            </a:pPr>
            <a:r>
              <a:rPr lang="es-PE" sz="1100" b="1" i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Contributor</a:t>
            </a:r>
            <a:r>
              <a:rPr lang="es-PE" sz="1100" b="1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 Role </a:t>
            </a:r>
            <a:r>
              <a:rPr lang="es-PE" sz="1100" b="1" i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Taxonomy</a:t>
            </a:r>
            <a:r>
              <a:rPr lang="es-PE" sz="1100" b="1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 (</a:t>
            </a:r>
            <a:r>
              <a:rPr lang="es-PE" sz="1100" b="1" i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CRediT</a:t>
            </a:r>
            <a:r>
              <a:rPr lang="es-PE" sz="1100" b="1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)</a:t>
            </a:r>
            <a:r>
              <a:rPr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algn="just" rtl="0">
              <a:lnSpc>
                <a:spcPts val="1457"/>
              </a:lnSpc>
            </a:pPr>
            <a:r>
              <a:rPr lang="es-PE" sz="11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CRediT es una taxonomía de 14 roles que  describe los tipos clave de contribuciones que normalmente se hacen en la producción y publicación de resultados de investigación, como artículos de investigación.</a:t>
            </a:r>
            <a:r>
              <a:rPr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algn="ctr"/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EA20FB2-8CC5-0D8E-9955-B0425C695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61733"/>
              </p:ext>
            </p:extLst>
          </p:nvPr>
        </p:nvGraphicFramePr>
        <p:xfrm>
          <a:off x="3439782" y="75481"/>
          <a:ext cx="5457801" cy="48677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0728">
                  <a:extLst>
                    <a:ext uri="{9D8B030D-6E8A-4147-A177-3AD203B41FA5}">
                      <a16:colId xmlns:a16="http://schemas.microsoft.com/office/drawing/2014/main" val="2558651123"/>
                    </a:ext>
                  </a:extLst>
                </a:gridCol>
                <a:gridCol w="3857073">
                  <a:extLst>
                    <a:ext uri="{9D8B030D-6E8A-4147-A177-3AD203B41FA5}">
                      <a16:colId xmlns:a16="http://schemas.microsoft.com/office/drawing/2014/main" val="1055426252"/>
                    </a:ext>
                  </a:extLst>
                </a:gridCol>
              </a:tblGrid>
              <a:tr h="234820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Conceptualización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Enunciación de ideas, formulación de objetivos y metas de investigación.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414349"/>
                  </a:ext>
                </a:extLst>
              </a:tr>
              <a:tr h="395487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Curación de datos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endParaRPr lang="es-ES" sz="10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Actividades de gestión para anotar (producir metadatos), depurar datos y mantener datos de investigación (incluido el código de software, cuando sea necesario para interpretar los datos en sí) para su uso inicial y su posterior reutilización.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59791"/>
                  </a:ext>
                </a:extLst>
              </a:tr>
              <a:tr h="278076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Análisis formal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Aplicación de técnicas estadísticas, matemáticas, computacionales u otras técnicas formales para analizar o sintetizar datos de estudio.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886754"/>
                  </a:ext>
                </a:extLst>
              </a:tr>
              <a:tr h="154486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Adquisición de financiación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Obtención del apoyo financiero para la investigación.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71226"/>
                  </a:ext>
                </a:extLst>
              </a:tr>
              <a:tr h="222462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Investigación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Conducir el proceso de indagación e investigación, específicamente realizando experimentos o recogiendo los datos/evidencia.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096404"/>
                  </a:ext>
                </a:extLst>
              </a:tr>
              <a:tr h="197743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Metodología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Desarrollar o diseñar la metodología; creación de modelos.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75595"/>
                  </a:ext>
                </a:extLst>
              </a:tr>
              <a:tr h="197743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Administración del proyecto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Gestión y coordinación de la planificación y ejecución de la investigación.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766770"/>
                  </a:ext>
                </a:extLst>
              </a:tr>
              <a:tr h="222462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Recursos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Suministro de materiales de estudio, reactivos, materiales, pacientes, muestras de laboratorio, animales, instrumentación, recursos informáticos u otras herramientas de análisis.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86479"/>
                  </a:ext>
                </a:extLst>
              </a:tr>
              <a:tr h="222462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Software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Programación, desarrollo de software; diseño de programas de computadora; implementación del código de computadora y algoritmos de soporte; prueba de componentes de código existentes.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03799"/>
                  </a:ext>
                </a:extLst>
              </a:tr>
              <a:tr h="284256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Supervisión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endParaRPr lang="es-ES" sz="10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Responsabilidad de supervisión y liderazgo en la planificación y ejecución de la actividad de investigación, incluida la tutoría externa al equipo central.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68144"/>
                  </a:ext>
                </a:extLst>
              </a:tr>
              <a:tr h="284256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Validación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Verificación, ya sea como parte de la actividad o por separado, de la replicación/reproducibilidad general de los resultados/experimentos y otros productos de la investigación.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432581"/>
                  </a:ext>
                </a:extLst>
              </a:tr>
              <a:tr h="259539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Visualización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Preparación, creación y/o presentación del trabajo publicado, específicamente visualización/presentación de datos.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919528"/>
                  </a:ext>
                </a:extLst>
              </a:tr>
              <a:tr h="222462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Redacción - borrador original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Preparación, creación y/o presentación de la obra publicada, específicamente la redacción del borrador inicial (incluyendo la traducción sustantiva).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520288"/>
                  </a:ext>
                </a:extLst>
              </a:tr>
              <a:tr h="302794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1" i="0">
                          <a:effectLst/>
                          <a:latin typeface="Calibri"/>
                        </a:rPr>
                        <a:t>Redacción – revisión y edición </a:t>
                      </a:r>
                      <a:r>
                        <a:rPr lang="es-ES" sz="800" b="1" i="0" dirty="0">
                          <a:effectLst/>
                          <a:latin typeface="Calibri"/>
                        </a:rPr>
                        <a:t> </a:t>
                      </a:r>
                      <a:endParaRPr lang="es-ES" sz="800" b="1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PE" sz="800" b="0" i="0">
                          <a:effectLst/>
                          <a:latin typeface="Calibri"/>
                        </a:rPr>
                        <a:t>Preparación, creación y/o presentación del trabajo publicado por parte de quienes integran el grupo de investigación original, específicamente revisión crítica, comentario o revisión –incluyendo etapas previas o posteriores a la publicación.</a:t>
                      </a:r>
                      <a:r>
                        <a:rPr lang="es-ES" sz="800" b="0" i="0" dirty="0">
                          <a:effectLst/>
                          <a:latin typeface="Calibri"/>
                        </a:rPr>
                        <a:t> </a:t>
                      </a:r>
                      <a:endParaRPr lang="es-ES" sz="800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5829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1A84890-DFD8-ECB0-43B7-B667DF75D243}"/>
              </a:ext>
            </a:extLst>
          </p:cNvPr>
          <p:cNvSpPr txBox="1"/>
          <p:nvPr/>
        </p:nvSpPr>
        <p:spPr>
          <a:xfrm>
            <a:off x="237226" y="3100118"/>
            <a:ext cx="3019246" cy="1892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1457"/>
              </a:lnSpc>
            </a:pPr>
            <a:r>
              <a:rPr lang="es-PE" sz="1100" b="1" i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Consideraciones </a:t>
            </a:r>
            <a:r>
              <a:rPr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228600" lvl="0" indent="-228600" algn="just" rtl="0">
              <a:lnSpc>
                <a:spcPts val="1457"/>
              </a:lnSpc>
              <a:buFont typeface="Symbol"/>
              <a:buChar char="•"/>
            </a:pPr>
            <a:r>
              <a:rPr lang="es-PE" sz="11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 autor puede tener más de un rol. </a:t>
            </a:r>
            <a:r>
              <a:rPr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228600" lvl="0" indent="-228600" algn="just" rtl="0">
              <a:lnSpc>
                <a:spcPts val="1457"/>
              </a:lnSpc>
              <a:buFont typeface="Symbol"/>
              <a:buChar char="•"/>
            </a:pPr>
            <a:r>
              <a:rPr lang="es-PE" sz="11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Múltiples autores pueden tener el mismo rol.</a:t>
            </a:r>
            <a:r>
              <a:rPr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228600" lvl="0" indent="-228600" algn="just" rtl="0">
              <a:lnSpc>
                <a:spcPts val="1457"/>
              </a:lnSpc>
              <a:buFont typeface="Symbol"/>
              <a:buChar char="•"/>
            </a:pPr>
            <a:r>
              <a:rPr lang="es-PE" sz="11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Puede consultar los roles en el enlace: </a:t>
            </a:r>
            <a:r>
              <a:rPr lang="es-PE"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https://credit.niso.org/</a:t>
            </a:r>
            <a:r>
              <a:rPr sz="11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algn="just" rtl="0">
              <a:lnSpc>
                <a:spcPts val="1457"/>
              </a:lnSpc>
            </a:pPr>
            <a:endParaRPr lang="es-PE" sz="1100" b="1" i="0" dirty="0">
              <a:solidFill>
                <a:srgbClr val="000000"/>
              </a:solidFill>
              <a:latin typeface="Segoe UI"/>
              <a:ea typeface="Calibri"/>
              <a:cs typeface="Segoe UI"/>
            </a:endParaRPr>
          </a:p>
          <a:p>
            <a:pPr algn="l"/>
            <a:endParaRPr b="0" i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pPr algn="l" rtl="0"/>
            <a:endParaRPr b="0" i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60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9F8E0-3B66-AFEA-9CBA-2CC009B2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50" y="131117"/>
            <a:ext cx="8238900" cy="561600"/>
          </a:xfrm>
        </p:spPr>
        <p:txBody>
          <a:bodyPr/>
          <a:lstStyle/>
          <a:p>
            <a:r>
              <a:rPr lang="es-ES"/>
              <a:t>Estrategia de difusión de videos en LinkedIn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73A4A5-A1AE-1CF3-A152-9E885CEB2A7A}"/>
              </a:ext>
            </a:extLst>
          </p:cNvPr>
          <p:cNvSpPr txBox="1"/>
          <p:nvPr/>
        </p:nvSpPr>
        <p:spPr>
          <a:xfrm>
            <a:off x="239562" y="848265"/>
            <a:ext cx="8664694" cy="1013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s-ES" sz="1200" dirty="0">
                <a:latin typeface="Albert Sans"/>
              </a:rPr>
              <a:t>Objetivo: difundir los artículos de manera sencilla y cercana para aumentar su visibilidad, y fidelizar a los autores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s-ES" sz="1200" dirty="0">
                <a:latin typeface="Albert Sans"/>
              </a:rPr>
              <a:t>Se</a:t>
            </a:r>
            <a:r>
              <a:rPr lang="es-ES" sz="1100" dirty="0">
                <a:latin typeface="Aptos"/>
              </a:rPr>
              <a:t> </a:t>
            </a:r>
            <a:r>
              <a:rPr lang="es-ES" sz="1200" dirty="0">
                <a:latin typeface="Albert Sans"/>
              </a:rPr>
              <a:t>invita a los autores a participar en un video (aproximadamente un minuto) donde presenten su investigación (hallazgos). Se les brinda; guion </a:t>
            </a:r>
            <a:r>
              <a:rPr lang="es-ES" sz="1200" dirty="0" err="1">
                <a:latin typeface="Albert Sans"/>
              </a:rPr>
              <a:t>orientator</a:t>
            </a:r>
            <a:r>
              <a:rPr lang="es-ES" sz="1200" dirty="0">
                <a:latin typeface="Albert Sans"/>
              </a:rPr>
              <a:t> y  recomendaciones técnicas para su grabación. 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s-ES" sz="1200" dirty="0">
                <a:latin typeface="Albert Sans"/>
              </a:rPr>
              <a:t>Inicio: hace 5 meses.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CFA3B4-D882-752F-17AE-3B9C386F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29" y="2023792"/>
            <a:ext cx="1871035" cy="28643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D0F-8441-71B1-1D04-BD7B2E5EC115}"/>
              </a:ext>
            </a:extLst>
          </p:cNvPr>
          <p:cNvSpPr txBox="1"/>
          <p:nvPr/>
        </p:nvSpPr>
        <p:spPr>
          <a:xfrm>
            <a:off x="3234906" y="2830542"/>
            <a:ext cx="457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https://acortar.link/BJmhLD</a:t>
            </a:r>
            <a:r>
              <a:rPr lang="en-US" dirty="0"/>
              <a:t> </a:t>
            </a:r>
            <a:endParaRPr lang="es-ES"/>
          </a:p>
          <a:p>
            <a:pPr algn="ctr"/>
            <a:endParaRPr lang="es-ES"/>
          </a:p>
        </p:txBody>
      </p:sp>
      <p:pic>
        <p:nvPicPr>
          <p:cNvPr id="8" name="Imagen 7" descr="Mujer sonriendo con lentes&#10;&#10;El contenido generado por IA puede ser incorrecto.">
            <a:extLst>
              <a:ext uri="{FF2B5EF4-FFF2-40B4-BE49-F238E27FC236}">
                <a16:creationId xmlns:a16="http://schemas.microsoft.com/office/drawing/2014/main" id="{FEBAAB0D-2B69-A166-FA71-6DF7FE0C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15" t="543" r="377" b="-272"/>
          <a:stretch>
            <a:fillRect/>
          </a:stretch>
        </p:blipFill>
        <p:spPr>
          <a:xfrm>
            <a:off x="527739" y="2019930"/>
            <a:ext cx="1899722" cy="28504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7F10CCC-F021-CADB-0BE0-8DD2B5212E91}"/>
              </a:ext>
            </a:extLst>
          </p:cNvPr>
          <p:cNvSpPr txBox="1"/>
          <p:nvPr/>
        </p:nvSpPr>
        <p:spPr>
          <a:xfrm>
            <a:off x="3234906" y="3779448"/>
            <a:ext cx="457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https://acortar.link/YEiHem</a:t>
            </a:r>
            <a:r>
              <a:rPr lang="en-US" dirty="0"/>
              <a:t> </a:t>
            </a:r>
            <a:endParaRPr lang="es-ES"/>
          </a:p>
          <a:p>
            <a:pPr algn="ctr"/>
            <a:endParaRPr lang="es-ES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42A70904-066F-23F0-2803-A21B98CFF180}"/>
              </a:ext>
            </a:extLst>
          </p:cNvPr>
          <p:cNvSpPr/>
          <p:nvPr/>
        </p:nvSpPr>
        <p:spPr>
          <a:xfrm>
            <a:off x="2662327" y="3774776"/>
            <a:ext cx="476250" cy="30480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9F305150-485B-1758-96F5-534780698339}"/>
              </a:ext>
            </a:extLst>
          </p:cNvPr>
          <p:cNvSpPr/>
          <p:nvPr/>
        </p:nvSpPr>
        <p:spPr>
          <a:xfrm rot="10800000">
            <a:off x="5778619" y="2825870"/>
            <a:ext cx="476250" cy="30480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02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15B02-EE79-B8DC-84B4-8B09B38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Guía de grabación de video </a:t>
            </a:r>
          </a:p>
          <a:p>
            <a:endParaRPr lang="es-ES"/>
          </a:p>
        </p:txBody>
      </p:sp>
      <p:pic>
        <p:nvPicPr>
          <p:cNvPr id="3" name="Imagen 2" descr="Una mujer con una camiseta blanca&#10;&#10;El contenido generado por IA puede ser incorrecto.">
            <a:extLst>
              <a:ext uri="{FF2B5EF4-FFF2-40B4-BE49-F238E27FC236}">
                <a16:creationId xmlns:a16="http://schemas.microsoft.com/office/drawing/2014/main" id="{E28ACCFC-863F-7FE8-52C6-53BC0ABA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94" y="969394"/>
            <a:ext cx="1267365" cy="1759789"/>
          </a:xfrm>
          <a:prstGeom prst="rect">
            <a:avLst/>
          </a:prstGeom>
        </p:spPr>
      </p:pic>
      <p:pic>
        <p:nvPicPr>
          <p:cNvPr id="4" name="Imagen 3" descr="Universidad Peruana de Ciencias Aplicadas | Logopedia | Fandom">
            <a:extLst>
              <a:ext uri="{FF2B5EF4-FFF2-40B4-BE49-F238E27FC236}">
                <a16:creationId xmlns:a16="http://schemas.microsoft.com/office/drawing/2014/main" id="{5F581C3C-6666-F778-F672-80D0DDF72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06" y="-719"/>
            <a:ext cx="1733550" cy="723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BA5E00-0FC9-FF10-AB54-A70738E4D2B7}"/>
              </a:ext>
            </a:extLst>
          </p:cNvPr>
          <p:cNvSpPr txBox="1"/>
          <p:nvPr/>
        </p:nvSpPr>
        <p:spPr>
          <a:xfrm>
            <a:off x="204877" y="1062127"/>
            <a:ext cx="6480593" cy="3647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1425"/>
              </a:lnSpc>
            </a:pPr>
            <a:r>
              <a:rPr lang="es-PE" sz="1200" b="1" dirty="0">
                <a:latin typeface="Montserrat"/>
                <a:ea typeface="Segoe UI"/>
                <a:cs typeface="Segoe UI"/>
              </a:rPr>
              <a:t>Duración:</a:t>
            </a:r>
            <a:r>
              <a:rPr lang="es-PE" sz="1200" dirty="0">
                <a:latin typeface="Montserrat"/>
                <a:ea typeface="Segoe UI"/>
                <a:cs typeface="Segoe UI"/>
              </a:rPr>
              <a:t> máximo 1 minuto.</a:t>
            </a:r>
            <a:r>
              <a:rPr sz="1200" dirty="0">
                <a:latin typeface="Montserrat"/>
                <a:ea typeface="Times New Roman"/>
                <a:cs typeface="Times New Roman"/>
              </a:rPr>
              <a:t> </a:t>
            </a:r>
            <a:endParaRPr lang="es-ES" sz="1200" dirty="0">
              <a:latin typeface="Montserrat"/>
              <a:ea typeface="Times New Roman"/>
              <a:cs typeface="Times New Roman"/>
            </a:endParaRPr>
          </a:p>
          <a:p>
            <a:pPr algn="just" rtl="0">
              <a:lnSpc>
                <a:spcPts val="1425"/>
              </a:lnSpc>
            </a:pPr>
            <a:r>
              <a:rPr lang="es-PE" sz="1200" b="1" dirty="0">
                <a:latin typeface="Montserrat"/>
                <a:ea typeface="Segoe UI"/>
                <a:cs typeface="Segoe UI"/>
              </a:rPr>
              <a:t>Objetivo:</a:t>
            </a:r>
            <a:r>
              <a:rPr lang="es-PE" sz="1200" dirty="0">
                <a:latin typeface="Montserrat"/>
                <a:ea typeface="Segoe UI"/>
                <a:cs typeface="Segoe UI"/>
              </a:rPr>
              <a:t> Realizar una presentación concisa/atractiva del manuscrito para la difusión en redes sociales que sintetice</a:t>
            </a:r>
            <a:r>
              <a:rPr lang="es-PE" sz="1200" b="1" dirty="0">
                <a:latin typeface="Montserrat"/>
                <a:ea typeface="Segoe UI"/>
                <a:cs typeface="Segoe UI"/>
              </a:rPr>
              <a:t> </a:t>
            </a:r>
            <a:r>
              <a:rPr lang="es-PE" sz="1200" dirty="0">
                <a:latin typeface="Montserrat"/>
                <a:ea typeface="Segoe UI"/>
                <a:cs typeface="Segoe UI"/>
              </a:rPr>
              <a:t>los </a:t>
            </a:r>
            <a:r>
              <a:rPr lang="es-PE" sz="1200" b="1" dirty="0">
                <a:latin typeface="Montserrat"/>
                <a:ea typeface="Segoe UI"/>
                <a:cs typeface="Segoe UI"/>
              </a:rPr>
              <a:t>hallazgos del estudio.</a:t>
            </a:r>
            <a:r>
              <a:rPr sz="1200" dirty="0">
                <a:latin typeface="Montserrat"/>
                <a:ea typeface="Times New Roman"/>
                <a:cs typeface="Times New Roman"/>
              </a:rPr>
              <a:t> </a:t>
            </a:r>
          </a:p>
          <a:p>
            <a:pPr algn="ctr"/>
            <a:endParaRPr lang="es-ES" dirty="0">
              <a:latin typeface="Montserrat"/>
            </a:endParaRPr>
          </a:p>
          <a:p>
            <a:r>
              <a:rPr lang="es-PE" sz="1200" b="1" dirty="0">
                <a:solidFill>
                  <a:srgbClr val="002060"/>
                </a:solidFill>
                <a:latin typeface="Montserrat"/>
                <a:cs typeface="Times New Roman"/>
              </a:rPr>
              <a:t>Estructura del video</a:t>
            </a:r>
            <a:endParaRPr lang="es-ES" sz="1200" dirty="0">
              <a:solidFill>
                <a:srgbClr val="002060"/>
              </a:solidFill>
              <a:latin typeface="Montserrat"/>
              <a:cs typeface="Times New Roman"/>
            </a:endParaRPr>
          </a:p>
          <a:p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Presentación: </a:t>
            </a:r>
            <a:r>
              <a:rPr lang="es-PE" sz="1200" dirty="0">
                <a:latin typeface="Montserrat"/>
                <a:cs typeface="Times New Roman"/>
              </a:rPr>
              <a:t>indique su nombre y afiliación. </a:t>
            </a:r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Título del artículo: </a:t>
            </a:r>
            <a:r>
              <a:rPr lang="es-PE" sz="1200" dirty="0">
                <a:latin typeface="Montserrat"/>
                <a:cs typeface="Times New Roman"/>
              </a:rPr>
              <a:t>mencione el título de forma clara y pausada. </a:t>
            </a:r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Objetivo: </a:t>
            </a:r>
            <a:r>
              <a:rPr lang="es-PE" sz="1200" dirty="0">
                <a:latin typeface="Montserrat"/>
                <a:cs typeface="Times New Roman"/>
              </a:rPr>
              <a:t>indique el objetivo principal del artículo.</a:t>
            </a:r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Metodología e instrumentos: </a:t>
            </a:r>
            <a:r>
              <a:rPr lang="es-PE" sz="1200" dirty="0">
                <a:latin typeface="Montserrat"/>
                <a:cs typeface="Times New Roman"/>
              </a:rPr>
              <a:t>tipo de estudio, diseño e instrumentos o técnicas utilizadas de forma simplificada.</a:t>
            </a:r>
            <a:r>
              <a:rPr lang="es-PE" sz="1200" b="1" dirty="0">
                <a:latin typeface="Montserrat"/>
                <a:cs typeface="Times New Roman"/>
              </a:rPr>
              <a:t> </a:t>
            </a:r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Resultados principales: </a:t>
            </a:r>
            <a:r>
              <a:rPr lang="es-PE" sz="1200" dirty="0">
                <a:latin typeface="Montserrat"/>
                <a:cs typeface="Times New Roman"/>
              </a:rPr>
              <a:t>mencione 1 o 2 hallazgos clave. </a:t>
            </a:r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Conclusión: </a:t>
            </a:r>
            <a:r>
              <a:rPr lang="es-PE" sz="1200" dirty="0">
                <a:latin typeface="Montserrat"/>
                <a:cs typeface="Times New Roman"/>
              </a:rPr>
              <a:t>cierre con una idea relevante del estudio, conclusión y/o recomendación. Puede guiarse de las siguientes preguntas: ¿qué importancia/relevancia tiene el estudio?, ¿qué hallazgo/contribución clave o reflexión aporta? </a:t>
            </a:r>
            <a:endParaRPr lang="es-ES" sz="1200" dirty="0">
              <a:latin typeface="Montserrat"/>
              <a:cs typeface="Times New Roman"/>
            </a:endParaRPr>
          </a:p>
          <a:p>
            <a:pPr marL="285750" indent="-285750" algn="just">
              <a:buChar char="•"/>
            </a:pPr>
            <a:r>
              <a:rPr lang="es-PE" sz="1200" b="1" dirty="0">
                <a:latin typeface="Montserrat"/>
                <a:cs typeface="Times New Roman"/>
              </a:rPr>
              <a:t>Invitación final (o llamada a la acción): </a:t>
            </a:r>
            <a:r>
              <a:rPr lang="es-PE" sz="1200" dirty="0">
                <a:latin typeface="Montserrat"/>
                <a:cs typeface="Times New Roman"/>
              </a:rPr>
              <a:t>ejemplo: te invito a leer el artículo completo en RIDU.</a:t>
            </a:r>
            <a:endParaRPr lang="es-ES" sz="1200" dirty="0">
              <a:latin typeface="Montserrat"/>
              <a:cs typeface="Times New Roman"/>
            </a:endParaRPr>
          </a:p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021A82-39E1-36E3-9B70-402469EE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403" y="2889669"/>
            <a:ext cx="1256581" cy="2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18"/>
          <p:cNvCxnSpPr>
            <a:stCxn id="216" idx="4"/>
          </p:cNvCxnSpPr>
          <p:nvPr/>
        </p:nvCxnSpPr>
        <p:spPr>
          <a:xfrm>
            <a:off x="1596906" y="1886952"/>
            <a:ext cx="0" cy="6423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7" name="Google Shape;217;p18"/>
          <p:cNvCxnSpPr>
            <a:stCxn id="218" idx="4"/>
          </p:cNvCxnSpPr>
          <p:nvPr/>
        </p:nvCxnSpPr>
        <p:spPr>
          <a:xfrm>
            <a:off x="3580857" y="1886952"/>
            <a:ext cx="0" cy="750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19" name="Google Shape;219;p18"/>
          <p:cNvCxnSpPr>
            <a:stCxn id="220" idx="4"/>
          </p:cNvCxnSpPr>
          <p:nvPr/>
        </p:nvCxnSpPr>
        <p:spPr>
          <a:xfrm>
            <a:off x="5564809" y="1886952"/>
            <a:ext cx="0" cy="621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1" name="Google Shape;221;p18"/>
          <p:cNvCxnSpPr>
            <a:stCxn id="222" idx="4"/>
          </p:cNvCxnSpPr>
          <p:nvPr/>
        </p:nvCxnSpPr>
        <p:spPr>
          <a:xfrm>
            <a:off x="7548760" y="1886952"/>
            <a:ext cx="0" cy="628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3" name="Google Shape;223;p18"/>
          <p:cNvSpPr/>
          <p:nvPr/>
        </p:nvSpPr>
        <p:spPr>
          <a:xfrm>
            <a:off x="7773450" y="1524250"/>
            <a:ext cx="922500" cy="922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18"/>
          <p:cNvSpPr/>
          <p:nvPr/>
        </p:nvSpPr>
        <p:spPr>
          <a:xfrm flipH="1">
            <a:off x="449650" y="1524250"/>
            <a:ext cx="922500" cy="922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dirty="0" err="1"/>
              <a:t>Estrategia</a:t>
            </a:r>
            <a:r>
              <a:rPr lang="en" dirty="0"/>
              <a:t>: </a:t>
            </a:r>
            <a:r>
              <a:rPr lang="en" dirty="0" err="1"/>
              <a:t>correo</a:t>
            </a:r>
            <a:r>
              <a:rPr lang="en" dirty="0"/>
              <a:t> a </a:t>
            </a:r>
            <a:r>
              <a:rPr lang="en" dirty="0" err="1"/>
              <a:t>autores</a:t>
            </a:r>
            <a:r>
              <a:rPr lang="en" dirty="0"/>
              <a:t> </a:t>
            </a:r>
            <a:r>
              <a:rPr lang="en" dirty="0" err="1"/>
              <a:t>citados</a:t>
            </a:r>
          </a:p>
        </p:txBody>
      </p:sp>
      <p:sp>
        <p:nvSpPr>
          <p:cNvPr id="216" name="Google Shape;216;p18"/>
          <p:cNvSpPr/>
          <p:nvPr/>
        </p:nvSpPr>
        <p:spPr>
          <a:xfrm>
            <a:off x="1234206" y="1161552"/>
            <a:ext cx="725400" cy="7254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1418" dist="17139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293756" y="1221102"/>
            <a:ext cx="606300" cy="60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3218157" y="1161552"/>
            <a:ext cx="725400" cy="72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1418" dist="17139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3277707" y="1221102"/>
            <a:ext cx="606300" cy="60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202109" y="1161552"/>
            <a:ext cx="725400" cy="725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1418" dist="17139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5261659" y="1221102"/>
            <a:ext cx="606300" cy="60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7186060" y="1161552"/>
            <a:ext cx="725400" cy="725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1418" dist="17139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245610" y="1221102"/>
            <a:ext cx="606300" cy="60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762000" y="2419350"/>
            <a:ext cx="1980600" cy="638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Se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recoge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su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nombre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,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correo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,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artículo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citado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,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metodología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y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tema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principal.</a:t>
            </a:r>
          </a:p>
        </p:txBody>
      </p:sp>
      <p:sp>
        <p:nvSpPr>
          <p:cNvPr id="232" name="Google Shape;232;p18"/>
          <p:cNvSpPr/>
          <p:nvPr/>
        </p:nvSpPr>
        <p:spPr>
          <a:xfrm>
            <a:off x="2694153" y="2419350"/>
            <a:ext cx="1980600" cy="6381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Se le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comunica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por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correo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que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fue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citado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. </a:t>
            </a:r>
          </a:p>
        </p:txBody>
      </p:sp>
      <p:sp>
        <p:nvSpPr>
          <p:cNvPr id="233" name="Google Shape;233;p18"/>
          <p:cNvSpPr/>
          <p:nvPr/>
        </p:nvSpPr>
        <p:spPr>
          <a:xfrm>
            <a:off x="4572391" y="2451699"/>
            <a:ext cx="2358005" cy="605751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Invitación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a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compartir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su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línea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de </a:t>
            </a:r>
            <a:r>
              <a:rPr lang="en" sz="1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investigación</a:t>
            </a:r>
            <a:r>
              <a:rPr lang="en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actua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l</a:t>
            </a:r>
          </a:p>
        </p:txBody>
      </p:sp>
      <p:sp>
        <p:nvSpPr>
          <p:cNvPr id="234" name="Google Shape;234;p18"/>
          <p:cNvSpPr/>
          <p:nvPr/>
        </p:nvSpPr>
        <p:spPr>
          <a:xfrm>
            <a:off x="6558460" y="2451699"/>
            <a:ext cx="2239392" cy="605751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Enviamos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nuestras</a:t>
            </a:r>
            <a:r>
              <a:rPr lang="en" sz="105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 redes </a:t>
            </a:r>
            <a:r>
              <a:rPr lang="en" sz="105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</a:rPr>
              <a:t>sociales</a:t>
            </a:r>
            <a:endParaRPr lang="en" sz="105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grpSp>
        <p:nvGrpSpPr>
          <p:cNvPr id="236" name="Google Shape;236;p18"/>
          <p:cNvGrpSpPr/>
          <p:nvPr/>
        </p:nvGrpSpPr>
        <p:grpSpPr>
          <a:xfrm>
            <a:off x="3378244" y="1355588"/>
            <a:ext cx="404580" cy="376530"/>
            <a:chOff x="6099375" y="2456075"/>
            <a:chExt cx="337684" cy="314194"/>
          </a:xfrm>
        </p:grpSpPr>
        <p:sp>
          <p:nvSpPr>
            <p:cNvPr id="237" name="Google Shape;237;p18"/>
            <p:cNvSpPr/>
            <p:nvPr/>
          </p:nvSpPr>
          <p:spPr>
            <a:xfrm>
              <a:off x="6099375" y="2456075"/>
              <a:ext cx="337684" cy="314194"/>
            </a:xfrm>
            <a:custGeom>
              <a:avLst/>
              <a:gdLst/>
              <a:ahLst/>
              <a:cxnLst/>
              <a:rect l="l" t="t" r="r" b="b"/>
              <a:pathLst>
                <a:path w="10609" h="9871" extrusionOk="0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8950" tIns="128950" rIns="128950" bIns="128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306652" y="2638748"/>
              <a:ext cx="59904" cy="59522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8950" tIns="128950" rIns="128950" bIns="128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8"/>
          <p:cNvGrpSpPr/>
          <p:nvPr/>
        </p:nvGrpSpPr>
        <p:grpSpPr>
          <a:xfrm>
            <a:off x="7377996" y="1322340"/>
            <a:ext cx="341509" cy="403805"/>
            <a:chOff x="8065100" y="2000174"/>
            <a:chExt cx="255086" cy="301685"/>
          </a:xfrm>
        </p:grpSpPr>
        <p:sp>
          <p:nvSpPr>
            <p:cNvPr id="240" name="Google Shape;240;p18"/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5417286" y="1318727"/>
            <a:ext cx="295031" cy="411057"/>
            <a:chOff x="1394741" y="1512061"/>
            <a:chExt cx="252444" cy="351722"/>
          </a:xfrm>
        </p:grpSpPr>
        <p:sp>
          <p:nvSpPr>
            <p:cNvPr id="245" name="Google Shape;245;p18"/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127450" rIns="127450" bIns="127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8"/>
          <p:cNvGrpSpPr/>
          <p:nvPr/>
        </p:nvGrpSpPr>
        <p:grpSpPr>
          <a:xfrm>
            <a:off x="1394783" y="1322035"/>
            <a:ext cx="404595" cy="404595"/>
            <a:chOff x="5121877" y="2193797"/>
            <a:chExt cx="589788" cy="589788"/>
          </a:xfrm>
        </p:grpSpPr>
        <p:sp>
          <p:nvSpPr>
            <p:cNvPr id="263" name="Google Shape;263;p18"/>
            <p:cNvSpPr/>
            <p:nvPr/>
          </p:nvSpPr>
          <p:spPr>
            <a:xfrm>
              <a:off x="5425344" y="2193797"/>
              <a:ext cx="286321" cy="286321"/>
            </a:xfrm>
            <a:custGeom>
              <a:avLst/>
              <a:gdLst/>
              <a:ahLst/>
              <a:cxnLst/>
              <a:rect l="l" t="t" r="r" b="b"/>
              <a:pathLst>
                <a:path w="286321" h="286321" extrusionOk="0">
                  <a:moveTo>
                    <a:pt x="204978" y="81344"/>
                  </a:moveTo>
                  <a:cubicBezTo>
                    <a:pt x="152495" y="28861"/>
                    <a:pt x="82867" y="0"/>
                    <a:pt x="8668" y="0"/>
                  </a:cubicBezTo>
                  <a:cubicBezTo>
                    <a:pt x="3905" y="0"/>
                    <a:pt x="0" y="3905"/>
                    <a:pt x="0" y="8668"/>
                  </a:cubicBezTo>
                  <a:lnTo>
                    <a:pt x="0" y="125921"/>
                  </a:lnTo>
                  <a:cubicBezTo>
                    <a:pt x="0" y="130683"/>
                    <a:pt x="3905" y="134588"/>
                    <a:pt x="8668" y="134588"/>
                  </a:cubicBezTo>
                  <a:cubicBezTo>
                    <a:pt x="13430" y="134588"/>
                    <a:pt x="17336" y="130683"/>
                    <a:pt x="17336" y="125921"/>
                  </a:cubicBezTo>
                  <a:lnTo>
                    <a:pt x="17336" y="17431"/>
                  </a:lnTo>
                  <a:cubicBezTo>
                    <a:pt x="154019" y="21908"/>
                    <a:pt x="264414" y="132302"/>
                    <a:pt x="268891" y="268986"/>
                  </a:cubicBezTo>
                  <a:lnTo>
                    <a:pt x="17336" y="268986"/>
                  </a:lnTo>
                  <a:lnTo>
                    <a:pt x="17336" y="160401"/>
                  </a:lnTo>
                  <a:cubicBezTo>
                    <a:pt x="17336" y="155639"/>
                    <a:pt x="13430" y="151733"/>
                    <a:pt x="8668" y="151733"/>
                  </a:cubicBezTo>
                  <a:cubicBezTo>
                    <a:pt x="3905" y="151733"/>
                    <a:pt x="0" y="155639"/>
                    <a:pt x="0" y="160401"/>
                  </a:cubicBezTo>
                  <a:lnTo>
                    <a:pt x="0" y="277654"/>
                  </a:lnTo>
                  <a:cubicBezTo>
                    <a:pt x="0" y="282416"/>
                    <a:pt x="3905" y="286322"/>
                    <a:pt x="8668" y="286322"/>
                  </a:cubicBezTo>
                  <a:lnTo>
                    <a:pt x="277654" y="286322"/>
                  </a:lnTo>
                  <a:cubicBezTo>
                    <a:pt x="282416" y="286322"/>
                    <a:pt x="286321" y="282416"/>
                    <a:pt x="286321" y="277654"/>
                  </a:cubicBezTo>
                  <a:cubicBezTo>
                    <a:pt x="286321" y="203454"/>
                    <a:pt x="257461" y="133826"/>
                    <a:pt x="204978" y="81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63700" rIns="127450" bIns="63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121877" y="2237041"/>
              <a:ext cx="546544" cy="546544"/>
            </a:xfrm>
            <a:custGeom>
              <a:avLst/>
              <a:gdLst/>
              <a:ahLst/>
              <a:cxnLst/>
              <a:rect l="l" t="t" r="r" b="b"/>
              <a:pathLst>
                <a:path w="546544" h="546544" extrusionOk="0">
                  <a:moveTo>
                    <a:pt x="537972" y="264700"/>
                  </a:moveTo>
                  <a:lnTo>
                    <a:pt x="281940" y="264700"/>
                  </a:lnTo>
                  <a:lnTo>
                    <a:pt x="281940" y="8668"/>
                  </a:lnTo>
                  <a:cubicBezTo>
                    <a:pt x="281940" y="3905"/>
                    <a:pt x="278035" y="0"/>
                    <a:pt x="273272" y="0"/>
                  </a:cubicBezTo>
                  <a:cubicBezTo>
                    <a:pt x="200311" y="0"/>
                    <a:pt x="131636" y="28385"/>
                    <a:pt x="80010" y="80010"/>
                  </a:cubicBezTo>
                  <a:cubicBezTo>
                    <a:pt x="28385" y="131636"/>
                    <a:pt x="0" y="200215"/>
                    <a:pt x="0" y="273272"/>
                  </a:cubicBezTo>
                  <a:cubicBezTo>
                    <a:pt x="0" y="346329"/>
                    <a:pt x="28385" y="414909"/>
                    <a:pt x="80010" y="466535"/>
                  </a:cubicBezTo>
                  <a:cubicBezTo>
                    <a:pt x="131636" y="518160"/>
                    <a:pt x="200216" y="546545"/>
                    <a:pt x="273272" y="546545"/>
                  </a:cubicBezTo>
                  <a:cubicBezTo>
                    <a:pt x="346329" y="546545"/>
                    <a:pt x="414909" y="518160"/>
                    <a:pt x="466535" y="466535"/>
                  </a:cubicBezTo>
                  <a:cubicBezTo>
                    <a:pt x="518160" y="414909"/>
                    <a:pt x="546545" y="346329"/>
                    <a:pt x="546545" y="273272"/>
                  </a:cubicBezTo>
                  <a:cubicBezTo>
                    <a:pt x="546545" y="268510"/>
                    <a:pt x="542639" y="264605"/>
                    <a:pt x="537877" y="264605"/>
                  </a:cubicBezTo>
                  <a:close/>
                  <a:moveTo>
                    <a:pt x="264700" y="17431"/>
                  </a:moveTo>
                  <a:lnTo>
                    <a:pt x="264700" y="260414"/>
                  </a:lnTo>
                  <a:lnTo>
                    <a:pt x="40291" y="167450"/>
                  </a:lnTo>
                  <a:cubicBezTo>
                    <a:pt x="79534" y="81439"/>
                    <a:pt x="164973" y="20764"/>
                    <a:pt x="264700" y="17431"/>
                  </a:cubicBezTo>
                  <a:close/>
                  <a:moveTo>
                    <a:pt x="33623" y="183356"/>
                  </a:moveTo>
                  <a:lnTo>
                    <a:pt x="258032" y="276320"/>
                  </a:lnTo>
                  <a:lnTo>
                    <a:pt x="86296" y="448056"/>
                  </a:lnTo>
                  <a:cubicBezTo>
                    <a:pt x="43434" y="402241"/>
                    <a:pt x="17240" y="340805"/>
                    <a:pt x="17240" y="273368"/>
                  </a:cubicBezTo>
                  <a:cubicBezTo>
                    <a:pt x="17240" y="241745"/>
                    <a:pt x="23050" y="211455"/>
                    <a:pt x="33528" y="183452"/>
                  </a:cubicBezTo>
                  <a:close/>
                  <a:moveTo>
                    <a:pt x="273367" y="529304"/>
                  </a:moveTo>
                  <a:cubicBezTo>
                    <a:pt x="205835" y="529304"/>
                    <a:pt x="144399" y="503015"/>
                    <a:pt x="98679" y="460248"/>
                  </a:cubicBezTo>
                  <a:lnTo>
                    <a:pt x="276987" y="281940"/>
                  </a:lnTo>
                  <a:lnTo>
                    <a:pt x="529304" y="281940"/>
                  </a:lnTo>
                  <a:cubicBezTo>
                    <a:pt x="524732" y="419100"/>
                    <a:pt x="411671" y="529304"/>
                    <a:pt x="273463" y="529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7450" tIns="63700" rIns="127450" bIns="63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5" name="Google Shape;265;p18"/>
          <p:cNvCxnSpPr>
            <a:stCxn id="216" idx="6"/>
            <a:endCxn id="218" idx="2"/>
          </p:cNvCxnSpPr>
          <p:nvPr/>
        </p:nvCxnSpPr>
        <p:spPr>
          <a:xfrm>
            <a:off x="1959606" y="1524252"/>
            <a:ext cx="12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8"/>
          <p:cNvCxnSpPr>
            <a:stCxn id="218" idx="6"/>
            <a:endCxn id="220" idx="2"/>
          </p:cNvCxnSpPr>
          <p:nvPr/>
        </p:nvCxnSpPr>
        <p:spPr>
          <a:xfrm>
            <a:off x="3943557" y="1524252"/>
            <a:ext cx="12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8"/>
          <p:cNvCxnSpPr>
            <a:stCxn id="220" idx="6"/>
            <a:endCxn id="222" idx="2"/>
          </p:cNvCxnSpPr>
          <p:nvPr/>
        </p:nvCxnSpPr>
        <p:spPr>
          <a:xfrm>
            <a:off x="5927509" y="1524252"/>
            <a:ext cx="12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8"/>
          <p:cNvCxnSpPr>
            <a:stCxn id="269" idx="6"/>
            <a:endCxn id="270" idx="2"/>
          </p:cNvCxnSpPr>
          <p:nvPr/>
        </p:nvCxnSpPr>
        <p:spPr>
          <a:xfrm>
            <a:off x="1717206" y="4181733"/>
            <a:ext cx="1743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8"/>
          <p:cNvCxnSpPr>
            <a:stCxn id="270" idx="6"/>
            <a:endCxn id="272" idx="2"/>
          </p:cNvCxnSpPr>
          <p:nvPr/>
        </p:nvCxnSpPr>
        <p:spPr>
          <a:xfrm>
            <a:off x="3701156" y="4181733"/>
            <a:ext cx="1743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18"/>
          <p:cNvCxnSpPr>
            <a:endCxn id="274" idx="2"/>
          </p:cNvCxnSpPr>
          <p:nvPr/>
        </p:nvCxnSpPr>
        <p:spPr>
          <a:xfrm>
            <a:off x="7572300" y="4181725"/>
            <a:ext cx="662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18"/>
          <p:cNvCxnSpPr>
            <a:stCxn id="222" idx="6"/>
            <a:endCxn id="223" idx="0"/>
          </p:cNvCxnSpPr>
          <p:nvPr/>
        </p:nvCxnSpPr>
        <p:spPr>
          <a:xfrm>
            <a:off x="7911460" y="1524252"/>
            <a:ext cx="32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18"/>
          <p:cNvCxnSpPr>
            <a:stCxn id="223" idx="2"/>
            <a:endCxn id="277" idx="0"/>
          </p:cNvCxnSpPr>
          <p:nvPr/>
        </p:nvCxnSpPr>
        <p:spPr>
          <a:xfrm>
            <a:off x="8695950" y="1985500"/>
            <a:ext cx="0" cy="6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8"/>
          <p:cNvSpPr/>
          <p:nvPr/>
        </p:nvSpPr>
        <p:spPr>
          <a:xfrm rot="5400000">
            <a:off x="7773450" y="3259225"/>
            <a:ext cx="922500" cy="922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7428456" y="4061433"/>
            <a:ext cx="240600" cy="2406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5444506" y="4061433"/>
            <a:ext cx="240600" cy="2406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3460556" y="4061433"/>
            <a:ext cx="240600" cy="240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476606" y="4061433"/>
            <a:ext cx="240600" cy="2406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79" name="Google Shape;279;p18"/>
          <p:cNvCxnSpPr>
            <a:stCxn id="272" idx="6"/>
            <a:endCxn id="278" idx="2"/>
          </p:cNvCxnSpPr>
          <p:nvPr/>
        </p:nvCxnSpPr>
        <p:spPr>
          <a:xfrm>
            <a:off x="5685106" y="4181733"/>
            <a:ext cx="1743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8"/>
          <p:cNvSpPr/>
          <p:nvPr/>
        </p:nvSpPr>
        <p:spPr>
          <a:xfrm>
            <a:off x="8575656" y="2618108"/>
            <a:ext cx="240600" cy="2406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0" name="Google Shape;280;p18"/>
          <p:cNvCxnSpPr>
            <a:stCxn id="277" idx="4"/>
            <a:endCxn id="274" idx="0"/>
          </p:cNvCxnSpPr>
          <p:nvPr/>
        </p:nvCxnSpPr>
        <p:spPr>
          <a:xfrm>
            <a:off x="8695956" y="2858708"/>
            <a:ext cx="0" cy="8619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18"/>
          <p:cNvSpPr/>
          <p:nvPr/>
        </p:nvSpPr>
        <p:spPr>
          <a:xfrm>
            <a:off x="336906" y="2618108"/>
            <a:ext cx="240600" cy="2406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1080140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2" name="Google Shape;282;p18"/>
          <p:cNvCxnSpPr>
            <a:stCxn id="283" idx="2"/>
            <a:endCxn id="269" idx="2"/>
          </p:cNvCxnSpPr>
          <p:nvPr/>
        </p:nvCxnSpPr>
        <p:spPr>
          <a:xfrm>
            <a:off x="910900" y="4181719"/>
            <a:ext cx="5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18"/>
          <p:cNvSpPr/>
          <p:nvPr/>
        </p:nvSpPr>
        <p:spPr>
          <a:xfrm rot="-5400000" flipH="1">
            <a:off x="449650" y="3259219"/>
            <a:ext cx="922500" cy="922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4" name="Google Shape;284;p18"/>
          <p:cNvCxnSpPr>
            <a:stCxn id="281" idx="4"/>
            <a:endCxn id="283" idx="0"/>
          </p:cNvCxnSpPr>
          <p:nvPr/>
        </p:nvCxnSpPr>
        <p:spPr>
          <a:xfrm flipH="1">
            <a:off x="449706" y="2858708"/>
            <a:ext cx="7500" cy="86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8"/>
          <p:cNvCxnSpPr>
            <a:stCxn id="224" idx="2"/>
            <a:endCxn id="281" idx="0"/>
          </p:cNvCxnSpPr>
          <p:nvPr/>
        </p:nvCxnSpPr>
        <p:spPr>
          <a:xfrm>
            <a:off x="449650" y="1985500"/>
            <a:ext cx="7500" cy="6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8"/>
          <p:cNvCxnSpPr>
            <a:stCxn id="224" idx="0"/>
            <a:endCxn id="216" idx="2"/>
          </p:cNvCxnSpPr>
          <p:nvPr/>
        </p:nvCxnSpPr>
        <p:spPr>
          <a:xfrm>
            <a:off x="910900" y="152425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" name="Imagen 2" descr="Universidad Peruana de Ciencias Aplicadas | Logopedia | Fandom">
            <a:extLst>
              <a:ext uri="{FF2B5EF4-FFF2-40B4-BE49-F238E27FC236}">
                <a16:creationId xmlns:a16="http://schemas.microsoft.com/office/drawing/2014/main" id="{4EFB12E8-1382-F8B4-6B2C-D7A7C975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451" y="-719"/>
            <a:ext cx="1733550" cy="723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D57276-034B-0DB9-3774-C4A54D458CD6}"/>
              </a:ext>
            </a:extLst>
          </p:cNvPr>
          <p:cNvSpPr txBox="1"/>
          <p:nvPr/>
        </p:nvSpPr>
        <p:spPr>
          <a:xfrm>
            <a:off x="2041944" y="3352260"/>
            <a:ext cx="58102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Char char="•"/>
            </a:pPr>
            <a:r>
              <a:rPr lang="es-ES" sz="1050">
                <a:solidFill>
                  <a:schemeClr val="dk1"/>
                </a:solidFill>
                <a:latin typeface="Montserrat SemiBold"/>
              </a:rPr>
              <a:t>Creamos una base de datos con los autores. </a:t>
            </a:r>
            <a:endParaRPr lang="es-ES" sz="1050" dirty="0">
              <a:solidFill>
                <a:schemeClr val="dk1"/>
              </a:solidFill>
              <a:latin typeface="Montserrat SemiBold"/>
            </a:endParaRPr>
          </a:p>
          <a:p>
            <a:pPr marL="171450" indent="-171450">
              <a:buChar char="•"/>
            </a:pPr>
            <a:r>
              <a:rPr lang="es-ES" sz="1050" dirty="0">
                <a:solidFill>
                  <a:schemeClr val="dk1"/>
                </a:solidFill>
                <a:latin typeface="Montserrat SemiBold"/>
              </a:rPr>
              <a:t>Si </a:t>
            </a:r>
            <a:r>
              <a:rPr lang="es-ES" sz="1050" err="1">
                <a:solidFill>
                  <a:schemeClr val="dk1"/>
                </a:solidFill>
                <a:latin typeface="Montserrat SemiBold"/>
              </a:rPr>
              <a:t>respond</a:t>
            </a:r>
            <a:r>
              <a:rPr lang="es-ES" sz="1050" dirty="0">
                <a:solidFill>
                  <a:schemeClr val="dk1"/>
                </a:solidFill>
                <a:latin typeface="Montserrat SemiBold"/>
              </a:rPr>
              <a:t>en al correo y las temáticas están acordes a algún artículo postulado a RIDU, lo invitamos a participar como revisor. Luego, se le </a:t>
            </a:r>
            <a:r>
              <a:rPr lang="es-ES" sz="1050">
                <a:solidFill>
                  <a:schemeClr val="dk1"/>
                </a:solidFill>
                <a:latin typeface="Montserrat SemiBold"/>
              </a:rPr>
              <a:t>envía una constancia.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truction Project Lifecycle Infographics">
  <a:themeElements>
    <a:clrScheme name="Simple Light">
      <a:dk1>
        <a:srgbClr val="000000"/>
      </a:dk1>
      <a:lt1>
        <a:srgbClr val="FFFFFF"/>
      </a:lt1>
      <a:dk2>
        <a:srgbClr val="ADADAD"/>
      </a:dk2>
      <a:lt2>
        <a:srgbClr val="9DD443"/>
      </a:lt2>
      <a:accent1>
        <a:srgbClr val="32D39F"/>
      </a:accent1>
      <a:accent2>
        <a:srgbClr val="3DCCCC"/>
      </a:accent2>
      <a:accent3>
        <a:srgbClr val="4FE0EE"/>
      </a:accent3>
      <a:accent4>
        <a:srgbClr val="6278D8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e544a57-aecb-4bf9-828a-5b520732b110}" enabled="0" method="" siteId="{ae544a57-aecb-4bf9-828a-5b520732b1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1649</Words>
  <Application>Microsoft Office PowerPoint</Application>
  <PresentationFormat>Presentación en pantalla (16:9)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Montserrat</vt:lpstr>
      <vt:lpstr>Albert Sans</vt:lpstr>
      <vt:lpstr>Montserrat SemiBold</vt:lpstr>
      <vt:lpstr>Arial</vt:lpstr>
      <vt:lpstr>Segoe UI</vt:lpstr>
      <vt:lpstr>Aptos</vt:lpstr>
      <vt:lpstr>Montserrat Medium</vt:lpstr>
      <vt:lpstr>Times New Roman</vt:lpstr>
      <vt:lpstr>Symbol</vt:lpstr>
      <vt:lpstr>Calibri</vt:lpstr>
      <vt:lpstr>Inter</vt:lpstr>
      <vt:lpstr>Construction Project Lifecycle Infographics</vt:lpstr>
      <vt:lpstr>Slidesgo Final Pages</vt:lpstr>
      <vt:lpstr>20 años de producción científica en educación superior: Revista Digital de Investigación en Docencia Universitaria (2005–2025)</vt:lpstr>
      <vt:lpstr>Presentación de PowerPoint</vt:lpstr>
      <vt:lpstr>A partir de estos hallazgos iniciamos</vt:lpstr>
      <vt:lpstr>Presentación de PowerPoint</vt:lpstr>
      <vt:lpstr>Presentación de PowerPoint</vt:lpstr>
      <vt:lpstr>Creación de guía  CREDIT </vt:lpstr>
      <vt:lpstr>Estrategia de difusión de videos en LinkedIn</vt:lpstr>
      <vt:lpstr>Guía de grabación de video  </vt:lpstr>
      <vt:lpstr>Estrategia: correo a autores citados</vt:lpstr>
      <vt:lpstr>Ejemplo de envío: notificación de citación en RIDU </vt:lpstr>
      <vt:lpstr>ANÁLISIS OJS (2020-2026)</vt:lpstr>
      <vt:lpstr>Presentación de PowerPoint</vt:lpstr>
      <vt:lpstr>Primera decisión editorial 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Lifecycle Infographics</dc:title>
  <dc:creator>Mirian Pilar P. Grimaldo Muchotrigo</dc:creator>
  <cp:lastModifiedBy>Mirian Pilar P. Grimaldo Muchotrigo</cp:lastModifiedBy>
  <cp:revision>490</cp:revision>
  <dcterms:modified xsi:type="dcterms:W3CDTF">2026-04-28T18:05:51Z</dcterms:modified>
</cp:coreProperties>
</file>