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Alexandria SemiBold" pitchFamily="2" charset="-78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ra Light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4a+5KSSYNRS0e/ZUn8nDu4E3k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01" d="100"/>
          <a:sy n="101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71850" y="1097275"/>
            <a:ext cx="548665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 master">
  <p:cSld name="Slide 9 mast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 master">
  <p:cSld name="Slide 10 mast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 master">
  <p:cSld name="Slide 11 mast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 master">
  <p:cSld name="Slide 12 mast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6876553" y="2683875"/>
            <a:ext cx="72573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450"/>
              <a:buFont typeface="Alexandria SemiBold"/>
              <a:buNone/>
            </a:pPr>
            <a:r>
              <a:rPr lang="en-US" sz="4450" b="1" i="0" u="none" strike="noStrike" cap="none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30 </a:t>
            </a:r>
            <a:r>
              <a:rPr lang="en-US" sz="4450" b="1" i="0" u="none" strike="noStrike" cap="none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Años</a:t>
            </a:r>
            <a:r>
              <a:rPr lang="en-US" sz="4450" b="1" i="0" u="none" strike="noStrike" cap="none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de </a:t>
            </a:r>
            <a:r>
              <a:rPr lang="en-US" sz="4450" b="1" i="1" u="none" strike="noStrike" cap="none" dirty="0" err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Tripodos</a:t>
            </a:r>
            <a:endParaRPr sz="445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6876538" y="3732821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 b="0" i="0" u="none" strike="noStrike" cap="none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Artículos más citados y áreas temáticas más populares</a:t>
            </a:r>
            <a:endParaRPr sz="1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6876538" y="4350875"/>
            <a:ext cx="7556421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Sora Light"/>
              <a:buNone/>
            </a:pPr>
            <a:r>
              <a:rPr lang="en-US" sz="1750" b="1" i="1" u="none" strike="noStrike" cap="none" dirty="0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rPr>
              <a:t>Marçal Sintes-Olivella · </a:t>
            </a:r>
            <a:r>
              <a:rPr lang="en-US" sz="1750" b="1" i="1" u="none" strike="noStrike" cap="none" dirty="0" err="1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rPr>
              <a:t>Lluís</a:t>
            </a:r>
            <a:r>
              <a:rPr lang="en-US" sz="1750" b="1" i="1" u="none" strike="noStrike" cap="none" dirty="0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b="1" i="1" u="none" strike="noStrike" cap="none" dirty="0" err="1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rPr>
              <a:t>Anyó</a:t>
            </a:r>
            <a:endParaRPr dirty="0"/>
          </a:p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 b="0" i="0" u="none" strike="noStrike" cap="none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Facultad</a:t>
            </a:r>
            <a:r>
              <a:rPr lang="en-US" sz="1750" b="0" i="0" u="none" strike="noStrike" cap="none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750" b="0" i="0" u="none" strike="noStrike" cap="none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Comunicación</a:t>
            </a:r>
            <a:r>
              <a:rPr lang="en-US" sz="1750" b="0" i="0" u="none" strike="noStrike" cap="none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y </a:t>
            </a:r>
            <a:r>
              <a:rPr lang="en-US" sz="1750" b="0" i="0" u="none" strike="noStrike" cap="none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Relaciones</a:t>
            </a:r>
            <a:r>
              <a:rPr lang="en-US" sz="1750" b="0" i="0" u="none" strike="noStrike" cap="none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b="0" i="0" u="none" strike="noStrike" cap="none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Internacionales</a:t>
            </a:r>
            <a:r>
              <a:rPr lang="en-US" sz="1750" b="0" i="0" u="none" strike="noStrike" cap="none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b="0" i="0" u="none" strike="noStrike" cap="none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Blanquerna</a:t>
            </a:r>
            <a:r>
              <a:rPr lang="en-US" sz="1750" b="0" i="0" u="none" strike="noStrike" cap="none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</a:t>
            </a:r>
            <a:r>
              <a:rPr lang="en-US" sz="1750" b="0" i="0" u="none" strike="noStrike" cap="none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Universitat</a:t>
            </a:r>
            <a:r>
              <a:rPr lang="en-US" sz="1750" b="0" i="0" u="none" strike="noStrike" cap="none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Ramon </a:t>
            </a:r>
            <a:r>
              <a:rPr lang="en-US" sz="1750" b="0" i="0" u="none" strike="noStrike" cap="none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Llull</a:t>
            </a:r>
            <a:r>
              <a:rPr lang="en-US" sz="1750" b="0" i="0" u="none" strike="noStrike" cap="none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)</a:t>
            </a:r>
            <a:endParaRPr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753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682228" y="558760"/>
            <a:ext cx="7610872" cy="60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3800"/>
              <a:buFont typeface="Alexandria SemiBold"/>
              <a:buNone/>
            </a:pPr>
            <a:r>
              <a:rPr lang="en-US" sz="38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Top 10 </a:t>
            </a:r>
            <a:r>
              <a:rPr lang="en-US" sz="38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Autores</a:t>
            </a:r>
            <a:r>
              <a:rPr lang="en-US" sz="38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Más </a:t>
            </a:r>
            <a:r>
              <a:rPr lang="en-US" sz="3800" b="1" dirty="0" err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Citados</a:t>
            </a:r>
            <a:endParaRPr sz="3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088" y="1458454"/>
            <a:ext cx="5016207" cy="651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7560588" y="3662124"/>
            <a:ext cx="4555212" cy="57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1900"/>
              <a:buFont typeface="Alexandria SemiBold"/>
              <a:buNone/>
            </a:pPr>
            <a:r>
              <a:rPr lang="en-US" sz="18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Autores</a:t>
            </a:r>
            <a:r>
              <a:rPr lang="en-US" sz="18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del </a:t>
            </a:r>
            <a:r>
              <a:rPr lang="en-US" sz="18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artículo</a:t>
            </a:r>
            <a:r>
              <a:rPr lang="en-US" sz="18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18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más</a:t>
            </a:r>
            <a:r>
              <a:rPr lang="en-US" sz="18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18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citado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7560588" y="4134088"/>
            <a:ext cx="6395204" cy="57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500"/>
              <a:buFont typeface="Sora Light"/>
              <a:buNone/>
            </a:pPr>
            <a:r>
              <a:rPr lang="en-US" sz="18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José Alberto García Avilés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(555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) y </a:t>
            </a:r>
            <a:r>
              <a:rPr lang="en-US" sz="18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Ramón </a:t>
            </a:r>
            <a:r>
              <a:rPr lang="en-US" sz="18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Salaverría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(488)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encabezan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la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lista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como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coautores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del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artículo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citado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7560588" y="5537756"/>
            <a:ext cx="6395204" cy="57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500"/>
              <a:buFont typeface="Sora Light"/>
              <a:buNone/>
            </a:pP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8 de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10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autores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citados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pertenecen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a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universidades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españolas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 Solo 1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pertenece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a la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institución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editora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la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revista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1323737" y="479346"/>
            <a:ext cx="8885753" cy="54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3400"/>
              <a:buFont typeface="Alexandria SemiBold"/>
              <a:buNone/>
            </a:pPr>
            <a:r>
              <a:rPr lang="en-US" sz="34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Instituciones</a:t>
            </a:r>
            <a:r>
              <a:rPr lang="en-US" sz="34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de </a:t>
            </a:r>
            <a:r>
              <a:rPr lang="en-US" sz="34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los</a:t>
            </a:r>
            <a:r>
              <a:rPr lang="en-US" sz="34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34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Autores</a:t>
            </a:r>
            <a:r>
              <a:rPr lang="en-US" sz="34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Más </a:t>
            </a:r>
            <a:r>
              <a:rPr lang="en-US" sz="3400" b="1" dirty="0" err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Citados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737" y="1371005"/>
            <a:ext cx="6399848" cy="622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8147447" y="2794120"/>
            <a:ext cx="4621371" cy="25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1700"/>
              <a:buFont typeface="Alexandria SemiBold"/>
              <a:buNone/>
            </a:pPr>
            <a:r>
              <a:rPr lang="en-US" sz="18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Presencia </a:t>
            </a:r>
            <a:r>
              <a:rPr lang="en-US" sz="18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mayoritariamente</a:t>
            </a:r>
            <a:r>
              <a:rPr lang="en-US" sz="18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18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española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8154829" y="3554968"/>
            <a:ext cx="5159216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74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350"/>
              <a:buFont typeface="Sora Light"/>
              <a:buNone/>
            </a:pP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4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universidades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españolas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entre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5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autores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citados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últimos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5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números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(2022–2025), </a:t>
            </a:r>
            <a:r>
              <a:rPr lang="en-US" sz="18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93 de 123 </a:t>
            </a:r>
            <a:r>
              <a:rPr lang="en-US" sz="18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autores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desarrollan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su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actividad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principal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instituciones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del Estado </a:t>
            </a:r>
            <a:r>
              <a:rPr lang="en-US" sz="18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Español</a:t>
            </a:r>
            <a:r>
              <a:rPr lang="en-US" sz="18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8147447" y="6202322"/>
            <a:ext cx="5159216" cy="1118473"/>
          </a:xfrm>
          <a:prstGeom prst="roundRect">
            <a:avLst>
              <a:gd name="adj" fmla="val 6521"/>
            </a:avLst>
          </a:prstGeom>
          <a:solidFill>
            <a:srgbClr val="C2D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4633" y="6386354"/>
            <a:ext cx="217051" cy="17359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>
            <a:off x="8885277" y="6322298"/>
            <a:ext cx="4421386" cy="73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7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Sora Light"/>
              <a:buNone/>
            </a:pP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Pese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 a </a:t>
            </a: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publicar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inglés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desde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 2020, la </a:t>
            </a: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internacionalización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 de la </a:t>
            </a: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autoría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sigue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siendo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limitada</a:t>
            </a:r>
            <a:r>
              <a:rPr lang="en-US" sz="1350" dirty="0">
                <a:solidFill>
                  <a:srgbClr val="000000"/>
                </a:solidFill>
                <a:latin typeface="Sora Light"/>
                <a:ea typeface="Sora Light"/>
                <a:cs typeface="Sora Light"/>
                <a:sym typeface="Sora Light"/>
              </a:rPr>
              <a:t>.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793790" y="950119"/>
            <a:ext cx="9640966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450"/>
              <a:buFont typeface="Alexandria SemiBold"/>
              <a:buNone/>
            </a:pPr>
            <a:r>
              <a:rPr lang="en-US" sz="445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Palabras Clave Más </a:t>
            </a:r>
            <a:r>
              <a:rPr lang="en-US" sz="4450" b="1" dirty="0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Populares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5111" y="1808857"/>
            <a:ext cx="3483337" cy="614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7599521" y="307300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Ámbitos temáticos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7599521" y="3654147"/>
            <a:ext cx="6244709" cy="269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Char char="•"/>
            </a:pPr>
            <a:r>
              <a:rPr lang="en-US" sz="175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Periodismo</a:t>
            </a:r>
            <a:r>
              <a:rPr lang="en-US" sz="175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y </a:t>
            </a:r>
            <a:r>
              <a:rPr lang="en-US" sz="175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política</a:t>
            </a:r>
            <a:r>
              <a:rPr lang="en-US" sz="175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: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“social media”, “journalism”, “twitter”, “political communication”, ”elections”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Char char="•"/>
            </a:pPr>
            <a:r>
              <a:rPr lang="en-US" sz="175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Publicidad: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“advertising”, ”public relations”, “media convergence”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Char char="•"/>
            </a:pPr>
            <a:r>
              <a:rPr lang="en-US" sz="175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Comunicación</a:t>
            </a:r>
            <a:r>
              <a:rPr lang="en-US" sz="175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audiovisual: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ausente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hasta la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posición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20, con “digital tv”; sin “audiovisual", "film studies"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ni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"television"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el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top 50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/>
          <p:nvPr/>
        </p:nvSpPr>
        <p:spPr>
          <a:xfrm>
            <a:off x="793790" y="2207657"/>
            <a:ext cx="9899610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450"/>
              <a:buFont typeface="Alexandria SemiBold"/>
              <a:buNone/>
            </a:pPr>
            <a:r>
              <a:rPr lang="en-US" sz="445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Áreas</a:t>
            </a:r>
            <a:r>
              <a:rPr lang="en-US" sz="445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Temáticas: </a:t>
            </a:r>
            <a:r>
              <a:rPr lang="en-US" sz="4450" b="1" dirty="0" err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Desequilibrio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793790" y="3256598"/>
            <a:ext cx="13042821" cy="2765227"/>
          </a:xfrm>
          <a:prstGeom prst="roundRect">
            <a:avLst>
              <a:gd name="adj" fmla="val 3445"/>
            </a:avLst>
          </a:prstGeom>
          <a:solidFill>
            <a:srgbClr val="D6EAF5"/>
          </a:solidFill>
          <a:ln w="952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801410" y="3264218"/>
            <a:ext cx="4342448" cy="2749987"/>
          </a:xfrm>
          <a:prstGeom prst="roundRect">
            <a:avLst>
              <a:gd name="adj" fmla="val 3464"/>
            </a:avLst>
          </a:prstGeom>
          <a:solidFill>
            <a:srgbClr val="D6EA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1028224" y="3491032"/>
            <a:ext cx="323278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00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🏆</a:t>
            </a: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Periodismo político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1028224" y="3981450"/>
            <a:ext cx="3888819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Área dominante. Social media, Twitter y comunicación política lideran las keywords más frecuentes.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5143857" y="3264218"/>
            <a:ext cx="4342567" cy="2749987"/>
          </a:xfrm>
          <a:prstGeom prst="rect">
            <a:avLst/>
          </a:prstGeom>
          <a:solidFill>
            <a:srgbClr val="D6EA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5143857" y="3264218"/>
            <a:ext cx="30480" cy="2749987"/>
          </a:xfrm>
          <a:prstGeom prst="roundRect">
            <a:avLst>
              <a:gd name="adj" fmla="val 312558"/>
            </a:avLst>
          </a:prstGeom>
          <a:solidFill>
            <a:srgbClr val="BCD0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5370671" y="3491032"/>
            <a:ext cx="3208734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00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📢</a:t>
            </a: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Publicidad y RR.PP.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5370671" y="3981450"/>
            <a:ext cx="3888938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Segundo ámbito en presencia, con advertising y public relations entre las 10 palabras clave más populares.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9486424" y="3264218"/>
            <a:ext cx="4342567" cy="2749987"/>
          </a:xfrm>
          <a:prstGeom prst="rect">
            <a:avLst/>
          </a:prstGeom>
          <a:solidFill>
            <a:srgbClr val="D6EA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9486424" y="3264218"/>
            <a:ext cx="30480" cy="2749987"/>
          </a:xfrm>
          <a:prstGeom prst="roundRect">
            <a:avLst>
              <a:gd name="adj" fmla="val 312558"/>
            </a:avLst>
          </a:prstGeom>
          <a:solidFill>
            <a:srgbClr val="BCD0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9713237" y="3491032"/>
            <a:ext cx="4130993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lexandria SemiBold"/>
              <a:buNone/>
            </a:pPr>
            <a:r>
              <a:rPr lang="en-US" sz="2200" b="1" dirty="0">
                <a:solidFill>
                  <a:srgbClr val="00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📺</a:t>
            </a:r>
            <a:r>
              <a:rPr lang="en-US" sz="2200" b="1" dirty="0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2200" b="1" dirty="0" err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Comunicación</a:t>
            </a:r>
            <a:r>
              <a:rPr lang="en-US" sz="2200" b="1" dirty="0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audiovisual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9713238" y="4335780"/>
            <a:ext cx="3888938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Tercer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ámbito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clásico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,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pero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prácticamente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ausente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del top 50 de keywords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pese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a ser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área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central de la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revista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/>
          <p:nvPr/>
        </p:nvSpPr>
        <p:spPr>
          <a:xfrm>
            <a:off x="793790" y="1727597"/>
            <a:ext cx="10344110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450"/>
              <a:buFont typeface="Alexandria SemiBold"/>
              <a:buNone/>
            </a:pPr>
            <a:r>
              <a:rPr lang="en-US" sz="445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Conclusiones</a:t>
            </a:r>
            <a:r>
              <a:rPr lang="en-US" sz="445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y </a:t>
            </a:r>
            <a:r>
              <a:rPr lang="en-US" sz="4450" b="1" dirty="0" err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Retos</a:t>
            </a:r>
            <a:r>
              <a:rPr lang="en-US" sz="4450" b="1" dirty="0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de Futuro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800" y="2897029"/>
            <a:ext cx="340162" cy="3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/>
          <p:nvPr/>
        </p:nvSpPr>
        <p:spPr>
          <a:xfrm>
            <a:off x="1530906" y="2890004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Baja endogamia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1530906" y="3380423"/>
            <a:ext cx="5642491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Solo 1 de los 10 autores más citados pertenece a la institución editora. Aspecto positivo destacable.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1895" y="2897029"/>
            <a:ext cx="340162" cy="3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4"/>
          <p:cNvSpPr/>
          <p:nvPr/>
        </p:nvSpPr>
        <p:spPr>
          <a:xfrm>
            <a:off x="8194000" y="2890004"/>
            <a:ext cx="449520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Internacionalización pendiente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8194000" y="3380423"/>
            <a:ext cx="5642610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El cambio al inglés no ha atraído significativamente autores extranjeros. ¿Qué acciones impulsar?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800" y="4929783"/>
            <a:ext cx="340162" cy="3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4"/>
          <p:cNvSpPr/>
          <p:nvPr/>
        </p:nvSpPr>
        <p:spPr>
          <a:xfrm>
            <a:off x="1530906" y="4922758"/>
            <a:ext cx="4679394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 dirty="0" err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Equilibrio</a:t>
            </a:r>
            <a:r>
              <a:rPr lang="en-US" sz="2200" b="1" dirty="0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2200" b="1" dirty="0" err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temático</a:t>
            </a:r>
            <a:r>
              <a:rPr lang="en-US" sz="2200" b="1" dirty="0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2200" b="1" dirty="0" err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necesario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1530906" y="5413177"/>
            <a:ext cx="5642491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La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hegemonía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del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periodismo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político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contrasta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con la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escasa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presencia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audiovisual. Se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requiere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reflexión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editorial.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1895" y="4929783"/>
            <a:ext cx="340162" cy="3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/>
          <p:nvPr/>
        </p:nvSpPr>
        <p:spPr>
          <a:xfrm>
            <a:off x="8194000" y="4922758"/>
            <a:ext cx="449520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 dirty="0" err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Utilidad</a:t>
            </a:r>
            <a:r>
              <a:rPr lang="en-US" sz="2200" b="1" dirty="0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para </a:t>
            </a:r>
            <a:r>
              <a:rPr lang="en-US" sz="2200" b="1" dirty="0" err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otras</a:t>
            </a:r>
            <a:r>
              <a:rPr lang="en-US" sz="2200" b="1" dirty="0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2200" b="1" dirty="0" err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revistas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8194000" y="5413177"/>
            <a:ext cx="5642610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Este análisis bibliométrico puede servir de modelo para publicaciones académicas similares en comunicación.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5;p14">
            <a:extLst>
              <a:ext uri="{FF2B5EF4-FFF2-40B4-BE49-F238E27FC236}">
                <a16:creationId xmlns:a16="http://schemas.microsoft.com/office/drawing/2014/main" id="{EE4C3B7C-52FC-635F-83CD-07D4BF7AFC83}"/>
              </a:ext>
            </a:extLst>
          </p:cNvPr>
          <p:cNvSpPr/>
          <p:nvPr/>
        </p:nvSpPr>
        <p:spPr>
          <a:xfrm>
            <a:off x="6175395" y="3406021"/>
            <a:ext cx="2279610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450"/>
              <a:buFont typeface="Alexandria SemiBold"/>
              <a:buNone/>
            </a:pPr>
            <a:r>
              <a:rPr lang="en-US" sz="4450" b="1" dirty="0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Gracias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8596E1-3F5C-DA12-7A83-3E933362C4A6}"/>
              </a:ext>
            </a:extLst>
          </p:cNvPr>
          <p:cNvSpPr txBox="1"/>
          <p:nvPr/>
        </p:nvSpPr>
        <p:spPr>
          <a:xfrm>
            <a:off x="6175395" y="4610100"/>
            <a:ext cx="6946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Marçal Sintes-Olivella</a:t>
            </a:r>
          </a:p>
          <a:p>
            <a:r>
              <a:rPr lang="ca-ES" sz="2000" dirty="0" err="1"/>
              <a:t>marcalso@blanquerna.url.edu</a:t>
            </a:r>
            <a:endParaRPr lang="ca-ES" sz="2000" dirty="0"/>
          </a:p>
          <a:p>
            <a:endParaRPr lang="ca-ES" sz="2000" dirty="0"/>
          </a:p>
          <a:p>
            <a:r>
              <a:rPr lang="ca-ES" sz="2000" b="1" dirty="0"/>
              <a:t>Lluís </a:t>
            </a:r>
            <a:r>
              <a:rPr lang="ca-ES" sz="2000" b="1" dirty="0" err="1"/>
              <a:t>Anyó</a:t>
            </a:r>
            <a:endParaRPr lang="ca-ES" sz="2000" b="1" dirty="0"/>
          </a:p>
          <a:p>
            <a:r>
              <a:rPr lang="ca-ES" sz="2000" dirty="0" err="1"/>
              <a:t>lluisas@blanquerna.url.edu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67745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913000" y="1444289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450"/>
              <a:buFont typeface="Alexandria SemiBold"/>
              <a:buNone/>
            </a:pPr>
            <a:r>
              <a:rPr lang="en-US" sz="4450" b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La Revista </a:t>
            </a:r>
            <a:r>
              <a:rPr lang="en-US" sz="4450" b="1" i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Tripodos</a:t>
            </a:r>
            <a:endParaRPr sz="44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913060" y="2835588"/>
            <a:ext cx="2835235" cy="74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Origen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913060" y="3491850"/>
            <a:ext cx="6244709" cy="229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Fundada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1996, dos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años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después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la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Facultad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Comunicación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Blanquerna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(Universidad Ramon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Llull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). </a:t>
            </a:r>
            <a:endParaRPr dirty="0"/>
          </a:p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None/>
            </a:pPr>
            <a:endParaRPr sz="175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Impulsada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por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sus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profesores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fundadores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bajo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el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decanato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del Dr. Miquel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Tresserras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3656" y="-1560987"/>
            <a:ext cx="5815078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5322" y="9451"/>
            <a:ext cx="5815078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/>
          <p:nvPr/>
        </p:nvSpPr>
        <p:spPr>
          <a:xfrm>
            <a:off x="7317625" y="1903550"/>
            <a:ext cx="22860" cy="4899422"/>
          </a:xfrm>
          <a:prstGeom prst="roundRect">
            <a:avLst>
              <a:gd name="adj" fmla="val 364651"/>
            </a:avLst>
          </a:prstGeom>
          <a:solidFill>
            <a:srgbClr val="BCD0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33360" y="2115362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BCD0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7105813" y="1903550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D6EAF5"/>
          </a:solidFill>
          <a:ln w="952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7180227" y="1940757"/>
            <a:ext cx="297656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Alexandria SemiBold"/>
              <a:buNone/>
            </a:pPr>
            <a:r>
              <a:rPr lang="en-US" sz="16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3855883" y="1971773"/>
            <a:ext cx="2480905" cy="31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Alexandria SemiBold"/>
              <a:buNone/>
            </a:pPr>
            <a:r>
              <a:rPr lang="en-US" sz="16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Fundación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807645" y="2400993"/>
            <a:ext cx="5529143" cy="9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Sora Light"/>
              <a:buNone/>
            </a:pPr>
            <a:r>
              <a:rPr lang="en-US" sz="160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Fundada en 1996, dos años después de la Facultad de Comunicación Blanquerna.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7529437" y="3305987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BCD0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7105813" y="309417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D6EAF5"/>
          </a:solidFill>
          <a:ln w="952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7180227" y="3131382"/>
            <a:ext cx="297656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Alexandria SemiBold"/>
              <a:buNone/>
            </a:pPr>
            <a:r>
              <a:rPr lang="en-US" sz="16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8321322" y="3162398"/>
            <a:ext cx="2480905" cy="31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Alexandria SemiBold"/>
              <a:buNone/>
            </a:pPr>
            <a:r>
              <a:rPr lang="en-US" sz="16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2020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8321322" y="3591618"/>
            <a:ext cx="5529143" cy="9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Sora Light"/>
              <a:buNone/>
            </a:pPr>
            <a:r>
              <a:rPr lang="en-US" sz="160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Publicación exclusivamente en inglés. La revista adopta el inglés como único idioma de publicación para ampliar su alcance internacional.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6533360" y="4332306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BCD0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7105813" y="412049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D6EAF5"/>
          </a:solidFill>
          <a:ln w="952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7180227" y="4157701"/>
            <a:ext cx="297656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Alexandria SemiBold"/>
              <a:buNone/>
            </a:pPr>
            <a:r>
              <a:rPr lang="en-US" sz="16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3855883" y="4188716"/>
            <a:ext cx="2480905" cy="31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Alexandria SemiBold"/>
              <a:buNone/>
            </a:pPr>
            <a:r>
              <a:rPr lang="en-US" sz="16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2021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807645" y="4617937"/>
            <a:ext cx="5529143" cy="9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Sora Light"/>
              <a:buNone/>
            </a:pPr>
            <a:r>
              <a:rPr lang="en-US" sz="160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Transición al formato exclusivamente digital. Se abandona la edición impresa en favor de la distribución digital.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7529437" y="5358744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BCD0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7105813" y="5146931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D6EAF5"/>
          </a:solidFill>
          <a:ln w="952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7180227" y="5184138"/>
            <a:ext cx="297656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Alexandria SemiBold"/>
              <a:buNone/>
            </a:pPr>
            <a:r>
              <a:rPr lang="en-US" sz="16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8321322" y="5215154"/>
            <a:ext cx="2480905" cy="31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Alexandria SemiBold"/>
              <a:buNone/>
            </a:pPr>
            <a:r>
              <a:rPr lang="en-US" sz="16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2022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8321322" y="5644375"/>
            <a:ext cx="5529143" cy="9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600"/>
              <a:buFont typeface="Sora Light"/>
              <a:buNone/>
            </a:pPr>
            <a:r>
              <a:rPr lang="en-US" sz="160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Implementación del sistema </a:t>
            </a:r>
            <a:r>
              <a:rPr lang="en-US" sz="1600" i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online first</a:t>
            </a:r>
            <a:r>
              <a:rPr lang="en-US" sz="160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 Los artículos se publican en línea antes de su asignación a un número concreto.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793790" y="1341199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450"/>
              <a:buFont typeface="Alexandria SemiBold"/>
              <a:buNone/>
            </a:pPr>
            <a:r>
              <a:rPr lang="en-US" sz="445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Alcance</a:t>
            </a:r>
            <a:r>
              <a:rPr lang="en-US" sz="445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e </a:t>
            </a:r>
            <a:r>
              <a:rPr lang="en-US" sz="4450" b="1" dirty="0" err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Índices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2892028" y="3494207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D6EAF5"/>
          </a:solidFill>
          <a:ln w="952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3126462" y="3728641"/>
            <a:ext cx="3247787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58 números ordinarios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3126462" y="4219059"/>
            <a:ext cx="3727490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 13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números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extraordinarios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, hasta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diciembre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2025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7315200" y="3494207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D6EAF5"/>
          </a:solidFill>
          <a:ln w="952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7549634" y="3728641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Acceso abierto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7549634" y="4219059"/>
            <a:ext cx="3727490" cy="11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Disponible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WoS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(Emerging Citation Index) y Scopus (Q3) Sello de Calidad FECYT</a:t>
            </a:r>
          </a:p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1524000" y="868218"/>
            <a:ext cx="3906981" cy="5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lexandria SemiBold"/>
              <a:buNone/>
            </a:pPr>
            <a:r>
              <a:rPr lang="en-US" sz="4400" b="1" dirty="0" err="1">
                <a:solidFill>
                  <a:srgbClr val="C0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Metodología</a:t>
            </a:r>
            <a:endParaRPr sz="4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524000" y="1683327"/>
            <a:ext cx="6121400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Sora Light"/>
              <a:buNone/>
            </a:pP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Se ha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partido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la base de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datos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online Google Scholar. Se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trabajó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con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una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muestra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formada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por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180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artículos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citados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la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revista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hasta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octubre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2025.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Sora Light"/>
              <a:buNone/>
            </a:pPr>
            <a:endParaRPr lang="en-US" sz="160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Sora Light"/>
              <a:buNone/>
            </a:pP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Se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extrajeron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datos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sobre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:</a:t>
            </a:r>
            <a:endParaRPr sz="160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Sora Light"/>
              <a:buNone/>
            </a:pPr>
            <a:endParaRPr sz="160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Artículos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y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autores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citados</a:t>
            </a:r>
            <a:endParaRPr sz="160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Instituciones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pertenencia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autores</a:t>
            </a:r>
            <a:endParaRPr sz="160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Años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y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números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publicación</a:t>
            </a:r>
            <a:endParaRPr sz="160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Palabras clave (keywords)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utilizadas</a:t>
            </a:r>
            <a:endParaRPr sz="160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Sora Light"/>
              <a:buNone/>
            </a:pPr>
            <a:endParaRPr sz="160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800"/>
              <a:buFont typeface="Sora Light"/>
              <a:buNone/>
            </a:pP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El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estudio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se inscribe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el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campo de la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bibliometría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Hérubel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, 1999;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Ikpaahind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, 1985) y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concretamente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estudios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sobre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revistas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académicas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(Aksnes, Langfeldt &amp; Wouters, 2019;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Dautova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, 2024; Estrada-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Cuzcano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&amp;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Alhuay-Quispe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, 2020; Reeves &amp; Borgman, 1983).</a:t>
            </a:r>
            <a:endParaRPr sz="1600" dirty="0">
              <a:solidFill>
                <a:srgbClr val="3B3535"/>
              </a:solidFill>
              <a:latin typeface="Sora Light"/>
              <a:ea typeface="Sora Light"/>
              <a:cs typeface="Sora Light"/>
              <a:sym typeface="Sora Light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6517" y="1468581"/>
            <a:ext cx="6403883" cy="480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2179677" y="444103"/>
            <a:ext cx="6659523" cy="46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62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2900"/>
              <a:buFont typeface="Alexandria SemiBold"/>
              <a:buNone/>
            </a:pPr>
            <a:r>
              <a:rPr lang="en-US" sz="29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Top 10 </a:t>
            </a:r>
            <a:r>
              <a:rPr lang="en-US" sz="29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Artículos</a:t>
            </a:r>
            <a:r>
              <a:rPr lang="en-US" sz="29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Más </a:t>
            </a:r>
            <a:r>
              <a:rPr lang="en-US" sz="2900" b="1" dirty="0" err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Citados</a:t>
            </a: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177" y="1154569"/>
            <a:ext cx="5485567" cy="6509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/>
          <p:nvPr/>
        </p:nvSpPr>
        <p:spPr>
          <a:xfrm>
            <a:off x="8036004" y="3624977"/>
            <a:ext cx="2670096" cy="27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1450"/>
              <a:buFont typeface="Alexandria SemiBold"/>
              <a:buNone/>
            </a:pPr>
            <a:r>
              <a:rPr lang="en-US" sz="16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Artículo</a:t>
            </a:r>
            <a:r>
              <a:rPr lang="en-US" sz="16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16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más</a:t>
            </a:r>
            <a:r>
              <a:rPr lang="en-US" sz="160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</a:t>
            </a:r>
            <a:r>
              <a:rPr lang="en-US" sz="160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citado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8036004" y="3955137"/>
            <a:ext cx="6346239" cy="6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4782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150"/>
              <a:buFont typeface="Sora Light"/>
              <a:buNone/>
            </a:pP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"La </a:t>
            </a:r>
            <a:r>
              <a:rPr lang="en-US" sz="16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convergencia</a:t>
            </a: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tecnológica</a:t>
            </a: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medios</a:t>
            </a: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6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comunicación</a:t>
            </a: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: </a:t>
            </a:r>
            <a:r>
              <a:rPr lang="en-US" sz="16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retos</a:t>
            </a: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para </a:t>
            </a:r>
            <a:r>
              <a:rPr lang="en-US" sz="16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el</a:t>
            </a: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periodismo</a:t>
            </a:r>
            <a:r>
              <a:rPr lang="en-US" sz="16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"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</a:t>
            </a:r>
            <a:r>
              <a:rPr lang="en-US" sz="1600" i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Tripodos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23, 2008) — </a:t>
            </a:r>
            <a:r>
              <a:rPr lang="en-US" sz="1600" dirty="0">
                <a:solidFill>
                  <a:srgbClr val="8B0000"/>
                </a:solidFill>
                <a:latin typeface="Sora Light"/>
                <a:ea typeface="Sora Light"/>
                <a:cs typeface="Sora Light"/>
                <a:sym typeface="Sora Light"/>
              </a:rPr>
              <a:t>416 </a:t>
            </a:r>
            <a:r>
              <a:rPr lang="en-US" sz="1600" dirty="0" err="1">
                <a:solidFill>
                  <a:srgbClr val="8B0000"/>
                </a:solidFill>
                <a:latin typeface="Sora Light"/>
                <a:ea typeface="Sora Light"/>
                <a:cs typeface="Sora Light"/>
                <a:sym typeface="Sora Light"/>
              </a:rPr>
              <a:t>citas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8036004" y="4982908"/>
            <a:ext cx="6346239" cy="6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4782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150"/>
              <a:buFont typeface="Sora Light"/>
              <a:buNone/>
            </a:pP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Del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mismo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número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23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provienen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otros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3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artículos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del top 10. El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número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47 (2020)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sobre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COVID-19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aporta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2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artículos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</a:t>
            </a:r>
            <a:r>
              <a:rPr lang="en-US" sz="16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/>
          <p:nvPr/>
        </p:nvSpPr>
        <p:spPr>
          <a:xfrm>
            <a:off x="793790" y="1507927"/>
            <a:ext cx="9569410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450"/>
              <a:buFont typeface="Alexandria SemiBold"/>
              <a:buNone/>
            </a:pPr>
            <a:r>
              <a:rPr lang="en-US" sz="4450" b="1" dirty="0" err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Artículos</a:t>
            </a:r>
            <a:r>
              <a:rPr lang="en-US" sz="4450" b="1" dirty="0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con Más de </a:t>
            </a:r>
            <a:r>
              <a:rPr lang="en-US" sz="4450" b="1" dirty="0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100 </a:t>
            </a:r>
            <a:r>
              <a:rPr lang="en-US" sz="4450" b="1" dirty="0" err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Citas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732828" y="2556926"/>
            <a:ext cx="6407944" cy="1730812"/>
          </a:xfrm>
          <a:prstGeom prst="roundRect">
            <a:avLst>
              <a:gd name="adj" fmla="val 8453"/>
            </a:avLst>
          </a:prstGeom>
          <a:solidFill>
            <a:srgbClr val="FEFAF9"/>
          </a:solidFill>
          <a:ln w="3047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763310" y="2670334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7BBA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1142524" y="2927628"/>
            <a:ext cx="423695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416 citas — </a:t>
            </a:r>
            <a:r>
              <a:rPr lang="en-US" sz="2200" b="1" i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Tripodos</a:t>
            </a: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23 (2008)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1142524" y="3418046"/>
            <a:ext cx="5801916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"La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convergencia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tecnológica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medios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comunicación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: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retos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para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el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periodismo</a:t>
            </a:r>
            <a:r>
              <a:rPr lang="en-US" sz="175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"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7428548" y="2670334"/>
            <a:ext cx="6408063" cy="1730812"/>
          </a:xfrm>
          <a:prstGeom prst="roundRect">
            <a:avLst>
              <a:gd name="adj" fmla="val 8453"/>
            </a:avLst>
          </a:prstGeom>
          <a:solidFill>
            <a:srgbClr val="FEFAF9"/>
          </a:solidFill>
          <a:ln w="3047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7398067" y="2670334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7BBA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7777282" y="2927628"/>
            <a:ext cx="475761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 dirty="0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153 </a:t>
            </a:r>
            <a:r>
              <a:rPr lang="en-US" sz="2200" b="1" dirty="0" err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citas</a:t>
            </a:r>
            <a:r>
              <a:rPr lang="en-US" sz="2200" b="1" dirty="0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— </a:t>
            </a:r>
            <a:r>
              <a:rPr lang="en-US" sz="2200" b="1" i="1" dirty="0" err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Tripodos</a:t>
            </a:r>
            <a:r>
              <a:rPr lang="en-US" sz="2200" b="1" dirty="0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34 (2014)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7777282" y="3418046"/>
            <a:ext cx="5802035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"Politics 2.0: New Forms of Digital Political Marketing and Political Communication"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793790" y="4627959"/>
            <a:ext cx="6407944" cy="2093714"/>
          </a:xfrm>
          <a:prstGeom prst="roundRect">
            <a:avLst>
              <a:gd name="adj" fmla="val 6988"/>
            </a:avLst>
          </a:prstGeom>
          <a:solidFill>
            <a:srgbClr val="FEFAF9"/>
          </a:solidFill>
          <a:ln w="3047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763310" y="4627959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7BBA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142524" y="4885253"/>
            <a:ext cx="417861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140 citas — </a:t>
            </a:r>
            <a:r>
              <a:rPr lang="en-US" sz="2200" b="1" i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Tripodos</a:t>
            </a: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 39 (2016)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142524" y="5375672"/>
            <a:ext cx="5801916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"Political leaders in (inter)action. Twitter as a strategic communication tool in electoral campaigns"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7428548" y="4627959"/>
            <a:ext cx="6408063" cy="2093714"/>
          </a:xfrm>
          <a:prstGeom prst="roundRect">
            <a:avLst>
              <a:gd name="adj" fmla="val 6988"/>
            </a:avLst>
          </a:prstGeom>
          <a:solidFill>
            <a:srgbClr val="FEFAF9"/>
          </a:solidFill>
          <a:ln w="30475" cap="flat" cmpd="sng">
            <a:solidFill>
              <a:srgbClr val="BCD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7398067" y="4627959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7BBA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7777282" y="4885253"/>
            <a:ext cx="4233029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2200"/>
              <a:buFont typeface="Alexandria SemiBold"/>
              <a:buNone/>
            </a:pP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135 citas — </a:t>
            </a:r>
            <a:r>
              <a:rPr lang="en-US" sz="2200" b="1" i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Tripodos 23 </a:t>
            </a:r>
            <a:r>
              <a:rPr lang="en-US" sz="2200" b="1">
                <a:solidFill>
                  <a:srgbClr val="3B3535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(2008)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7777282" y="5375672"/>
            <a:ext cx="5802035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175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"The Journalist in the Network: A Shifting Rationale for the Gatekeeping Role and the Objectivity Norm"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864038" y="1809512"/>
            <a:ext cx="4834398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42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850"/>
              <a:buFont typeface="Alexandria SemiBold"/>
              <a:buNone/>
            </a:pPr>
            <a:r>
              <a:rPr lang="en-US" sz="4850" b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Citas por año de </a:t>
            </a:r>
            <a:r>
              <a:rPr lang="en-US" sz="4850" b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publicación</a:t>
            </a:r>
            <a:endParaRPr sz="4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864037" y="3945017"/>
            <a:ext cx="1460659" cy="39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2934533" y="3945017"/>
            <a:ext cx="1460659" cy="39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5005030" y="3945017"/>
            <a:ext cx="1460659" cy="39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900960" y="4086940"/>
            <a:ext cx="4834399" cy="158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900"/>
              <a:buFont typeface="Sora Light"/>
              <a:buNone/>
            </a:pP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picos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coinciden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con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años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artículos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más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citados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: </a:t>
            </a:r>
            <a:r>
              <a:rPr lang="en-US" sz="19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2008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(883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) y </a:t>
            </a:r>
            <a:r>
              <a:rPr lang="en-US" sz="19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2020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(571), </a:t>
            </a:r>
            <a:r>
              <a:rPr lang="en-US" sz="19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seguidos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de </a:t>
            </a:r>
            <a:r>
              <a:rPr lang="en-US" sz="19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2016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(475) y </a:t>
            </a:r>
            <a:r>
              <a:rPr lang="en-US" sz="19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2014</a:t>
            </a:r>
            <a:r>
              <a:rPr lang="en-US" sz="19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(464).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3236" y="775803"/>
            <a:ext cx="8647606" cy="6821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157567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/>
          <p:nvPr/>
        </p:nvSpPr>
        <p:spPr>
          <a:xfrm>
            <a:off x="8718590" y="1775828"/>
            <a:ext cx="5727621" cy="141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A2D7A"/>
              </a:buClr>
              <a:buSzPts val="4450"/>
              <a:buFont typeface="Alexandria SemiBold"/>
              <a:buNone/>
            </a:pPr>
            <a:r>
              <a:rPr lang="en-US" sz="4450" b="1">
                <a:solidFill>
                  <a:srgbClr val="1A2D7A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Números más </a:t>
            </a:r>
            <a:r>
              <a:rPr lang="en-US" sz="4450" b="1">
                <a:solidFill>
                  <a:srgbClr val="8B0000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Citados</a:t>
            </a:r>
            <a:endParaRPr sz="4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8718590" y="3737621"/>
            <a:ext cx="1539954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10819567" y="3737621"/>
            <a:ext cx="1539954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12920543" y="3737621"/>
            <a:ext cx="1539954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8718589" y="3748745"/>
            <a:ext cx="5727621" cy="181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3535"/>
              </a:buClr>
              <a:buSzPts val="1750"/>
              <a:buFont typeface="Sora Light"/>
              <a:buNone/>
            </a:pPr>
            <a:r>
              <a:rPr lang="en-US" sz="2000" b="1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Tripodos</a:t>
            </a:r>
            <a:r>
              <a:rPr lang="en-US" sz="2000" b="1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23 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(2008) 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lidera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con 802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citas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 Le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siguen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los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números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34 (2014) y 39 (2016). Los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números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36 (2015) y 38 (2016),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cuarto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y quinto,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destacan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sin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tener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artículos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individuales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en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el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top 10,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dedicados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a audiencias y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periodismo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 visual </a:t>
            </a:r>
            <a:r>
              <a:rPr lang="en-US" sz="2000" dirty="0" err="1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respectivamente</a:t>
            </a:r>
            <a:r>
              <a:rPr lang="en-US" sz="2000" dirty="0">
                <a:solidFill>
                  <a:srgbClr val="3B3535"/>
                </a:solidFill>
                <a:latin typeface="Sora Light"/>
                <a:ea typeface="Sora Light"/>
                <a:cs typeface="Sora Light"/>
                <a:sym typeface="Sora Light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926</Words>
  <Application>Microsoft Macintosh PowerPoint</Application>
  <PresentationFormat>Personalizado</PresentationFormat>
  <Paragraphs>102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Alexandria SemiBold</vt:lpstr>
      <vt:lpstr>Arial</vt:lpstr>
      <vt:lpstr>Sora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Marçal Sintes Olivella</cp:lastModifiedBy>
  <cp:revision>2</cp:revision>
  <dcterms:created xsi:type="dcterms:W3CDTF">2026-04-27T09:54:22Z</dcterms:created>
  <dcterms:modified xsi:type="dcterms:W3CDTF">2026-05-04T09:12:20Z</dcterms:modified>
</cp:coreProperties>
</file>